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3.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5.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6.xml" ContentType="application/vnd.openxmlformats-officedocument.them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8.xml" ContentType="application/vnd.openxmlformats-officedocument.them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9.xml" ContentType="application/vnd.openxmlformats-officedocument.them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tags/tag308.xml" ContentType="application/vnd.openxmlformats-officedocument.presentationml.tags+xml"/>
  <Override PartName="/ppt/notesSlides/notesSlide1.xml" ContentType="application/vnd.openxmlformats-officedocument.presentationml.notesSlide+xml"/>
  <Override PartName="/ppt/tags/tag309.xml" ContentType="application/vnd.openxmlformats-officedocument.presentationml.tags+xml"/>
  <Override PartName="/ppt/notesSlides/notesSlide2.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3.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notesSlides/notesSlide4.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notesSlides/notesSlide5.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8.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 id="2147483675" r:id="rId3"/>
    <p:sldMasterId id="2147483733" r:id="rId4"/>
    <p:sldMasterId id="2147483742" r:id="rId5"/>
    <p:sldMasterId id="2147483747" r:id="rId6"/>
    <p:sldMasterId id="2147483755" r:id="rId7"/>
    <p:sldMasterId id="2147483759" r:id="rId8"/>
    <p:sldMasterId id="2147483765" r:id="rId9"/>
    <p:sldMasterId id="2147483768" r:id="rId10"/>
    <p:sldMasterId id="2147483773" r:id="rId11"/>
    <p:sldMasterId id="2147483779" r:id="rId12"/>
    <p:sldMasterId id="2147483782" r:id="rId13"/>
    <p:sldMasterId id="2147483790" r:id="rId14"/>
    <p:sldMasterId id="2147483793" r:id="rId15"/>
    <p:sldMasterId id="2147483804" r:id="rId16"/>
    <p:sldMasterId id="2147483808" r:id="rId17"/>
    <p:sldMasterId id="2147483811" r:id="rId18"/>
    <p:sldMasterId id="2147483817" r:id="rId19"/>
  </p:sldMasterIdLst>
  <p:notesMasterIdLst>
    <p:notesMasterId r:id="rId71"/>
  </p:notesMasterIdLst>
  <p:handoutMasterIdLst>
    <p:handoutMasterId r:id="rId72"/>
  </p:handoutMasterIdLst>
  <p:sldIdLst>
    <p:sldId id="256" r:id="rId20"/>
    <p:sldId id="257" r:id="rId21"/>
    <p:sldId id="864" r:id="rId22"/>
    <p:sldId id="527" r:id="rId23"/>
    <p:sldId id="528" r:id="rId24"/>
    <p:sldId id="472" r:id="rId25"/>
    <p:sldId id="871" r:id="rId26"/>
    <p:sldId id="872" r:id="rId27"/>
    <p:sldId id="873" r:id="rId28"/>
    <p:sldId id="874" r:id="rId29"/>
    <p:sldId id="875" r:id="rId30"/>
    <p:sldId id="876" r:id="rId31"/>
    <p:sldId id="877" r:id="rId32"/>
    <p:sldId id="878" r:id="rId33"/>
    <p:sldId id="879" r:id="rId34"/>
    <p:sldId id="475" r:id="rId35"/>
    <p:sldId id="474" r:id="rId36"/>
    <p:sldId id="488" r:id="rId37"/>
    <p:sldId id="892" r:id="rId38"/>
    <p:sldId id="880" r:id="rId39"/>
    <p:sldId id="881" r:id="rId40"/>
    <p:sldId id="839" r:id="rId41"/>
    <p:sldId id="866" r:id="rId42"/>
    <p:sldId id="837" r:id="rId43"/>
    <p:sldId id="834" r:id="rId44"/>
    <p:sldId id="571" r:id="rId45"/>
    <p:sldId id="525" r:id="rId46"/>
    <p:sldId id="841" r:id="rId47"/>
    <p:sldId id="843" r:id="rId48"/>
    <p:sldId id="850" r:id="rId49"/>
    <p:sldId id="380" r:id="rId50"/>
    <p:sldId id="882" r:id="rId51"/>
    <p:sldId id="836" r:id="rId52"/>
    <p:sldId id="862" r:id="rId53"/>
    <p:sldId id="863" r:id="rId54"/>
    <p:sldId id="884" r:id="rId55"/>
    <p:sldId id="885" r:id="rId56"/>
    <p:sldId id="886" r:id="rId57"/>
    <p:sldId id="860" r:id="rId58"/>
    <p:sldId id="867" r:id="rId59"/>
    <p:sldId id="868" r:id="rId60"/>
    <p:sldId id="437" r:id="rId61"/>
    <p:sldId id="816" r:id="rId62"/>
    <p:sldId id="293" r:id="rId63"/>
    <p:sldId id="567" r:id="rId64"/>
    <p:sldId id="563" r:id="rId65"/>
    <p:sldId id="564" r:id="rId66"/>
    <p:sldId id="565" r:id="rId67"/>
    <p:sldId id="573" r:id="rId68"/>
    <p:sldId id="883" r:id="rId69"/>
    <p:sldId id="473" r:id="rId70"/>
  </p:sldIdLst>
  <p:sldSz cx="9906000" cy="6858000" type="A4"/>
  <p:notesSz cx="6797675" cy="9926638"/>
  <p:custDataLst>
    <p:tags r:id="rId7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
          <p15:clr>
            <a:srgbClr val="A4A3A4"/>
          </p15:clr>
        </p15:guide>
        <p15:guide id="2" orient="horz" pos="4003">
          <p15:clr>
            <a:srgbClr val="A4A3A4"/>
          </p15:clr>
        </p15:guide>
        <p15:guide id="3" orient="horz" pos="618">
          <p15:clr>
            <a:srgbClr val="A4A3A4"/>
          </p15:clr>
        </p15:guide>
        <p15:guide id="4" orient="horz" pos="845">
          <p15:clr>
            <a:srgbClr val="A4A3A4"/>
          </p15:clr>
        </p15:guide>
        <p15:guide id="5" pos="284">
          <p15:clr>
            <a:srgbClr val="A4A3A4"/>
          </p15:clr>
        </p15:guide>
        <p15:guide id="6" pos="593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au, Pauline" initials="KP" lastIdx="4" clrIdx="0">
    <p:extLst>
      <p:ext uri="{19B8F6BF-5375-455C-9EA6-DF929625EA0E}">
        <p15:presenceInfo xmlns:p15="http://schemas.microsoft.com/office/powerpoint/2012/main" userId="S-1-5-21-505118114-2931306973-2436653383-1310" providerId="AD"/>
      </p:ext>
    </p:extLst>
  </p:cmAuthor>
  <p:cmAuthor id="2" name="Makhulo, Anne" initials="MA" lastIdx="14" clrIdx="1">
    <p:extLst>
      <p:ext uri="{19B8F6BF-5375-455C-9EA6-DF929625EA0E}">
        <p15:presenceInfo xmlns:p15="http://schemas.microsoft.com/office/powerpoint/2012/main" userId="S-1-5-21-505118114-2931306973-2436653383-6790" providerId="AD"/>
      </p:ext>
    </p:extLst>
  </p:cmAuthor>
  <p:cmAuthor id="3" name="Ouedraogo, Raoul" initials="OR" lastIdx="1" clrIdx="2">
    <p:extLst>
      <p:ext uri="{19B8F6BF-5375-455C-9EA6-DF929625EA0E}">
        <p15:presenceInfo xmlns:p15="http://schemas.microsoft.com/office/powerpoint/2012/main" userId="S-1-5-21-505118114-2931306973-2436653383-8869" providerId="AD"/>
      </p:ext>
    </p:extLst>
  </p:cmAuthor>
  <p:cmAuthor id="4" name="Guest User" initials="GU" lastIdx="15" clrIdx="3">
    <p:extLst>
      <p:ext uri="{19B8F6BF-5375-455C-9EA6-DF929625EA0E}">
        <p15:presenceInfo xmlns:p15="http://schemas.microsoft.com/office/powerpoint/2012/main" userId="S::urn:spo:anon#32614a22857904e0851542dedfdb67a3741db99c2e5cd65a8a1b2b0ba1d884fe::" providerId="AD"/>
      </p:ext>
    </p:extLst>
  </p:cmAuthor>
  <p:cmAuthor id="5" name="Diallo, Asseta" initials="DA" lastIdx="15" clrIdx="4">
    <p:extLst>
      <p:ext uri="{19B8F6BF-5375-455C-9EA6-DF929625EA0E}">
        <p15:presenceInfo xmlns:p15="http://schemas.microsoft.com/office/powerpoint/2012/main" userId="S-1-5-21-505118114-2931306973-2436653383-3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D2D7D-2111-1174-A8E1-FAC299E913AE}" v="10" dt="2019-07-04T06:48:00.236"/>
  </p1510:revLst>
</p1510:revInfo>
</file>

<file path=ppt/tableStyles.xml><?xml version="1.0" encoding="utf-8"?>
<a:tblStyleLst xmlns:a="http://schemas.openxmlformats.org/drawingml/2006/main" def="{318E6629-4EBB-4D30-9DD3-6ACEAB857B28}">
  <a:tblStyle styleId="{318E6629-4EBB-4D30-9DD3-6ACEAB857B2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41E0FAD3-7C2D-4B5A-B7BA-DEB1A53D0DE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333DCFE8-B7AC-4D4A-B88C-A1AB9587156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50" d="100"/>
          <a:sy n="50" d="100"/>
        </p:scale>
        <p:origin x="36" y="510"/>
      </p:cViewPr>
      <p:guideLst>
        <p:guide orient="horz" pos="86"/>
        <p:guide orient="horz" pos="4003"/>
        <p:guide orient="horz" pos="618"/>
        <p:guide orient="horz" pos="845"/>
        <p:guide pos="284"/>
        <p:guide pos="593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commentAuthors" Target="commentAuthors.xml"/><Relationship Id="rId87"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r>
              <a:rPr lang="en-US" sz="1600" dirty="0"/>
              <a:t>Burkina Faso FDI inflows</a:t>
            </a:r>
          </a:p>
        </c:rich>
      </c:tx>
      <c:layout>
        <c:manualLayout>
          <c:xMode val="edge"/>
          <c:yMode val="edge"/>
          <c:x val="0.1832594903796152"/>
          <c:y val="3.61583630551823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solidFill>
                <a:prstDash val="sysDash"/>
              </a:ln>
              <a:effectLst/>
            </c:spPr>
            <c:trendlineType val="movingAvg"/>
            <c:period val="2"/>
            <c:dispRSqr val="0"/>
            <c:dispEq val="0"/>
          </c:trendline>
          <c:cat>
            <c:strRef>
              <c:f>Sheet1!$C$9:$H$9</c:f>
              <c:strCache>
                <c:ptCount val="6"/>
                <c:pt idx="0">
                  <c:v>2012</c:v>
                </c:pt>
                <c:pt idx="1">
                  <c:v>2013</c:v>
                </c:pt>
                <c:pt idx="2">
                  <c:v>20132</c:v>
                </c:pt>
                <c:pt idx="3">
                  <c:v>2014</c:v>
                </c:pt>
                <c:pt idx="4">
                  <c:v>2015</c:v>
                </c:pt>
                <c:pt idx="5">
                  <c:v>2016</c:v>
                </c:pt>
              </c:strCache>
            </c:strRef>
          </c:cat>
          <c:val>
            <c:numRef>
              <c:f>Sheet1!$C$10:$H$10</c:f>
              <c:numCache>
                <c:formatCode>General</c:formatCode>
                <c:ptCount val="6"/>
                <c:pt idx="0">
                  <c:v>329</c:v>
                </c:pt>
                <c:pt idx="1">
                  <c:v>490</c:v>
                </c:pt>
                <c:pt idx="2">
                  <c:v>356</c:v>
                </c:pt>
                <c:pt idx="3">
                  <c:v>232</c:v>
                </c:pt>
                <c:pt idx="4">
                  <c:v>390</c:v>
                </c:pt>
                <c:pt idx="5">
                  <c:v>486</c:v>
                </c:pt>
              </c:numCache>
            </c:numRef>
          </c:val>
          <c:extLst xmlns:c16r2="http://schemas.microsoft.com/office/drawing/2015/06/chart">
            <c:ext xmlns:c16="http://schemas.microsoft.com/office/drawing/2014/chart" uri="{C3380CC4-5D6E-409C-BE32-E72D297353CC}">
              <c16:uniqueId val="{00000001-CA62-435E-A423-22BAFA29ED66}"/>
            </c:ext>
          </c:extLst>
        </c:ser>
        <c:dLbls>
          <c:dLblPos val="inEnd"/>
          <c:showLegendKey val="0"/>
          <c:showVal val="1"/>
          <c:showCatName val="0"/>
          <c:showSerName val="0"/>
          <c:showPercent val="0"/>
          <c:showBubbleSize val="0"/>
        </c:dLbls>
        <c:gapWidth val="41"/>
        <c:axId val="1901116768"/>
        <c:axId val="1901117312"/>
      </c:barChart>
      <c:catAx>
        <c:axId val="190111676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t>Years</a:t>
                </a:r>
              </a:p>
            </c:rich>
          </c:tx>
          <c:layout>
            <c:manualLayout>
              <c:xMode val="edge"/>
              <c:yMode val="edge"/>
              <c:x val="0.46926159381178739"/>
              <c:y val="0.9259009797736870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901117312"/>
        <c:crosses val="autoZero"/>
        <c:auto val="1"/>
        <c:lblAlgn val="ctr"/>
        <c:lblOffset val="100"/>
        <c:noMultiLvlLbl val="0"/>
      </c:catAx>
      <c:valAx>
        <c:axId val="1901117312"/>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t>Amounts (USD)</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011167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r>
              <a:rPr lang="en-US" sz="1050" dirty="0">
                <a:latin typeface="Arial" panose="020B0604020202020204" pitchFamily="34" charset="0"/>
                <a:cs typeface="Arial" panose="020B0604020202020204" pitchFamily="34" charset="0"/>
              </a:rPr>
              <a:t>Enabling the Business of Agriculture (EBA) 2017</a:t>
            </a:r>
          </a:p>
          <a:p>
            <a:pPr>
              <a:defRPr sz="1100"/>
            </a:pPr>
            <a:r>
              <a:rPr lang="en-US" sz="1050" dirty="0">
                <a:latin typeface="Arial" panose="020B0604020202020204" pitchFamily="34" charset="0"/>
                <a:cs typeface="Arial" panose="020B0604020202020204" pitchFamily="34" charset="0"/>
              </a:rPr>
              <a:t>Burkina Faso </a:t>
            </a:r>
          </a:p>
        </c:rich>
      </c:tx>
      <c:layout/>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Sheet1!$H$27:$O$27</c:f>
              <c:strCache>
                <c:ptCount val="8"/>
                <c:pt idx="0">
                  <c:v>Seed</c:v>
                </c:pt>
                <c:pt idx="1">
                  <c:v>Fertilizer</c:v>
                </c:pt>
                <c:pt idx="2">
                  <c:v>Machinery</c:v>
                </c:pt>
                <c:pt idx="3">
                  <c:v>Finance</c:v>
                </c:pt>
                <c:pt idx="4">
                  <c:v>Markets</c:v>
                </c:pt>
                <c:pt idx="5">
                  <c:v>Transport</c:v>
                </c:pt>
                <c:pt idx="6">
                  <c:v>Water</c:v>
                </c:pt>
                <c:pt idx="7">
                  <c:v>ICT</c:v>
                </c:pt>
              </c:strCache>
            </c:strRef>
          </c:cat>
          <c:val>
            <c:numRef>
              <c:f>Sheet1!$H$28:$O$28</c:f>
              <c:numCache>
                <c:formatCode>General</c:formatCode>
                <c:ptCount val="8"/>
                <c:pt idx="0">
                  <c:v>57</c:v>
                </c:pt>
                <c:pt idx="1">
                  <c:v>56</c:v>
                </c:pt>
                <c:pt idx="2">
                  <c:v>32</c:v>
                </c:pt>
                <c:pt idx="3">
                  <c:v>41</c:v>
                </c:pt>
                <c:pt idx="4">
                  <c:v>37</c:v>
                </c:pt>
                <c:pt idx="5">
                  <c:v>12</c:v>
                </c:pt>
                <c:pt idx="6">
                  <c:v>47</c:v>
                </c:pt>
                <c:pt idx="7">
                  <c:v>59</c:v>
                </c:pt>
              </c:numCache>
            </c:numRef>
          </c:val>
          <c:extLst xmlns:c16r2="http://schemas.microsoft.com/office/drawing/2015/06/chart">
            <c:ext xmlns:c16="http://schemas.microsoft.com/office/drawing/2014/chart" uri="{C3380CC4-5D6E-409C-BE32-E72D297353CC}">
              <c16:uniqueId val="{00000000-C97A-4B5F-9197-70AE5465B48C}"/>
            </c:ext>
          </c:extLst>
        </c:ser>
        <c:dLbls>
          <c:showLegendKey val="0"/>
          <c:showVal val="0"/>
          <c:showCatName val="0"/>
          <c:showSerName val="0"/>
          <c:showPercent val="0"/>
          <c:showBubbleSize val="0"/>
        </c:dLbls>
        <c:gapWidth val="100"/>
        <c:axId val="1901105344"/>
        <c:axId val="1901118944"/>
      </c:barChart>
      <c:catAx>
        <c:axId val="19011053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901118944"/>
        <c:crosses val="autoZero"/>
        <c:auto val="1"/>
        <c:lblAlgn val="ctr"/>
        <c:lblOffset val="100"/>
        <c:noMultiLvlLbl val="0"/>
      </c:catAx>
      <c:valAx>
        <c:axId val="19011189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rgbClr val="000000"/>
                    </a:solidFill>
                    <a:latin typeface="+mn-lt"/>
                    <a:ea typeface="+mn-ea"/>
                    <a:cs typeface="+mn-cs"/>
                  </a:defRPr>
                </a:pPr>
                <a:r>
                  <a:rPr lang="en-US" dirty="0"/>
                  <a:t>Scores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901105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w="12700"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200" b="0" i="0" baseline="0" dirty="0">
                <a:solidFill>
                  <a:schemeClr val="tx1">
                    <a:lumMod val="95000"/>
                    <a:lumOff val="5000"/>
                  </a:schemeClr>
                </a:solidFill>
                <a:effectLst/>
                <a:latin typeface="Arial" panose="020B0604020202020204" pitchFamily="34" charset="0"/>
                <a:cs typeface="Arial" panose="020B0604020202020204" pitchFamily="34" charset="0"/>
              </a:rPr>
              <a:t>Certified seed production in Burkina Faso in MT, AGRA supported seed companies </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200" b="0" i="0" baseline="0" dirty="0">
                <a:solidFill>
                  <a:schemeClr val="tx1">
                    <a:lumMod val="95000"/>
                    <a:lumOff val="5000"/>
                  </a:schemeClr>
                </a:solidFill>
                <a:effectLst/>
                <a:latin typeface="Arial" panose="020B0604020202020204" pitchFamily="34" charset="0"/>
                <a:cs typeface="Arial" panose="020B0604020202020204" pitchFamily="34" charset="0"/>
              </a:rPr>
              <a:t>(2006 – 2017)</a:t>
            </a:r>
            <a:endParaRPr lang="en-GB" sz="1200" dirty="0">
              <a:solidFill>
                <a:schemeClr val="tx1">
                  <a:lumMod val="95000"/>
                  <a:lumOff val="5000"/>
                </a:schemeClr>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dirty="0"/>
          </a:p>
        </c:rich>
      </c:tx>
      <c:layout>
        <c:manualLayout>
          <c:xMode val="edge"/>
          <c:yMode val="edge"/>
          <c:x val="0.11876599730196973"/>
          <c:y val="2.777777777777777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8871871254109354"/>
          <c:y val="0.2662270341207349"/>
          <c:w val="0.77673997238672821"/>
          <c:h val="0.52820209973753285"/>
        </c:manualLayout>
      </c:layout>
      <c:lineChart>
        <c:grouping val="standard"/>
        <c:varyColors val="0"/>
        <c:ser>
          <c:idx val="1"/>
          <c:order val="0"/>
          <c:tx>
            <c:strRef>
              <c:f>Sheet5!$E$4</c:f>
              <c:strCache>
                <c:ptCount val="1"/>
                <c:pt idx="0">
                  <c:v>Quantity</c:v>
                </c:pt>
              </c:strCache>
            </c:strRef>
          </c:tx>
          <c:spPr>
            <a:ln w="28575" cap="rnd">
              <a:solidFill>
                <a:srgbClr val="5B9BD5"/>
              </a:solidFill>
              <a:round/>
            </a:ln>
            <a:effectLst/>
          </c:spPr>
          <c:marker>
            <c:symbol val="none"/>
          </c:marker>
          <c:trendline>
            <c:spPr>
              <a:ln w="19050" cap="rnd">
                <a:solidFill>
                  <a:srgbClr val="5B9BD5"/>
                </a:solidFill>
                <a:prstDash val="sysDot"/>
              </a:ln>
              <a:effectLst/>
            </c:spPr>
            <c:trendlineType val="linear"/>
            <c:dispRSqr val="0"/>
            <c:dispEq val="0"/>
          </c:trendline>
          <c:cat>
            <c:numRef>
              <c:f>Sheet5!$D$5:$D$15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Sheet5!$E$5:$E$15</c:f>
              <c:numCache>
                <c:formatCode>General</c:formatCode>
                <c:ptCount val="11"/>
                <c:pt idx="0">
                  <c:v>99.5</c:v>
                </c:pt>
                <c:pt idx="1">
                  <c:v>279.3</c:v>
                </c:pt>
                <c:pt idx="2">
                  <c:v>1410.798</c:v>
                </c:pt>
                <c:pt idx="3">
                  <c:v>2362</c:v>
                </c:pt>
                <c:pt idx="4">
                  <c:v>1417</c:v>
                </c:pt>
                <c:pt idx="5">
                  <c:v>2569</c:v>
                </c:pt>
                <c:pt idx="6">
                  <c:v>3543.11</c:v>
                </c:pt>
                <c:pt idx="7">
                  <c:v>5056.1499999999996</c:v>
                </c:pt>
                <c:pt idx="8">
                  <c:v>6334.88</c:v>
                </c:pt>
                <c:pt idx="9">
                  <c:v>5238.6000000000004</c:v>
                </c:pt>
                <c:pt idx="10">
                  <c:v>7619.9309999999996</c:v>
                </c:pt>
              </c:numCache>
            </c:numRef>
          </c:val>
          <c:smooth val="0"/>
          <c:extLst xmlns:c16r2="http://schemas.microsoft.com/office/drawing/2015/06/chart">
            <c:ext xmlns:c16="http://schemas.microsoft.com/office/drawing/2014/chart" uri="{C3380CC4-5D6E-409C-BE32-E72D297353CC}">
              <c16:uniqueId val="{00000000-1ADE-4EC0-84FA-B04D77765290}"/>
            </c:ext>
          </c:extLst>
        </c:ser>
        <c:dLbls>
          <c:showLegendKey val="0"/>
          <c:showVal val="0"/>
          <c:showCatName val="0"/>
          <c:showSerName val="0"/>
          <c:showPercent val="0"/>
          <c:showBubbleSize val="0"/>
        </c:dLbls>
        <c:smooth val="0"/>
        <c:axId val="1901119488"/>
        <c:axId val="1901113504"/>
      </c:lineChart>
      <c:catAx>
        <c:axId val="190111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95000"/>
                    <a:lumOff val="5000"/>
                  </a:schemeClr>
                </a:solidFill>
                <a:latin typeface="+mn-lt"/>
                <a:ea typeface="+mn-ea"/>
                <a:cs typeface="+mn-cs"/>
              </a:defRPr>
            </a:pPr>
            <a:endParaRPr lang="en-US"/>
          </a:p>
        </c:txPr>
        <c:crossAx val="1901113504"/>
        <c:crosses val="autoZero"/>
        <c:auto val="1"/>
        <c:lblAlgn val="ctr"/>
        <c:lblOffset val="100"/>
        <c:noMultiLvlLbl val="0"/>
      </c:catAx>
      <c:valAx>
        <c:axId val="1901113504"/>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solidFill>
                      <a:schemeClr val="tx1">
                        <a:lumMod val="95000"/>
                        <a:lumOff val="5000"/>
                      </a:schemeClr>
                    </a:solidFill>
                  </a:rPr>
                  <a:t>Quantity</a:t>
                </a:r>
                <a:r>
                  <a:rPr lang="en-GB" sz="1200" baseline="0" dirty="0">
                    <a:solidFill>
                      <a:schemeClr val="tx1">
                        <a:lumMod val="95000"/>
                        <a:lumOff val="5000"/>
                      </a:schemeClr>
                    </a:solidFill>
                  </a:rPr>
                  <a:t> of seed produced </a:t>
                </a:r>
                <a:r>
                  <a:rPr lang="en-GB" sz="1200" dirty="0">
                    <a:solidFill>
                      <a:schemeClr val="tx1">
                        <a:lumMod val="95000"/>
                        <a:lumOff val="5000"/>
                      </a:schemeClr>
                    </a:solidFill>
                  </a:rPr>
                  <a:t>MT)</a:t>
                </a:r>
              </a:p>
            </c:rich>
          </c:tx>
          <c:layout>
            <c:manualLayout>
              <c:xMode val="edge"/>
              <c:yMode val="edge"/>
              <c:x val="0"/>
              <c:y val="0.1776891951006124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mn-lt"/>
                <a:ea typeface="+mn-ea"/>
                <a:cs typeface="+mn-cs"/>
              </a:defRPr>
            </a:pPr>
            <a:endParaRPr lang="en-US"/>
          </a:p>
        </c:txPr>
        <c:crossAx val="1901119488"/>
        <c:crosses val="autoZero"/>
        <c:crossBetween val="between"/>
        <c:majorUnit val="2000"/>
      </c:valAx>
      <c:spPr>
        <a:solidFill>
          <a:srgbClr val="FFFFFF">
            <a:lumMod val="75000"/>
          </a:srgbClr>
        </a:solidFill>
        <a:ln>
          <a:noFill/>
        </a:ln>
        <a:effectLst/>
      </c:spPr>
    </c:plotArea>
    <c:plotVisOnly val="1"/>
    <c:dispBlanksAs val="zero"/>
    <c:showDLblsOverMax val="0"/>
  </c:chart>
  <c:spPr>
    <a:noFill/>
    <a:ln>
      <a:solidFill>
        <a:srgbClr val="FFFFFF">
          <a:lumMod val="75000"/>
        </a:srgbClr>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b="0" i="0" baseline="0" dirty="0">
                <a:solidFill>
                  <a:schemeClr val="tx1">
                    <a:lumMod val="95000"/>
                    <a:lumOff val="5000"/>
                  </a:schemeClr>
                </a:solidFill>
                <a:effectLst/>
                <a:latin typeface="Arial" panose="020B0604020202020204" pitchFamily="34" charset="0"/>
                <a:cs typeface="Arial" panose="020B0604020202020204" pitchFamily="34" charset="0"/>
              </a:rPr>
              <a:t>Certified seed production by crop (%),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200" b="0" i="0" baseline="0" dirty="0">
                <a:solidFill>
                  <a:schemeClr val="tx1">
                    <a:lumMod val="95000"/>
                    <a:lumOff val="5000"/>
                  </a:schemeClr>
                </a:solidFill>
                <a:effectLst/>
                <a:latin typeface="Arial" panose="020B0604020202020204" pitchFamily="34" charset="0"/>
                <a:cs typeface="Arial" panose="020B0604020202020204" pitchFamily="34" charset="0"/>
              </a:rPr>
              <a:t>2006 - 2017</a:t>
            </a:r>
            <a:endParaRPr lang="en-GB" sz="1200" dirty="0">
              <a:solidFill>
                <a:schemeClr val="tx1">
                  <a:lumMod val="95000"/>
                  <a:lumOff val="5000"/>
                </a:schemeClr>
              </a:solidFill>
              <a:effectLst/>
              <a:latin typeface="Arial" panose="020B0604020202020204" pitchFamily="34" charset="0"/>
              <a:cs typeface="Arial" panose="020B0604020202020204" pitchFamily="34" charset="0"/>
            </a:endParaRPr>
          </a:p>
        </c:rich>
      </c:tx>
      <c:layout>
        <c:manualLayout>
          <c:xMode val="edge"/>
          <c:yMode val="edge"/>
          <c:x val="0.18629543696829079"/>
          <c:y val="1.828964460484286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view3D>
      <c:rotX val="90"/>
      <c:rotY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8328504180596914"/>
          <c:y val="0.11812374168685248"/>
          <c:w val="0.44580423966725741"/>
          <c:h val="0.78585549508730024"/>
        </c:manualLayout>
      </c:layout>
      <c:pie3DChart>
        <c:varyColors val="1"/>
        <c:ser>
          <c:idx val="0"/>
          <c:order val="0"/>
          <c:spPr>
            <a:ln w="28575"/>
          </c:spPr>
          <c:dPt>
            <c:idx val="0"/>
            <c:bubble3D val="0"/>
            <c:spPr>
              <a:solidFill>
                <a:schemeClr val="accent1"/>
              </a:solidFill>
              <a:ln w="28575">
                <a:solidFill>
                  <a:schemeClr val="lt1"/>
                </a:solidFill>
              </a:ln>
              <a:effectLst/>
              <a:sp3d contourW="28575">
                <a:contourClr>
                  <a:schemeClr val="lt1"/>
                </a:contourClr>
              </a:sp3d>
            </c:spPr>
            <c:extLst xmlns:c16r2="http://schemas.microsoft.com/office/drawing/2015/06/chart">
              <c:ext xmlns:c16="http://schemas.microsoft.com/office/drawing/2014/chart" uri="{C3380CC4-5D6E-409C-BE32-E72D297353CC}">
                <c16:uniqueId val="{00000001-27DF-4E9B-8355-E48D215945C6}"/>
              </c:ext>
            </c:extLst>
          </c:dPt>
          <c:dPt>
            <c:idx val="1"/>
            <c:bubble3D val="0"/>
            <c:spPr>
              <a:solidFill>
                <a:srgbClr val="FFC000"/>
              </a:solidFill>
              <a:ln w="28575">
                <a:solidFill>
                  <a:schemeClr val="lt1"/>
                </a:solidFill>
              </a:ln>
              <a:effectLst/>
              <a:sp3d contourW="28575">
                <a:contourClr>
                  <a:schemeClr val="lt1"/>
                </a:contourClr>
              </a:sp3d>
            </c:spPr>
            <c:extLst xmlns:c16r2="http://schemas.microsoft.com/office/drawing/2015/06/chart">
              <c:ext xmlns:c16="http://schemas.microsoft.com/office/drawing/2014/chart" uri="{C3380CC4-5D6E-409C-BE32-E72D297353CC}">
                <c16:uniqueId val="{00000003-27DF-4E9B-8355-E48D215945C6}"/>
              </c:ext>
            </c:extLst>
          </c:dPt>
          <c:dPt>
            <c:idx val="2"/>
            <c:bubble3D val="0"/>
            <c:spPr>
              <a:solidFill>
                <a:schemeClr val="accent3"/>
              </a:solidFill>
              <a:ln w="28575">
                <a:solidFill>
                  <a:schemeClr val="lt1"/>
                </a:solidFill>
              </a:ln>
              <a:effectLst/>
              <a:sp3d contourW="28575">
                <a:contourClr>
                  <a:schemeClr val="lt1"/>
                </a:contourClr>
              </a:sp3d>
            </c:spPr>
            <c:extLst xmlns:c16r2="http://schemas.microsoft.com/office/drawing/2015/06/chart">
              <c:ext xmlns:c16="http://schemas.microsoft.com/office/drawing/2014/chart" uri="{C3380CC4-5D6E-409C-BE32-E72D297353CC}">
                <c16:uniqueId val="{00000005-27DF-4E9B-8355-E48D215945C6}"/>
              </c:ext>
            </c:extLst>
          </c:dPt>
          <c:dPt>
            <c:idx val="3"/>
            <c:bubble3D val="0"/>
            <c:spPr>
              <a:solidFill>
                <a:srgbClr val="ED7D31">
                  <a:lumMod val="75000"/>
                </a:srgbClr>
              </a:solidFill>
              <a:ln w="28575">
                <a:solidFill>
                  <a:schemeClr val="lt1"/>
                </a:solidFill>
              </a:ln>
              <a:effectLst/>
              <a:sp3d contourW="28575">
                <a:contourClr>
                  <a:schemeClr val="lt1"/>
                </a:contourClr>
              </a:sp3d>
            </c:spPr>
            <c:extLst xmlns:c16r2="http://schemas.microsoft.com/office/drawing/2015/06/chart">
              <c:ext xmlns:c16="http://schemas.microsoft.com/office/drawing/2014/chart" uri="{C3380CC4-5D6E-409C-BE32-E72D297353CC}">
                <c16:uniqueId val="{00000007-27DF-4E9B-8355-E48D215945C6}"/>
              </c:ext>
            </c:extLst>
          </c:dPt>
          <c:dLbls>
            <c:dLbl>
              <c:idx val="0"/>
              <c:layout>
                <c:manualLayout>
                  <c:x val="-1.481386752410009E-3"/>
                  <c:y val="-0.16812971822426281"/>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7DF-4E9B-8355-E48D215945C6}"/>
                </c:ext>
                <c:ext xmlns:c15="http://schemas.microsoft.com/office/drawing/2012/chart" uri="{CE6537A1-D6FC-4f65-9D91-7224C49458BB}">
                  <c15:layout/>
                </c:ext>
              </c:extLst>
            </c:dLbl>
            <c:dLbl>
              <c:idx val="2"/>
              <c:layout>
                <c:manualLayout>
                  <c:x val="-9.9708545712528393E-2"/>
                  <c:y val="0.1941503379983928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7DF-4E9B-8355-E48D215945C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Sheet1!$C$777:$C$780</c:f>
              <c:strCache>
                <c:ptCount val="4"/>
                <c:pt idx="0">
                  <c:v>Maize</c:v>
                </c:pt>
                <c:pt idx="1">
                  <c:v>Other Crops</c:v>
                </c:pt>
                <c:pt idx="2">
                  <c:v>Rice</c:v>
                </c:pt>
                <c:pt idx="3">
                  <c:v>Soybean</c:v>
                </c:pt>
              </c:strCache>
            </c:strRef>
          </c:cat>
          <c:val>
            <c:numRef>
              <c:f>Sheet1!$D$777:$D$780</c:f>
              <c:numCache>
                <c:formatCode>General</c:formatCode>
                <c:ptCount val="4"/>
                <c:pt idx="0">
                  <c:v>17303</c:v>
                </c:pt>
                <c:pt idx="1">
                  <c:v>3967.5</c:v>
                </c:pt>
                <c:pt idx="2">
                  <c:v>14225</c:v>
                </c:pt>
                <c:pt idx="3">
                  <c:v>434</c:v>
                </c:pt>
              </c:numCache>
            </c:numRef>
          </c:val>
          <c:extLst xmlns:c16r2="http://schemas.microsoft.com/office/drawing/2015/06/chart">
            <c:ext xmlns:c16="http://schemas.microsoft.com/office/drawing/2014/chart" uri="{C3380CC4-5D6E-409C-BE32-E72D297353CC}">
              <c16:uniqueId val="{00000008-27DF-4E9B-8355-E48D215945C6}"/>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solidFill>
        <a:srgbClr val="FFFFFF">
          <a:lumMod val="75000"/>
        </a:srgb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9-07-03T23:04:31.358" idx="10">
    <p:pos x="10" y="10"/>
    <p:text>M&amp;E to check the cumulative number
</p:text>
    <p:extLst>
      <p:ext uri="{C676402C-5697-4E1C-873F-D02D1690AC5C}">
        <p15:threadingInfo xmlns:p15="http://schemas.microsoft.com/office/powerpoint/2012/main" timeZoneBias="420"/>
      </p:ext>
    </p:extLst>
  </p:cm>
  <p:cm authorId="4" dt="2019-07-03T23:07:34.438" idx="11">
    <p:pos x="5988" y="472"/>
    <p:text>The number of farmer to be reached 0.8M does not align with 0.9M in previous slide (slide5). M&amp;E to check and confirm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NULL"/></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0.08888</cdr:x>
      <cdr:y>0.80483</cdr:y>
    </cdr:from>
    <cdr:to>
      <cdr:x>0.98036</cdr:x>
      <cdr:y>0.89781</cdr:y>
    </cdr:to>
    <cdr:sp macro="" textlink="">
      <cdr:nvSpPr>
        <cdr:cNvPr id="2" name="Rectangle 1"/>
        <cdr:cNvSpPr/>
      </cdr:nvSpPr>
      <cdr:spPr>
        <a:xfrm xmlns:a="http://schemas.openxmlformats.org/drawingml/2006/main">
          <a:off x="388800" y="1978782"/>
          <a:ext cx="3899647" cy="2286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0.08581</cdr:x>
      <cdr:y>0.81577</cdr:y>
    </cdr:from>
    <cdr:to>
      <cdr:x>0.20569</cdr:x>
      <cdr:y>0.89781</cdr:y>
    </cdr:to>
    <cdr:sp macro="" textlink="">
      <cdr:nvSpPr>
        <cdr:cNvPr id="3" name="TextBox 2"/>
        <cdr:cNvSpPr txBox="1"/>
      </cdr:nvSpPr>
      <cdr:spPr>
        <a:xfrm xmlns:a="http://schemas.openxmlformats.org/drawingml/2006/main">
          <a:off x="375353" y="2005676"/>
          <a:ext cx="524435" cy="201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smtClean="0"/>
            <a:t>2012 </a:t>
          </a:r>
          <a:endParaRPr lang="en-US"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5E002C66-1AE0-419A-B1B0-58B18CD55154}" type="datetimeFigureOut">
              <a:rPr lang="en-US" smtClean="0"/>
              <a:t>8/22/2019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F6CF1D-04BC-4F68-A476-0574EA44820C}" type="slidenum">
              <a:rPr lang="en-US" smtClean="0"/>
              <a:t>‹#›</a:t>
            </a:fld>
            <a:endParaRPr lang="en-US"/>
          </a:p>
        </p:txBody>
      </p:sp>
    </p:spTree>
    <p:extLst>
      <p:ext uri="{BB962C8B-B14F-4D97-AF65-F5344CB8AC3E}">
        <p14:creationId xmlns:p14="http://schemas.microsoft.com/office/powerpoint/2010/main" val="37318763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6332"/>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548250"/>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410009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4" name="Google Shape;164;p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37705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11757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47716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42155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387434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622300"/>
            <a:ext cx="6308725" cy="436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2EAAD-0662-4A29-8FB2-1DE05A219A4D}" type="slidenum">
              <a:rPr lang="en-US" smtClean="0">
                <a:solidFill>
                  <a:prstClr val="black"/>
                </a:solidFill>
              </a:rPr>
              <a:pPr/>
              <a:t>29</a:t>
            </a:fld>
            <a:endParaRPr lang="en-US" dirty="0">
              <a:solidFill>
                <a:prstClr val="black"/>
              </a:solidFill>
            </a:endParaRPr>
          </a:p>
        </p:txBody>
      </p:sp>
      <p:sp>
        <p:nvSpPr>
          <p:cNvPr id="5" name="Header Placeholder 4"/>
          <p:cNvSpPr>
            <a:spLocks noGrp="1"/>
          </p:cNvSpPr>
          <p:nvPr>
            <p:ph type="hdr" idx="11"/>
          </p:nvPr>
        </p:nvSpPr>
        <p:spPr/>
        <p:txBody>
          <a:bodyPr/>
          <a:lstStyle/>
          <a:p>
            <a:endParaRPr lang="en-US" dirty="0">
              <a:solidFill>
                <a:srgbClr val="000000"/>
              </a:solidFill>
            </a:endParaRPr>
          </a:p>
        </p:txBody>
      </p:sp>
    </p:spTree>
    <p:extLst>
      <p:ext uri="{BB962C8B-B14F-4D97-AF65-F5344CB8AC3E}">
        <p14:creationId xmlns:p14="http://schemas.microsoft.com/office/powerpoint/2010/main" val="318938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8: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0" name="Google Shape;540;p3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16775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2240729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4.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11.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oleObject" Target="../embeddings/oleObject16.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image" Target="../media/image16.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16.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16.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23.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23.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4.vml"/><Relationship Id="rId6" Type="http://schemas.openxmlformats.org/officeDocument/2006/relationships/image" Target="../media/image22.emf"/><Relationship Id="rId5" Type="http://schemas.openxmlformats.org/officeDocument/2006/relationships/oleObject" Target="../embeddings/oleObject24.bin"/><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5.xml"/><Relationship Id="rId1" Type="http://schemas.openxmlformats.org/officeDocument/2006/relationships/vmlDrawing" Target="../drawings/vmlDrawing26.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26.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3.xml"/><Relationship Id="rId1" Type="http://schemas.openxmlformats.org/officeDocument/2006/relationships/vmlDrawing" Target="../drawings/vmlDrawing28.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28.bin"/></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29.vml"/><Relationship Id="rId6" Type="http://schemas.openxmlformats.org/officeDocument/2006/relationships/image" Target="../media/image22.emf"/><Relationship Id="rId5" Type="http://schemas.openxmlformats.org/officeDocument/2006/relationships/oleObject" Target="../embeddings/oleObject29.bin"/><Relationship Id="rId4"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2.xml"/><Relationship Id="rId1" Type="http://schemas.openxmlformats.org/officeDocument/2006/relationships/vmlDrawing" Target="../drawings/vmlDrawing31.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31.bin"/></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32.vml"/><Relationship Id="rId6" Type="http://schemas.openxmlformats.org/officeDocument/2006/relationships/image" Target="../media/image17.emf"/><Relationship Id="rId5" Type="http://schemas.openxmlformats.org/officeDocument/2006/relationships/oleObject" Target="../embeddings/oleObject32.bin"/><Relationship Id="rId4"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5.xml"/><Relationship Id="rId1" Type="http://schemas.openxmlformats.org/officeDocument/2006/relationships/vmlDrawing" Target="../drawings/vmlDrawing33.vml"/><Relationship Id="rId5" Type="http://schemas.openxmlformats.org/officeDocument/2006/relationships/image" Target="../media/image11.emf"/><Relationship Id="rId4" Type="http://schemas.openxmlformats.org/officeDocument/2006/relationships/oleObject" Target="../embeddings/oleObject3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6.xml"/><Relationship Id="rId1" Type="http://schemas.openxmlformats.org/officeDocument/2006/relationships/vmlDrawing" Target="../drawings/vmlDrawing34.vml"/><Relationship Id="rId5" Type="http://schemas.openxmlformats.org/officeDocument/2006/relationships/image" Target="../media/image11.emf"/><Relationship Id="rId4" Type="http://schemas.openxmlformats.org/officeDocument/2006/relationships/oleObject" Target="../embeddings/oleObject34.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4.xml"/><Relationship Id="rId1" Type="http://schemas.openxmlformats.org/officeDocument/2006/relationships/vmlDrawing" Target="../drawings/vmlDrawing36.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37.vml"/><Relationship Id="rId6" Type="http://schemas.openxmlformats.org/officeDocument/2006/relationships/image" Target="../media/image11.emf"/><Relationship Id="rId5" Type="http://schemas.openxmlformats.org/officeDocument/2006/relationships/oleObject" Target="../embeddings/oleObject37.bin"/><Relationship Id="rId4"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4.xml"/><Relationship Id="rId1" Type="http://schemas.openxmlformats.org/officeDocument/2006/relationships/vmlDrawing" Target="../drawings/vmlDrawing39.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39.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vmlDrawing" Target="../drawings/vmlDrawing40.vml"/><Relationship Id="rId6" Type="http://schemas.openxmlformats.org/officeDocument/2006/relationships/image" Target="../media/image11.emf"/><Relationship Id="rId5" Type="http://schemas.openxmlformats.org/officeDocument/2006/relationships/oleObject" Target="../embeddings/oleObject40.bin"/><Relationship Id="rId4"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4.xml"/><Relationship Id="rId1" Type="http://schemas.openxmlformats.org/officeDocument/2006/relationships/vmlDrawing" Target="../drawings/vmlDrawing42.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42.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vmlDrawing" Target="../drawings/vmlDrawing43.vml"/><Relationship Id="rId6" Type="http://schemas.openxmlformats.org/officeDocument/2006/relationships/image" Target="../media/image17.emf"/><Relationship Id="rId5" Type="http://schemas.openxmlformats.org/officeDocument/2006/relationships/oleObject" Target="../embeddings/oleObject43.bin"/><Relationship Id="rId4"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7.xml"/><Relationship Id="rId1" Type="http://schemas.openxmlformats.org/officeDocument/2006/relationships/vmlDrawing" Target="../drawings/vmlDrawing44.vml"/><Relationship Id="rId5" Type="http://schemas.openxmlformats.org/officeDocument/2006/relationships/image" Target="../media/image11.emf"/><Relationship Id="rId4" Type="http://schemas.openxmlformats.org/officeDocument/2006/relationships/oleObject" Target="../embeddings/oleObject4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94.xml"/><Relationship Id="rId1" Type="http://schemas.openxmlformats.org/officeDocument/2006/relationships/vmlDrawing" Target="../drawings/vmlDrawing46.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46.bin"/></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vmlDrawing" Target="../drawings/vmlDrawing47.vml"/><Relationship Id="rId6" Type="http://schemas.openxmlformats.org/officeDocument/2006/relationships/image" Target="../media/image17.emf"/><Relationship Id="rId5" Type="http://schemas.openxmlformats.org/officeDocument/2006/relationships/oleObject" Target="../embeddings/oleObject47.bin"/><Relationship Id="rId4"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3.xml"/><Relationship Id="rId1" Type="http://schemas.openxmlformats.org/officeDocument/2006/relationships/vmlDrawing" Target="../drawings/vmlDrawing49.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49.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vmlDrawing" Target="../drawings/vmlDrawing50.vml"/><Relationship Id="rId6" Type="http://schemas.openxmlformats.org/officeDocument/2006/relationships/image" Target="../media/image17.emf"/><Relationship Id="rId5" Type="http://schemas.openxmlformats.org/officeDocument/2006/relationships/oleObject" Target="../embeddings/oleObject50.bin"/><Relationship Id="rId4"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32.xml"/><Relationship Id="rId1" Type="http://schemas.openxmlformats.org/officeDocument/2006/relationships/vmlDrawing" Target="../drawings/vmlDrawing52.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52.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vmlDrawing" Target="../drawings/vmlDrawing53.vml"/><Relationship Id="rId6" Type="http://schemas.openxmlformats.org/officeDocument/2006/relationships/image" Target="../media/image17.emf"/><Relationship Id="rId5" Type="http://schemas.openxmlformats.org/officeDocument/2006/relationships/oleObject" Target="../embeddings/oleObject53.bin"/><Relationship Id="rId4"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36.xml"/><Relationship Id="rId1" Type="http://schemas.openxmlformats.org/officeDocument/2006/relationships/vmlDrawing" Target="../drawings/vmlDrawing55.vml"/><Relationship Id="rId6" Type="http://schemas.openxmlformats.org/officeDocument/2006/relationships/image" Target="../media/image25.png"/><Relationship Id="rId5" Type="http://schemas.openxmlformats.org/officeDocument/2006/relationships/image" Target="../media/image5.jpg"/><Relationship Id="rId4" Type="http://schemas.openxmlformats.org/officeDocument/2006/relationships/oleObject" Target="../embeddings/oleObject5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37.xml"/><Relationship Id="rId1" Type="http://schemas.openxmlformats.org/officeDocument/2006/relationships/vmlDrawing" Target="../drawings/vmlDrawing56.vml"/><Relationship Id="rId5" Type="http://schemas.openxmlformats.org/officeDocument/2006/relationships/image" Target="../media/image11.emf"/><Relationship Id="rId4" Type="http://schemas.openxmlformats.org/officeDocument/2006/relationships/oleObject" Target="../embeddings/oleObject5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38.xml"/><Relationship Id="rId1" Type="http://schemas.openxmlformats.org/officeDocument/2006/relationships/vmlDrawing" Target="../drawings/vmlDrawing57.vml"/><Relationship Id="rId5" Type="http://schemas.openxmlformats.org/officeDocument/2006/relationships/image" Target="../media/image11.emf"/><Relationship Id="rId4" Type="http://schemas.openxmlformats.org/officeDocument/2006/relationships/oleObject" Target="../embeddings/oleObject57.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39.xml"/><Relationship Id="rId1" Type="http://schemas.openxmlformats.org/officeDocument/2006/relationships/vmlDrawing" Target="../drawings/vmlDrawing58.vml"/><Relationship Id="rId5" Type="http://schemas.openxmlformats.org/officeDocument/2006/relationships/image" Target="../media/image11.emf"/><Relationship Id="rId4" Type="http://schemas.openxmlformats.org/officeDocument/2006/relationships/oleObject" Target="../embeddings/oleObject5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40.xml"/><Relationship Id="rId1" Type="http://schemas.openxmlformats.org/officeDocument/2006/relationships/vmlDrawing" Target="../drawings/vmlDrawing59.vml"/><Relationship Id="rId5" Type="http://schemas.openxmlformats.org/officeDocument/2006/relationships/image" Target="../media/image11.emf"/><Relationship Id="rId4" Type="http://schemas.openxmlformats.org/officeDocument/2006/relationships/oleObject" Target="../embeddings/oleObject59.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41.xml"/><Relationship Id="rId1" Type="http://schemas.openxmlformats.org/officeDocument/2006/relationships/vmlDrawing" Target="../drawings/vmlDrawing60.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oleObject" Target="../embeddings/oleObject60.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58.xml"/><Relationship Id="rId1" Type="http://schemas.openxmlformats.org/officeDocument/2006/relationships/vmlDrawing" Target="../drawings/vmlDrawing62.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62.bin"/></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59.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77.xml"/><Relationship Id="rId1" Type="http://schemas.openxmlformats.org/officeDocument/2006/relationships/vmlDrawing" Target="../drawings/vmlDrawing64.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64.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vmlDrawing" Target="../drawings/vmlDrawing65.vml"/><Relationship Id="rId6" Type="http://schemas.openxmlformats.org/officeDocument/2006/relationships/image" Target="../media/image11.emf"/><Relationship Id="rId5" Type="http://schemas.openxmlformats.org/officeDocument/2006/relationships/oleObject" Target="../embeddings/oleObject65.bin"/><Relationship Id="rId4"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297.xml"/><Relationship Id="rId1" Type="http://schemas.openxmlformats.org/officeDocument/2006/relationships/vmlDrawing" Target="../drawings/vmlDrawing67.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67.bin"/></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vmlDrawing" Target="../drawings/vmlDrawing68.vml"/><Relationship Id="rId6" Type="http://schemas.openxmlformats.org/officeDocument/2006/relationships/image" Target="../media/image17.emf"/><Relationship Id="rId5" Type="http://schemas.openxmlformats.org/officeDocument/2006/relationships/oleObject" Target="../embeddings/oleObject68.bin"/><Relationship Id="rId4"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300.xml"/><Relationship Id="rId1" Type="http://schemas.openxmlformats.org/officeDocument/2006/relationships/vmlDrawing" Target="../drawings/vmlDrawing69.vml"/><Relationship Id="rId5" Type="http://schemas.openxmlformats.org/officeDocument/2006/relationships/image" Target="../media/image11.emf"/><Relationship Id="rId4" Type="http://schemas.openxmlformats.org/officeDocument/2006/relationships/oleObject" Target="../embeddings/oleObject69.bin"/></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vmlDrawing" Target="../drawings/vmlDrawing70.vml"/><Relationship Id="rId6" Type="http://schemas.openxmlformats.org/officeDocument/2006/relationships/image" Target="../media/image11.emf"/><Relationship Id="rId5" Type="http://schemas.openxmlformats.org/officeDocument/2006/relationships/oleObject" Target="../embeddings/oleObject70.bin"/><Relationship Id="rId4"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vmlDrawing" Target="../drawings/vmlDrawing71.vml"/><Relationship Id="rId6" Type="http://schemas.openxmlformats.org/officeDocument/2006/relationships/image" Target="../media/image11.emf"/><Relationship Id="rId5" Type="http://schemas.openxmlformats.org/officeDocument/2006/relationships/oleObject" Target="../embeddings/oleObject71.bin"/><Relationship Id="rId4"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vmlDrawing" Target="../drawings/vmlDrawing72.vml"/><Relationship Id="rId6" Type="http://schemas.openxmlformats.org/officeDocument/2006/relationships/image" Target="../media/image22.emf"/><Relationship Id="rId5" Type="http://schemas.openxmlformats.org/officeDocument/2006/relationships/oleObject" Target="../embeddings/oleObject72.bin"/><Relationship Id="rId4"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9.xml"/><Relationship Id="rId7" Type="http://schemas.openxmlformats.org/officeDocument/2006/relationships/image" Target="../media/image13.png"/><Relationship Id="rId2" Type="http://schemas.openxmlformats.org/officeDocument/2006/relationships/tags" Target="../tags/tag307.xml"/><Relationship Id="rId1" Type="http://schemas.openxmlformats.org/officeDocument/2006/relationships/vmlDrawing" Target="../drawings/vmlDrawing73.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006547"/>
        </a:soli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13" name="Google Shape;13;p2"/>
          <p:cNvPicPr preferRelativeResize="0"/>
          <p:nvPr/>
        </p:nvPicPr>
        <p:blipFill rotWithShape="1">
          <a:blip r:embed="rId3">
            <a:alphaModFix/>
          </a:blip>
          <a:srcRect/>
          <a:stretch/>
        </p:blipFill>
        <p:spPr>
          <a:xfrm>
            <a:off x="766" y="1"/>
            <a:ext cx="9904468" cy="4759523"/>
          </a:xfrm>
          <a:prstGeom prst="rect">
            <a:avLst/>
          </a:prstGeom>
          <a:noFill/>
          <a:ln>
            <a:noFill/>
          </a:ln>
        </p:spPr>
      </p:pic>
      <p:sp>
        <p:nvSpPr>
          <p:cNvPr id="14" name="Google Shape;14;p2"/>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A8D08C"/>
        </a:solidFill>
        <a:effectLst/>
      </p:bgPr>
    </p:bg>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79" name="Google Shape;79;p13"/>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80" name="Google Shape;80;p13"/>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385623"/>
              </a:buClr>
              <a:buSzPts val="4400"/>
              <a:buFont typeface="Arial"/>
              <a:buNone/>
              <a:defRPr sz="4400" b="0"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94" name="Google Shape;94;p16"/>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6"/>
          <p:cNvSpPr txBox="1">
            <a:spLocks noGrp="1"/>
          </p:cNvSpPr>
          <p:nvPr>
            <p:ph type="body" idx="1"/>
          </p:nvPr>
        </p:nvSpPr>
        <p:spPr>
          <a:xfrm>
            <a:off x="450276" y="1066801"/>
            <a:ext cx="9005453" cy="48767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body" idx="2"/>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18" name="Google Shape;118;p18"/>
          <p:cNvSpPr txBox="1">
            <a:spLocks noGrp="1"/>
          </p:cNvSpPr>
          <p:nvPr>
            <p:ph type="body" idx="1"/>
          </p:nvPr>
        </p:nvSpPr>
        <p:spPr>
          <a:xfrm>
            <a:off x="450326" y="1008557"/>
            <a:ext cx="4319158" cy="460302"/>
          </a:xfrm>
          <a:prstGeom prst="rect">
            <a:avLst/>
          </a:prstGeom>
          <a:solidFill>
            <a:srgbClr val="3F5F1F"/>
          </a:solidFill>
          <a:ln>
            <a:noFill/>
          </a:ln>
        </p:spPr>
        <p:txBody>
          <a:bodyPr spcFirstLastPara="1" wrap="square" lIns="0" tIns="0" rIns="0" bIns="0" anchor="ctr"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 name="Google Shape;119;p18"/>
          <p:cNvCxnSpPr/>
          <p:nvPr/>
        </p:nvCxnSpPr>
        <p:spPr>
          <a:xfrm>
            <a:off x="450322" y="1549540"/>
            <a:ext cx="4308549"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18"/>
          <p:cNvSpPr txBox="1">
            <a:spLocks noGrp="1"/>
          </p:cNvSpPr>
          <p:nvPr>
            <p:ph type="body" idx="2"/>
          </p:nvPr>
        </p:nvSpPr>
        <p:spPr>
          <a:xfrm>
            <a:off x="450326" y="1644574"/>
            <a:ext cx="4319158" cy="4222236"/>
          </a:xfrm>
          <a:prstGeom prst="rect">
            <a:avLst/>
          </a:prstGeom>
          <a:noFill/>
          <a:ln>
            <a:noFill/>
          </a:ln>
        </p:spPr>
        <p:txBody>
          <a:bodyPr spcFirstLastPara="1" wrap="square" lIns="0" tIns="0" rIns="0" bIns="0" anchor="t" anchorCtr="0"/>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body" idx="3"/>
          </p:nvPr>
        </p:nvSpPr>
        <p:spPr>
          <a:xfrm>
            <a:off x="5151120" y="1009149"/>
            <a:ext cx="4304296" cy="460302"/>
          </a:xfrm>
          <a:prstGeom prst="rect">
            <a:avLst/>
          </a:prstGeom>
          <a:solidFill>
            <a:srgbClr val="3F5F1F"/>
          </a:solidFill>
          <a:ln>
            <a:noFill/>
          </a:ln>
        </p:spPr>
        <p:txBody>
          <a:bodyPr spcFirstLastPara="1" wrap="square" lIns="0" tIns="0" rIns="0" bIns="0" anchor="ctr"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 name="Google Shape;122;p18"/>
          <p:cNvCxnSpPr/>
          <p:nvPr/>
        </p:nvCxnSpPr>
        <p:spPr>
          <a:xfrm>
            <a:off x="5151120" y="1550132"/>
            <a:ext cx="4304297" cy="0"/>
          </a:xfrm>
          <a:prstGeom prst="straightConnector1">
            <a:avLst/>
          </a:prstGeom>
          <a:noFill/>
          <a:ln w="9525" cap="flat" cmpd="sng">
            <a:solidFill>
              <a:schemeClr val="dk1"/>
            </a:solidFill>
            <a:prstDash val="solid"/>
            <a:miter lim="800000"/>
            <a:headEnd type="none" w="sm" len="sm"/>
            <a:tailEnd type="none" w="sm" len="sm"/>
          </a:ln>
        </p:spPr>
      </p:cxnSp>
      <p:sp>
        <p:nvSpPr>
          <p:cNvPr id="123" name="Google Shape;123;p18"/>
          <p:cNvSpPr txBox="1">
            <a:spLocks noGrp="1"/>
          </p:cNvSpPr>
          <p:nvPr>
            <p:ph type="body" idx="4"/>
          </p:nvPr>
        </p:nvSpPr>
        <p:spPr>
          <a:xfrm>
            <a:off x="5151120" y="1645165"/>
            <a:ext cx="4304296" cy="4222236"/>
          </a:xfrm>
          <a:prstGeom prst="rect">
            <a:avLst/>
          </a:prstGeom>
          <a:noFill/>
          <a:ln>
            <a:noFill/>
          </a:ln>
        </p:spPr>
        <p:txBody>
          <a:bodyPr spcFirstLastPara="1" wrap="square" lIns="0" tIns="0" rIns="0" bIns="0" anchor="t" anchorCtr="0"/>
          <a:lstStyle>
            <a:lvl1pPr marL="457200" marR="0" lvl="0" indent="-310642" algn="l" rtl="0">
              <a:lnSpc>
                <a:spcPct val="90000"/>
              </a:lnSpc>
              <a:spcBef>
                <a:spcPts val="1000"/>
              </a:spcBef>
              <a:spcAft>
                <a:spcPts val="0"/>
              </a:spcAft>
              <a:buClr>
                <a:schemeClr val="dk1"/>
              </a:buClr>
              <a:buSzPts val="1292"/>
              <a:buFont typeface="Arial"/>
              <a:buChar char="•"/>
              <a:defRPr sz="1292"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Noto Sans Symbols"/>
              <a:buChar char="✓"/>
              <a:defRPr sz="1108" b="0" i="0" u="none" strike="noStrike" cap="none">
                <a:solidFill>
                  <a:schemeClr val="dk1"/>
                </a:solidFill>
                <a:latin typeface="Arial"/>
                <a:ea typeface="Arial"/>
                <a:cs typeface="Arial"/>
                <a:sym typeface="Arial"/>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Arial"/>
                <a:ea typeface="Arial"/>
                <a:cs typeface="Arial"/>
                <a:sym typeface="Arial"/>
              </a:defRPr>
            </a:lvl3pPr>
            <a:lvl4pPr marL="1828800" marR="0" lvl="3" indent="-298958" algn="l" rtl="0">
              <a:lnSpc>
                <a:spcPct val="90000"/>
              </a:lnSpc>
              <a:spcBef>
                <a:spcPts val="500"/>
              </a:spcBef>
              <a:spcAft>
                <a:spcPts val="0"/>
              </a:spcAft>
              <a:buClr>
                <a:schemeClr val="dk1"/>
              </a:buClr>
              <a:buSzPts val="1108"/>
              <a:buFont typeface="Noto Sans Symbols"/>
              <a:buChar char="➢"/>
              <a:defRPr sz="1108"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5"/>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1537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031" b="1" i="0" baseline="0">
              <a:latin typeface="Calibri" panose="020F0502020204030204" pitchFamily="34" charset="0"/>
              <a:ea typeface="+mj-ea"/>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6"/>
            <a:ext cx="7245459" cy="582389"/>
          </a:xfrm>
          <a:prstGeom prst="rect">
            <a:avLst/>
          </a:prstGeom>
        </p:spPr>
        <p:txBody>
          <a:bodyPr lIns="0" tIns="0" rIns="0" bIns="0" anchor="b"/>
          <a:lstStyle>
            <a:lvl1pPr marL="0" marR="0" indent="0" algn="l" defTabSz="844078" rtl="0" eaLnBrk="1" fontAlgn="auto" latinLnBrk="0" hangingPunct="1">
              <a:lnSpc>
                <a:spcPct val="90000"/>
              </a:lnSpc>
              <a:spcBef>
                <a:spcPct val="0"/>
              </a:spcBef>
              <a:spcAft>
                <a:spcPts val="0"/>
              </a:spcAft>
              <a:buClrTx/>
              <a:buSzTx/>
              <a:buFontTx/>
              <a:buNone/>
              <a:tabLst/>
              <a:defRPr lang="en-US" sz="2031" b="1" smtClean="0">
                <a:solidFill>
                  <a:schemeClr val="tx1"/>
                </a:solidFill>
                <a:latin typeface="Arial" panose="020B0604020202020204" pitchFamily="34" charset="0"/>
                <a:cs typeface="Arial" panose="020B0604020202020204" pitchFamily="34" charset="0"/>
              </a:defRPr>
            </a:lvl1pPr>
          </a:lstStyle>
          <a:p>
            <a:r>
              <a:rPr lang="en-US" sz="2031" b="1">
                <a:solidFill>
                  <a:schemeClr val="tx1"/>
                </a:solidFill>
                <a:latin typeface="+mn-lt"/>
              </a:rPr>
              <a:t>Click to edit Master title style</a:t>
            </a:r>
            <a:endParaRPr lang="en-US"/>
          </a:p>
        </p:txBody>
      </p:sp>
    </p:spTree>
    <p:extLst>
      <p:ext uri="{BB962C8B-B14F-4D97-AF65-F5344CB8AC3E}">
        <p14:creationId xmlns:p14="http://schemas.microsoft.com/office/powerpoint/2010/main" val="155001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6394"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39562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7418"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273320" y="284184"/>
            <a:ext cx="7639159" cy="582389"/>
          </a:xfrm>
          <a:prstGeom prst="rect">
            <a:avLst/>
          </a:prstGeom>
        </p:spPr>
        <p:txBody>
          <a:bodyPr lIns="0" tIns="0" rIns="0" bIns="0" anchor="b"/>
          <a:lstStyle>
            <a:lvl1pPr marL="0" marR="0" indent="0" algn="l" defTabSz="844083" rtl="0" eaLnBrk="1" fontAlgn="auto" latinLnBrk="0" hangingPunct="1">
              <a:lnSpc>
                <a:spcPct val="90000"/>
              </a:lnSpc>
              <a:spcBef>
                <a:spcPct val="0"/>
              </a:spcBef>
              <a:spcAft>
                <a:spcPts val="0"/>
              </a:spcAft>
              <a:buClrTx/>
              <a:buSzTx/>
              <a:buFontTx/>
              <a:buNone/>
              <a:tabLst/>
              <a:defRPr lang="en-US" sz="2031" b="1" smtClean="0">
                <a:solidFill>
                  <a:schemeClr val="tx1"/>
                </a:solidFill>
                <a:latin typeface="+mn-lt"/>
              </a:defRPr>
            </a:lvl1pPr>
          </a:lstStyle>
          <a:p>
            <a:r>
              <a:rPr lang="en-US" sz="2031" b="1">
                <a:solidFill>
                  <a:schemeClr val="tx1"/>
                </a:solidFill>
                <a:latin typeface="+mn-lt"/>
              </a:rPr>
              <a:t>Click to edit Master title style</a:t>
            </a:r>
            <a:endParaRPr lang="en-US"/>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2318" y="174388"/>
            <a:ext cx="1507886" cy="466473"/>
          </a:xfrm>
          <a:prstGeom prst="rect">
            <a:avLst/>
          </a:prstGeom>
        </p:spPr>
      </p:pic>
      <p:sp>
        <p:nvSpPr>
          <p:cNvPr id="9" name="Slide Number Placeholder 5"/>
          <p:cNvSpPr txBox="1">
            <a:spLocks/>
          </p:cNvSpPr>
          <p:nvPr userDrawn="1"/>
        </p:nvSpPr>
        <p:spPr>
          <a:xfrm>
            <a:off x="8441873" y="6481185"/>
            <a:ext cx="1334936"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rgbClr val="3F5F1F"/>
                </a:solidFill>
                <a:effectLst/>
                <a:uLnTx/>
                <a:uFillTx/>
                <a:latin typeface="Calibri"/>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F5F1F"/>
              </a:solidFill>
              <a:effectLst/>
              <a:uLnTx/>
              <a:uFillTx/>
              <a:latin typeface="Calibri"/>
              <a:ea typeface="+mn-ea"/>
              <a:cs typeface="+mn-cs"/>
            </a:endParaRP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64699"/>
            <a:ext cx="4705350" cy="293305"/>
          </a:xfrm>
          <a:prstGeom prst="rect">
            <a:avLst/>
          </a:prstGeom>
        </p:spPr>
      </p:pic>
    </p:spTree>
    <p:extLst>
      <p:ext uri="{BB962C8B-B14F-4D97-AF65-F5344CB8AC3E}">
        <p14:creationId xmlns:p14="http://schemas.microsoft.com/office/powerpoint/2010/main" val="201691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spid="_x0000_s18442"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293" y="1588"/>
                        <a:ext cx="1290" cy="1588"/>
                      </a:xfrm>
                      <a:prstGeom prst="rect">
                        <a:avLst/>
                      </a:prstGeom>
                    </p:spPr>
                  </p:pic>
                </p:oleObj>
              </mc:Fallback>
            </mc:AlternateContent>
          </a:graphicData>
        </a:graphic>
      </p:graphicFrame>
      <p:sp>
        <p:nvSpPr>
          <p:cNvPr id="3" name="Content Placeholder 2"/>
          <p:cNvSpPr>
            <a:spLocks noGrp="1"/>
          </p:cNvSpPr>
          <p:nvPr>
            <p:ph idx="1"/>
          </p:nvPr>
        </p:nvSpPr>
        <p:spPr>
          <a:xfrm>
            <a:off x="495300" y="1600206"/>
            <a:ext cx="89154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564702"/>
            <a:ext cx="4705350" cy="293305"/>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43925" y="76206"/>
            <a:ext cx="1238250" cy="457201"/>
          </a:xfrm>
          <a:prstGeom prst="rect">
            <a:avLst/>
          </a:prstGeom>
        </p:spPr>
      </p:pic>
      <p:pic>
        <p:nvPicPr>
          <p:cNvPr id="9" name="Picture 8"/>
          <p:cNvPicPr>
            <a:picLocks/>
          </p:cNvPicPr>
          <p:nvPr userDrawn="1"/>
        </p:nvPicPr>
        <p:blipFill>
          <a:blip r:embed="rId8" cstate="print"/>
          <a:stretch>
            <a:fillRect/>
          </a:stretch>
        </p:blipFill>
        <p:spPr bwMode="auto">
          <a:xfrm flipV="1">
            <a:off x="135997" y="842400"/>
            <a:ext cx="8779403" cy="72000"/>
          </a:xfrm>
          <a:prstGeom prst="rect">
            <a:avLst/>
          </a:prstGeom>
        </p:spPr>
      </p:pic>
      <p:sp>
        <p:nvSpPr>
          <p:cNvPr id="10" name="Title 1"/>
          <p:cNvSpPr txBox="1">
            <a:spLocks/>
          </p:cNvSpPr>
          <p:nvPr userDrawn="1"/>
        </p:nvSpPr>
        <p:spPr>
          <a:xfrm>
            <a:off x="247650" y="170165"/>
            <a:ext cx="8296275" cy="613799"/>
          </a:xfrm>
          <a:prstGeom prst="rect">
            <a:avLst/>
          </a:prstGeom>
        </p:spPr>
        <p:txBody>
          <a:bodyPr/>
          <a:lst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1625" b="1"/>
          </a:p>
        </p:txBody>
      </p:sp>
    </p:spTree>
    <p:extLst>
      <p:ext uri="{BB962C8B-B14F-4D97-AF65-F5344CB8AC3E}">
        <p14:creationId xmlns:p14="http://schemas.microsoft.com/office/powerpoint/2010/main" val="385016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049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Style</a:t>
            </a:r>
            <a:endParaRPr lang="en-US"/>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a:t>Click to edit Master text 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1850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1514"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97530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253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Tree>
    <p:extLst>
      <p:ext uri="{BB962C8B-B14F-4D97-AF65-F5344CB8AC3E}">
        <p14:creationId xmlns:p14="http://schemas.microsoft.com/office/powerpoint/2010/main" val="166008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6547"/>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3" name="Google Shape;23;p4"/>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4"/>
          <p:cNvPicPr preferRelativeResize="0"/>
          <p:nvPr/>
        </p:nvPicPr>
        <p:blipFill rotWithShape="1">
          <a:blip r:embed="rId3">
            <a:alphaModFix/>
          </a:blip>
          <a:srcRect/>
          <a:stretch/>
        </p:blipFill>
        <p:spPr>
          <a:xfrm>
            <a:off x="767" y="3"/>
            <a:ext cx="9904468" cy="4759523"/>
          </a:xfrm>
          <a:prstGeom prst="rect">
            <a:avLst/>
          </a:prstGeom>
          <a:noFill/>
          <a:ln>
            <a:noFill/>
          </a:ln>
        </p:spPr>
      </p:pic>
      <p:sp>
        <p:nvSpPr>
          <p:cNvPr id="25" name="Google Shape;25;p4"/>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356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3284329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300038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118595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2896797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ext">
  <p:cSld name="6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05031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94190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71460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3073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a:t>Click to edit Master title style</a:t>
            </a:r>
          </a:p>
        </p:txBody>
      </p:sp>
    </p:spTree>
    <p:extLst>
      <p:ext uri="{BB962C8B-B14F-4D97-AF65-F5344CB8AC3E}">
        <p14:creationId xmlns:p14="http://schemas.microsoft.com/office/powerpoint/2010/main" val="2988781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277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Style</a:t>
            </a:r>
            <a:endParaRPr lang="en-US"/>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a:t>Click to edit Master text 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6435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380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265108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006547"/>
        </a:solidFill>
        <a:effectLst/>
      </p:bgPr>
    </p:bg>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29" name="Google Shape;29;p5"/>
          <p:cNvPicPr preferRelativeResize="0"/>
          <p:nvPr/>
        </p:nvPicPr>
        <p:blipFill rotWithShape="1">
          <a:blip r:embed="rId3">
            <a:alphaModFix/>
          </a:blip>
          <a:srcRect/>
          <a:stretch/>
        </p:blipFill>
        <p:spPr>
          <a:xfrm>
            <a:off x="766" y="1"/>
            <a:ext cx="9904468" cy="4759523"/>
          </a:xfrm>
          <a:prstGeom prst="rect">
            <a:avLst/>
          </a:prstGeom>
          <a:noFill/>
          <a:ln>
            <a:noFill/>
          </a:ln>
        </p:spPr>
      </p:pic>
      <p:sp>
        <p:nvSpPr>
          <p:cNvPr id="30" name="Google Shape;30;p5"/>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4826"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Tree>
    <p:extLst>
      <p:ext uri="{BB962C8B-B14F-4D97-AF65-F5344CB8AC3E}">
        <p14:creationId xmlns:p14="http://schemas.microsoft.com/office/powerpoint/2010/main" val="404730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585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1929131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440552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857907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3888282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097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618901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1994" name="think-cell Slide" r:id="rId5" imgW="470" imgH="469" progId="TCLayout.ActiveDocument.1">
                  <p:embed/>
                </p:oleObj>
              </mc:Choice>
              <mc:Fallback>
                <p:oleObj name="think-cell Slide" r:id="rId5" imgW="470" imgH="469" progId="TCLayout.ActiveDocument.1">
                  <p:embed/>
                  <p:pic>
                    <p:nvPicPr>
                      <p:cNvPr id="6" name="Object 5"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Tree>
    <p:extLst>
      <p:ext uri="{BB962C8B-B14F-4D97-AF65-F5344CB8AC3E}">
        <p14:creationId xmlns:p14="http://schemas.microsoft.com/office/powerpoint/2010/main" val="1950498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520590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50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4263523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581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RA cover 1">
  <p:cSld name="AGRA cover 1">
    <p:bg>
      <p:bgPr>
        <a:solidFill>
          <a:srgbClr val="F9FCF6"/>
        </a:solidFill>
        <a:effectLst/>
      </p:bgPr>
    </p:bg>
    <p:spTree>
      <p:nvGrpSpPr>
        <p:cNvPr id="1" name="Shape 33"/>
        <p:cNvGrpSpPr/>
        <p:nvPr/>
      </p:nvGrpSpPr>
      <p:grpSpPr>
        <a:xfrm>
          <a:off x="0" y="0"/>
          <a:ext cx="0" cy="0"/>
          <a:chOff x="0" y="0"/>
          <a:chExt cx="0" cy="0"/>
        </a:xfrm>
      </p:grpSpPr>
      <p:sp>
        <p:nvSpPr>
          <p:cNvPr id="34" name="Google Shape;34;p6"/>
          <p:cNvSpPr/>
          <p:nvPr/>
        </p:nvSpPr>
        <p:spPr>
          <a:xfrm>
            <a:off x="0" y="0"/>
            <a:ext cx="171979" cy="158750"/>
          </a:xfrm>
          <a:prstGeom prst="rect">
            <a:avLst/>
          </a:prstGeom>
          <a:noFill/>
          <a:ln>
            <a:noFill/>
          </a:ln>
        </p:spPr>
      </p:sp>
      <p:pic>
        <p:nvPicPr>
          <p:cNvPr id="35" name="Google Shape;35;p6" descr="http://downloads.clipart.com/24666832.jpg?t=1279123826&amp;h=f68d76e4ad2619ae90f6543f6c0c93e0&amp;u=design.admin"/>
          <p:cNvPicPr preferRelativeResize="0"/>
          <p:nvPr/>
        </p:nvPicPr>
        <p:blipFill rotWithShape="1">
          <a:blip r:embed="rId2">
            <a:alphaModFix/>
          </a:blip>
          <a:srcRect/>
          <a:stretch/>
        </p:blipFill>
        <p:spPr>
          <a:xfrm>
            <a:off x="0" y="0"/>
            <a:ext cx="2022475" cy="6858000"/>
          </a:xfrm>
          <a:prstGeom prst="rect">
            <a:avLst/>
          </a:prstGeom>
          <a:noFill/>
          <a:ln>
            <a:noFill/>
          </a:ln>
        </p:spPr>
      </p:pic>
      <p:sp>
        <p:nvSpPr>
          <p:cNvPr id="36" name="Google Shape;36;p6"/>
          <p:cNvSpPr/>
          <p:nvPr/>
        </p:nvSpPr>
        <p:spPr>
          <a:xfrm rot="5400000">
            <a:off x="-1259482" y="3280330"/>
            <a:ext cx="6858000" cy="297523"/>
          </a:xfrm>
          <a:prstGeom prst="rect">
            <a:avLst/>
          </a:prstGeom>
          <a:solidFill>
            <a:srgbClr val="3F5F1F"/>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200">
              <a:solidFill>
                <a:srgbClr val="000000"/>
              </a:solidFill>
              <a:latin typeface="Calibri"/>
              <a:ea typeface="Calibri"/>
              <a:cs typeface="Calibri"/>
              <a:sym typeface="Calibri"/>
            </a:endParaRPr>
          </a:p>
        </p:txBody>
      </p:sp>
      <p:sp>
        <p:nvSpPr>
          <p:cNvPr id="37" name="Google Shape;37;p6"/>
          <p:cNvSpPr txBox="1">
            <a:spLocks noGrp="1"/>
          </p:cNvSpPr>
          <p:nvPr>
            <p:ph type="ctrTitle"/>
          </p:nvPr>
        </p:nvSpPr>
        <p:spPr>
          <a:xfrm>
            <a:off x="2916055" y="1524000"/>
            <a:ext cx="6508954"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2916767" y="2948676"/>
            <a:ext cx="6508242" cy="546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1"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2916767" y="3657600"/>
            <a:ext cx="6508242" cy="546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 name="Google Shape;40;p6"/>
          <p:cNvPicPr preferRelativeResize="0"/>
          <p:nvPr/>
        </p:nvPicPr>
        <p:blipFill rotWithShape="1">
          <a:blip r:embed="rId3">
            <a:alphaModFix/>
          </a:blip>
          <a:srcRect/>
          <a:stretch/>
        </p:blipFill>
        <p:spPr>
          <a:xfrm>
            <a:off x="7162800" y="5360773"/>
            <a:ext cx="2448862" cy="8207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81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3660739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9162" name="think-cell Slide" r:id="rId5" imgW="470" imgH="469" progId="TCLayout.ActiveDocument.1">
                  <p:embed/>
                </p:oleObj>
              </mc:Choice>
              <mc:Fallback>
                <p:oleObj name="think-cell Slide" r:id="rId5" imgW="470" imgH="469" progId="TCLayout.ActiveDocument.1">
                  <p:embed/>
                  <p:pic>
                    <p:nvPicPr>
                      <p:cNvPr id="6" name="Object 5"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Tree>
    <p:extLst>
      <p:ext uri="{BB962C8B-B14F-4D97-AF65-F5344CB8AC3E}">
        <p14:creationId xmlns:p14="http://schemas.microsoft.com/office/powerpoint/2010/main" val="790093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818796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5223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4161580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5325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342455"/>
            <a:ext cx="8007350" cy="338554"/>
          </a:xfrm>
        </p:spPr>
        <p:txBody>
          <a:bodyPr/>
          <a:lstStyle>
            <a:lvl1pPr>
              <a:defRPr sz="2200"/>
            </a:lvl1pPr>
          </a:lstStyle>
          <a:p>
            <a:r>
              <a:rPr lang="en-US"/>
              <a:t>Click to edit Master title style</a:t>
            </a:r>
          </a:p>
        </p:txBody>
      </p:sp>
    </p:spTree>
    <p:extLst>
      <p:ext uri="{BB962C8B-B14F-4D97-AF65-F5344CB8AC3E}">
        <p14:creationId xmlns:p14="http://schemas.microsoft.com/office/powerpoint/2010/main" val="2569179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3" y="3"/>
          <a:ext cx="156346" cy="140074"/>
        </p:xfrm>
        <a:graphic>
          <a:graphicData uri="http://schemas.openxmlformats.org/presentationml/2006/ole">
            <mc:AlternateContent xmlns:mc="http://schemas.openxmlformats.org/markup-compatibility/2006">
              <mc:Choice xmlns:v="urn:schemas-microsoft-com:vml" Requires="v">
                <p:oleObj spid="_x0000_s54282"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3"/>
                        <a:ext cx="156346"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74543" y="293191"/>
            <a:ext cx="9005454"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a:solidFill>
                  <a:schemeClr val="tx1"/>
                </a:solidFill>
                <a:latin typeface="+mn-lt"/>
              </a:rPr>
              <a:t>Click to edit Master title style</a:t>
            </a:r>
            <a:endParaRPr lang="en-US"/>
          </a:p>
        </p:txBody>
      </p:sp>
    </p:spTree>
    <p:extLst>
      <p:ext uri="{BB962C8B-B14F-4D97-AF65-F5344CB8AC3E}">
        <p14:creationId xmlns:p14="http://schemas.microsoft.com/office/powerpoint/2010/main" val="979964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5306"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6" name="Title 1"/>
          <p:cNvSpPr>
            <a:spLocks noGrp="1"/>
          </p:cNvSpPr>
          <p:nvPr>
            <p:ph type="title" hasCustomPrompt="1"/>
          </p:nvPr>
        </p:nvSpPr>
        <p:spPr>
          <a:xfrm>
            <a:off x="450742" y="133086"/>
            <a:ext cx="9005454" cy="738664"/>
          </a:xfrm>
          <a:prstGeom prst="rect">
            <a:avLst/>
          </a:prstGeom>
        </p:spPr>
        <p:txBody>
          <a:bodyPr lIns="0" tIns="0" rIns="0" bIns="0" anchor="b"/>
          <a:lstStyle>
            <a:lvl1pPr algn="l">
              <a:defRPr sz="2400" b="1" baseline="0">
                <a:solidFill>
                  <a:schemeClr val="bg1"/>
                </a:solidFill>
              </a:defRPr>
            </a:lvl1pPr>
          </a:lstStyle>
          <a:p>
            <a:r>
              <a:rPr lang="en-US"/>
              <a:t>Click to edit </a:t>
            </a:r>
            <a:br>
              <a:rPr lang="en-US"/>
            </a:br>
            <a:r>
              <a:rPr lang="en-US"/>
              <a:t>Master title</a:t>
            </a:r>
          </a:p>
        </p:txBody>
      </p:sp>
      <p:sp>
        <p:nvSpPr>
          <p:cNvPr id="12" name="Text Placeholder 9"/>
          <p:cNvSpPr>
            <a:spLocks noGrp="1"/>
          </p:cNvSpPr>
          <p:nvPr>
            <p:ph type="body" sz="quarter" idx="37" hasCustomPrompt="1"/>
          </p:nvPr>
        </p:nvSpPr>
        <p:spPr>
          <a:xfrm>
            <a:off x="450284" y="6549116"/>
            <a:ext cx="7626926" cy="284052"/>
          </a:xfrm>
          <a:prstGeom prst="rect">
            <a:avLst/>
          </a:prstGeom>
        </p:spPr>
        <p:txBody>
          <a:bodyPr lIns="0" tIns="0" rIns="0" bIns="0" anchor="b"/>
          <a:lstStyle>
            <a:lvl1pPr marL="0" indent="0">
              <a:buNone/>
              <a:defRPr sz="923"/>
            </a:lvl1pPr>
          </a:lstStyle>
          <a:p>
            <a:r>
              <a:rPr lang="en-US"/>
              <a:t>Click to edit Master footer. This space is reserved for footnotes and sources only, and cannot be expanded beyond its current size.                                        </a:t>
            </a:r>
            <a:r>
              <a:rPr lang="en-IN"/>
              <a:t>Source: [Author/Publisher Name], [Report Name], [Year]</a:t>
            </a:r>
          </a:p>
        </p:txBody>
      </p:sp>
    </p:spTree>
    <p:extLst>
      <p:ext uri="{BB962C8B-B14F-4D97-AF65-F5344CB8AC3E}">
        <p14:creationId xmlns:p14="http://schemas.microsoft.com/office/powerpoint/2010/main" val="2725288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5735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60710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5837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1049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6042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123485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Deliverable Cover Page">
  <p:cSld name="Standard/Deliverable Cover Page">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0" y="0"/>
            <a:ext cx="171979" cy="158750"/>
          </a:xfrm>
          <a:prstGeom prst="rect">
            <a:avLst/>
          </a:prstGeom>
          <a:noFill/>
          <a:ln>
            <a:noFill/>
          </a:ln>
        </p:spPr>
      </p:pic>
      <p:sp>
        <p:nvSpPr>
          <p:cNvPr id="43" name="Google Shape;43;p7"/>
          <p:cNvSpPr txBox="1">
            <a:spLocks noGrp="1"/>
          </p:cNvSpPr>
          <p:nvPr>
            <p:ph type="ctrTitle"/>
          </p:nvPr>
        </p:nvSpPr>
        <p:spPr>
          <a:xfrm>
            <a:off x="1058260" y="1795999"/>
            <a:ext cx="8397935" cy="115671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85623"/>
              </a:buClr>
              <a:buSzPts val="2800"/>
              <a:buFont typeface="Arial"/>
              <a:buNone/>
              <a:defRPr sz="2800" b="1"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7"/>
          <p:cNvSpPr txBox="1">
            <a:spLocks noGrp="1"/>
          </p:cNvSpPr>
          <p:nvPr>
            <p:ph type="subTitle" idx="1"/>
          </p:nvPr>
        </p:nvSpPr>
        <p:spPr>
          <a:xfrm>
            <a:off x="1058260" y="2952712"/>
            <a:ext cx="8397935" cy="656824"/>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548135"/>
              </a:buClr>
              <a:buSzPts val="2200"/>
              <a:buFont typeface="Arial"/>
              <a:buNone/>
              <a:defRPr sz="2200" b="0" i="1" u="none" strike="noStrike" cap="none">
                <a:solidFill>
                  <a:srgbClr val="548135"/>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1058365" y="3962400"/>
            <a:ext cx="8397831" cy="372821"/>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rgbClr val="548135"/>
              </a:buClr>
              <a:buSzPts val="1800"/>
              <a:buFont typeface="Arial"/>
              <a:buNone/>
              <a:defRPr sz="1800" b="0"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p:nvPr/>
        </p:nvSpPr>
        <p:spPr>
          <a:xfrm>
            <a:off x="457200" y="1795999"/>
            <a:ext cx="457200" cy="365736"/>
          </a:xfrm>
          <a:prstGeom prst="rect">
            <a:avLst/>
          </a:prstGeom>
          <a:solidFill>
            <a:srgbClr val="3856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47" name="Google Shape;47;p7"/>
          <p:cNvPicPr preferRelativeResize="0"/>
          <p:nvPr/>
        </p:nvPicPr>
        <p:blipFill rotWithShape="1">
          <a:blip r:embed="rId3">
            <a:alphaModFix/>
          </a:blip>
          <a:srcRect/>
          <a:stretch/>
        </p:blipFill>
        <p:spPr>
          <a:xfrm>
            <a:off x="0" y="5947172"/>
            <a:ext cx="9906000" cy="910828"/>
          </a:xfrm>
          <a:prstGeom prst="rect">
            <a:avLst/>
          </a:prstGeom>
          <a:noFill/>
          <a:ln>
            <a:noFill/>
          </a:ln>
        </p:spPr>
      </p:pic>
      <p:cxnSp>
        <p:nvCxnSpPr>
          <p:cNvPr id="48" name="Google Shape;48;p7"/>
          <p:cNvCxnSpPr/>
          <p:nvPr/>
        </p:nvCxnSpPr>
        <p:spPr>
          <a:xfrm>
            <a:off x="1058260" y="3777482"/>
            <a:ext cx="8397935" cy="0"/>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6145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410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6349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1"/>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4" y="1282693"/>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4"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4"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1198948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6452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2" y="1591"/>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a:t>Click to edit Master title style</a:t>
            </a:r>
          </a:p>
        </p:txBody>
      </p:sp>
    </p:spTree>
    <p:extLst>
      <p:ext uri="{BB962C8B-B14F-4D97-AF65-F5344CB8AC3E}">
        <p14:creationId xmlns:p14="http://schemas.microsoft.com/office/powerpoint/2010/main" val="2585497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ea typeface="+mn-ea"/>
                <a:cs typeface="+mn-cs"/>
              </a:rPr>
              <a:pPr fontAlgn="base">
                <a:spcBef>
                  <a:spcPct val="0"/>
                </a:spcBef>
                <a:spcAft>
                  <a:spcPct val="0"/>
                </a:spcAft>
                <a:buClrTx/>
                <a:buFontTx/>
                <a:buNone/>
              </a:pPr>
              <a:t>8/22/2019</a:t>
            </a:fld>
            <a:endParaRPr lang="en-US" sz="1600" kern="1200">
              <a:solidFill>
                <a:prstClr val="black">
                  <a:tint val="75000"/>
                </a:prstClr>
              </a:solidFill>
              <a:ea typeface="+mn-ea"/>
              <a:cs typeface="+mn-cs"/>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fontAlgn="base">
              <a:spcBef>
                <a:spcPct val="0"/>
              </a:spcBef>
              <a:spcAft>
                <a:spcPct val="0"/>
              </a:spcAft>
              <a:buClrTx/>
              <a:buFontTx/>
              <a:buNone/>
            </a:pPr>
            <a:endParaRPr lang="en-US" sz="1600" kern="1200">
              <a:solidFill>
                <a:prstClr val="black">
                  <a:tint val="75000"/>
                </a:prstClr>
              </a:solidFill>
              <a:ea typeface="+mn-ea"/>
              <a:cs typeface="+mn-cs"/>
            </a:endParaRPr>
          </a:p>
        </p:txBody>
      </p:sp>
      <p:sp>
        <p:nvSpPr>
          <p:cNvPr id="6" name="Slide Number Placeholder 5"/>
          <p:cNvSpPr>
            <a:spLocks noGrp="1"/>
          </p:cNvSpPr>
          <p:nvPr>
            <p:ph type="sldNum" sz="quarter" idx="12"/>
          </p:nvPr>
        </p:nvSpPr>
        <p:spPr>
          <a:xfrm>
            <a:off x="7099300" y="6356353"/>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ea typeface="+mn-ea"/>
                <a:cs typeface="+mn-cs"/>
              </a:rPr>
              <a:pPr fontAlgn="base">
                <a:spcBef>
                  <a:spcPct val="0"/>
                </a:spcBef>
                <a:spcAft>
                  <a:spcPct val="0"/>
                </a:spcAft>
                <a:buClrTx/>
                <a:buFontTx/>
                <a:buNone/>
              </a:pPr>
              <a:t>‹#›</a:t>
            </a:fld>
            <a:endParaRPr lang="en-US" sz="1600" kern="1200">
              <a:solidFill>
                <a:prstClr val="black">
                  <a:tint val="75000"/>
                </a:prstClr>
              </a:solidFill>
              <a:ea typeface="+mn-ea"/>
              <a:cs typeface="+mn-cs"/>
            </a:endParaRPr>
          </a:p>
        </p:txBody>
      </p:sp>
    </p:spTree>
    <p:extLst>
      <p:ext uri="{BB962C8B-B14F-4D97-AF65-F5344CB8AC3E}">
        <p14:creationId xmlns:p14="http://schemas.microsoft.com/office/powerpoint/2010/main" val="417486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66570"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a:t>Click to edit </a:t>
            </a:r>
            <a:br>
              <a:rPr lang="en-US"/>
            </a:br>
            <a:r>
              <a:rPr lang="en-US"/>
              <a:t>Master title</a:t>
            </a:r>
          </a:p>
        </p:txBody>
      </p:sp>
      <p:sp>
        <p:nvSpPr>
          <p:cNvPr id="12" name="Text Placeholder 9"/>
          <p:cNvSpPr>
            <a:spLocks noGrp="1"/>
          </p:cNvSpPr>
          <p:nvPr>
            <p:ph type="body" sz="quarter" idx="37" hasCustomPrompt="1"/>
          </p:nvPr>
        </p:nvSpPr>
        <p:spPr>
          <a:xfrm>
            <a:off x="450276" y="6549116"/>
            <a:ext cx="7626926" cy="284052"/>
          </a:xfrm>
          <a:prstGeom prst="rect">
            <a:avLst/>
          </a:prstGeom>
        </p:spPr>
        <p:txBody>
          <a:bodyPr lIns="0" tIns="0" rIns="0" bIns="0" anchor="b"/>
          <a:lstStyle>
            <a:lvl1pPr marL="0" indent="0">
              <a:buNone/>
              <a:defRPr sz="923"/>
            </a:lvl1pPr>
          </a:lstStyle>
          <a:p>
            <a:r>
              <a:rPr lang="en-US"/>
              <a:t>Click to edit Master footer. This space is reserved for footnotes and sources only, and cannot be expanded beyond its current size.                                        </a:t>
            </a:r>
            <a:r>
              <a:rPr lang="en-IN"/>
              <a:t>Source: [Author/Publisher Name], [Report Name], [Year]</a:t>
            </a:r>
          </a:p>
        </p:txBody>
      </p:sp>
    </p:spTree>
    <p:extLst>
      <p:ext uri="{BB962C8B-B14F-4D97-AF65-F5344CB8AC3E}">
        <p14:creationId xmlns:p14="http://schemas.microsoft.com/office/powerpoint/2010/main" val="1696247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861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2611286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964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Tree>
    <p:extLst>
      <p:ext uri="{BB962C8B-B14F-4D97-AF65-F5344CB8AC3E}">
        <p14:creationId xmlns:p14="http://schemas.microsoft.com/office/powerpoint/2010/main" val="1933387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16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707529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271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Tree>
    <p:extLst>
      <p:ext uri="{BB962C8B-B14F-4D97-AF65-F5344CB8AC3E}">
        <p14:creationId xmlns:p14="http://schemas.microsoft.com/office/powerpoint/2010/main" val="3709086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pPr fontAlgn="base">
              <a:spcBef>
                <a:spcPct val="0"/>
              </a:spcBef>
              <a:spcAft>
                <a:spcPct val="0"/>
              </a:spcAft>
              <a:buClrTx/>
              <a:buFontTx/>
              <a:buNone/>
            </a:pPr>
            <a:endParaRPr lang="en-US" sz="1600"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17226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andard/Deliverable Cover Page">
  <p:cSld name="1_Standard/Deliverable Cover Page">
    <p:bg>
      <p:bgPr>
        <a:gradFill>
          <a:gsLst>
            <a:gs pos="0">
              <a:schemeClr val="lt1"/>
            </a:gs>
            <a:gs pos="75000">
              <a:srgbClr val="FAFAFA"/>
            </a:gs>
            <a:gs pos="100000">
              <a:srgbClr val="E1EFD8"/>
            </a:gs>
          </a:gsLst>
          <a:lin ang="5400000" scaled="0"/>
        </a:gradFill>
        <a:effectLst/>
      </p:bgPr>
    </p:bg>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a:stretch/>
        </p:blipFill>
        <p:spPr>
          <a:xfrm>
            <a:off x="0" y="0"/>
            <a:ext cx="171979" cy="158750"/>
          </a:xfrm>
          <a:prstGeom prst="rect">
            <a:avLst/>
          </a:prstGeom>
          <a:noFill/>
          <a:ln>
            <a:noFill/>
          </a:ln>
        </p:spPr>
      </p:pic>
      <p:sp>
        <p:nvSpPr>
          <p:cNvPr id="51" name="Google Shape;51;p8"/>
          <p:cNvSpPr txBox="1">
            <a:spLocks noGrp="1"/>
          </p:cNvSpPr>
          <p:nvPr>
            <p:ph type="ctrTitle"/>
          </p:nvPr>
        </p:nvSpPr>
        <p:spPr>
          <a:xfrm>
            <a:off x="1058260" y="3726066"/>
            <a:ext cx="8397935" cy="115671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85623"/>
              </a:buClr>
              <a:buSzPts val="2800"/>
              <a:buFont typeface="Arial"/>
              <a:buNone/>
              <a:defRPr sz="2800" b="1"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txBox="1">
            <a:spLocks noGrp="1"/>
          </p:cNvSpPr>
          <p:nvPr>
            <p:ph type="subTitle" idx="1"/>
          </p:nvPr>
        </p:nvSpPr>
        <p:spPr>
          <a:xfrm>
            <a:off x="1058260" y="4882778"/>
            <a:ext cx="8397935" cy="826221"/>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548135"/>
              </a:buClr>
              <a:buSzPts val="2200"/>
              <a:buFont typeface="Arial"/>
              <a:buNone/>
              <a:defRPr sz="2200" b="0" i="1" u="none" strike="noStrike" cap="none">
                <a:solidFill>
                  <a:srgbClr val="548135"/>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53" name="Google Shape;53;p8"/>
          <p:cNvSpPr txBox="1">
            <a:spLocks noGrp="1"/>
          </p:cNvSpPr>
          <p:nvPr>
            <p:ph type="body" idx="2"/>
          </p:nvPr>
        </p:nvSpPr>
        <p:spPr>
          <a:xfrm>
            <a:off x="1058365" y="5700181"/>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rgbClr val="548135"/>
              </a:buClr>
              <a:buSzPts val="1800"/>
              <a:buFont typeface="Arial"/>
              <a:buNone/>
              <a:defRPr sz="1800" b="0"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p:nvPr/>
        </p:nvSpPr>
        <p:spPr>
          <a:xfrm>
            <a:off x="457200" y="3726066"/>
            <a:ext cx="457200" cy="365736"/>
          </a:xfrm>
          <a:prstGeom prst="rect">
            <a:avLst/>
          </a:prstGeom>
          <a:solidFill>
            <a:srgbClr val="3856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55" name="Google Shape;55;p8"/>
          <p:cNvSpPr>
            <a:spLocks noGrp="1"/>
          </p:cNvSpPr>
          <p:nvPr>
            <p:ph type="pic" idx="3"/>
          </p:nvPr>
        </p:nvSpPr>
        <p:spPr>
          <a:xfrm>
            <a:off x="3308000" y="0"/>
            <a:ext cx="3291840" cy="3118104"/>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a:spLocks noGrp="1"/>
          </p:cNvSpPr>
          <p:nvPr>
            <p:ph type="pic" idx="4"/>
          </p:nvPr>
        </p:nvSpPr>
        <p:spPr>
          <a:xfrm>
            <a:off x="0" y="0"/>
            <a:ext cx="3291840" cy="3119846"/>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a:spLocks noGrp="1"/>
          </p:cNvSpPr>
          <p:nvPr>
            <p:ph type="pic" idx="5"/>
          </p:nvPr>
        </p:nvSpPr>
        <p:spPr>
          <a:xfrm>
            <a:off x="6616000" y="0"/>
            <a:ext cx="3291840" cy="3118104"/>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 name="Google Shape;58;p8"/>
          <p:cNvPicPr preferRelativeResize="0"/>
          <p:nvPr/>
        </p:nvPicPr>
        <p:blipFill rotWithShape="1">
          <a:blip r:embed="rId3">
            <a:alphaModFix/>
          </a:blip>
          <a:srcRect/>
          <a:stretch/>
        </p:blipFill>
        <p:spPr>
          <a:xfrm>
            <a:off x="8305800" y="6172200"/>
            <a:ext cx="1391895" cy="4664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578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500814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681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a:t>Click to edit Master title style</a:t>
            </a:r>
          </a:p>
        </p:txBody>
      </p:sp>
    </p:spTree>
    <p:extLst>
      <p:ext uri="{BB962C8B-B14F-4D97-AF65-F5344CB8AC3E}">
        <p14:creationId xmlns:p14="http://schemas.microsoft.com/office/powerpoint/2010/main" val="25975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AI-TZN Cover 2">
    <p:bg>
      <p:bgPr>
        <a:solidFill>
          <a:srgbClr val="F9FCF6"/>
        </a:solidFill>
        <a:effectLst/>
      </p:bgPr>
    </p:bg>
    <p:spTree>
      <p:nvGrpSpPr>
        <p:cNvPr id="1" name=""/>
        <p:cNvGrpSpPr/>
        <p:nvPr/>
      </p:nvGrpSpPr>
      <p:grpSpPr>
        <a:xfrm>
          <a:off x="0" y="0"/>
          <a:ext cx="0" cy="0"/>
          <a:chOff x="0" y="0"/>
          <a:chExt cx="0" cy="0"/>
        </a:xfrm>
      </p:grpSpPr>
      <p:graphicFrame>
        <p:nvGraphicFramePr>
          <p:cNvPr id="4" name="Object 13"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78858" name="think-cell Slide" r:id="rId4" imgW="0" imgH="0" progId="TCLayout.ActiveDocument.1">
                  <p:embed/>
                </p:oleObj>
              </mc:Choice>
              <mc:Fallback>
                <p:oleObj name="think-cell Slide" r:id="rId4" imgW="0" imgH="0" progId="TCLayout.ActiveDocument.1">
                  <p:embed/>
                  <p:pic>
                    <p:nvPicPr>
                      <p:cNvPr id="4" name="Object 1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0" descr="http://downloads.clipart.com/24666832.jpg?t=1279123826&amp;h=f68d76e4ad2619ae90f6543f6c0c93e0&amp;u=design.admi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202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1259482" y="3280330"/>
            <a:ext cx="6858000" cy="297523"/>
          </a:xfrm>
          <a:prstGeom prst="rect">
            <a:avLst/>
          </a:prstGeom>
          <a:solidFill>
            <a:srgbClr val="3F5F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defTabSz="914293">
              <a:spcBef>
                <a:spcPts val="400"/>
              </a:spcBef>
              <a:buClrTx/>
              <a:buFontTx/>
              <a:buNone/>
              <a:defRPr/>
            </a:pPr>
            <a:endParaRPr lang="en-GB" sz="1200" kern="1200">
              <a:solidFill>
                <a:srgbClr val="000000"/>
              </a:solidFill>
              <a:cs typeface="Calibri"/>
              <a:sym typeface="Calibri"/>
            </a:endParaRPr>
          </a:p>
        </p:txBody>
      </p:sp>
      <p:sp>
        <p:nvSpPr>
          <p:cNvPr id="2" name="Title 1"/>
          <p:cNvSpPr>
            <a:spLocks noGrp="1"/>
          </p:cNvSpPr>
          <p:nvPr>
            <p:ph type="ctrTitle" hasCustomPrompt="1"/>
          </p:nvPr>
        </p:nvSpPr>
        <p:spPr>
          <a:xfrm>
            <a:off x="2916055" y="1524000"/>
            <a:ext cx="6508954" cy="1143000"/>
          </a:xfrm>
          <a:prstGeom prst="rect">
            <a:avLst/>
          </a:prstGeom>
        </p:spPr>
        <p:txBody>
          <a:bodyPr/>
          <a:lstStyle>
            <a:lvl1pPr algn="l">
              <a:defRPr sz="3200">
                <a:solidFill>
                  <a:schemeClr val="tx1"/>
                </a:solidFill>
                <a:latin typeface="+mn-lt"/>
              </a:defRPr>
            </a:lvl1pPr>
          </a:lstStyle>
          <a:p>
            <a:r>
              <a:rPr lang="en-US"/>
              <a:t>Click to edit Master title text</a:t>
            </a:r>
          </a:p>
        </p:txBody>
      </p:sp>
      <p:sp>
        <p:nvSpPr>
          <p:cNvPr id="19" name="Text Placeholder 18"/>
          <p:cNvSpPr>
            <a:spLocks noGrp="1"/>
          </p:cNvSpPr>
          <p:nvPr>
            <p:ph type="body" sz="quarter" idx="10" hasCustomPrompt="1"/>
          </p:nvPr>
        </p:nvSpPr>
        <p:spPr>
          <a:xfrm>
            <a:off x="2916767" y="2948676"/>
            <a:ext cx="6508242" cy="546100"/>
          </a:xfrm>
          <a:prstGeom prst="rect">
            <a:avLst/>
          </a:prstGeom>
        </p:spPr>
        <p:txBody>
          <a:bodyPr/>
          <a:lstStyle>
            <a:lvl1pPr marL="0" indent="0" algn="l">
              <a:buNone/>
              <a:defRPr sz="2400" i="1" baseline="0"/>
            </a:lvl1pPr>
          </a:lstStyle>
          <a:p>
            <a:pPr lvl="0"/>
            <a:r>
              <a:rPr lang="en-US"/>
              <a:t>Click to edit Master sub title</a:t>
            </a: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t="28040" b="20012"/>
          <a:stretch>
            <a:fillRect/>
          </a:stretch>
        </p:blipFill>
        <p:spPr bwMode="auto">
          <a:xfrm>
            <a:off x="5430586" y="4648200"/>
            <a:ext cx="41976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hasCustomPrompt="1"/>
          </p:nvPr>
        </p:nvSpPr>
        <p:spPr>
          <a:xfrm>
            <a:off x="2916767" y="3657600"/>
            <a:ext cx="6508242" cy="546100"/>
          </a:xfrm>
          <a:prstGeom prst="rect">
            <a:avLst/>
          </a:prstGeom>
        </p:spPr>
        <p:txBody>
          <a:bodyPr/>
          <a:lstStyle>
            <a:lvl1pPr marL="0" indent="0" algn="l">
              <a:buNone/>
              <a:defRPr sz="1800" i="1"/>
            </a:lvl1pPr>
          </a:lstStyle>
          <a:p>
            <a:pPr lvl="0"/>
            <a:r>
              <a:rPr lang="en-US"/>
              <a:t>Date</a:t>
            </a:r>
          </a:p>
        </p:txBody>
      </p:sp>
    </p:spTree>
    <p:extLst>
      <p:ext uri="{BB962C8B-B14F-4D97-AF65-F5344CB8AC3E}">
        <p14:creationId xmlns:p14="http://schemas.microsoft.com/office/powerpoint/2010/main" val="4041420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2"/>
            </p:custDataLst>
          </p:nvPr>
        </p:nvGraphicFramePr>
        <p:xfrm>
          <a:off x="1" y="0"/>
          <a:ext cx="146995" cy="143442"/>
        </p:xfrm>
        <a:graphic>
          <a:graphicData uri="http://schemas.openxmlformats.org/presentationml/2006/ole">
            <mc:AlternateContent xmlns:mc="http://schemas.openxmlformats.org/markup-compatibility/2006">
              <mc:Choice xmlns:v="urn:schemas-microsoft-com:vml" Requires="v">
                <p:oleObj spid="_x0000_s79882" name="think-cell Slide" r:id="rId4" imgW="270" imgH="270" progId="TCLayout.ActiveDocument.1">
                  <p:embed/>
                </p:oleObj>
              </mc:Choice>
              <mc:Fallback>
                <p:oleObj name="think-cell Slide" r:id="rId4" imgW="270" imgH="270" progId="TCLayout.ActiveDocument.1">
                  <p:embed/>
                  <p:pic>
                    <p:nvPicPr>
                      <p:cNvPr id="20" name="Object 1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6995"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nvPr>
        </p:nvSpPr>
        <p:spPr>
          <a:xfrm>
            <a:off x="450275" y="1008559"/>
            <a:ext cx="8989820" cy="826231"/>
          </a:xfrm>
          <a:prstGeom prst="roundRect">
            <a:avLst/>
          </a:prstGeom>
          <a:solidFill>
            <a:srgbClr val="3F5F1F"/>
          </a:solidFill>
        </p:spPr>
        <p:txBody>
          <a:bodyPr lIns="82058" tIns="41029" rIns="82058" bIns="41029"/>
          <a:lstStyle>
            <a:lvl1pPr>
              <a:buNone/>
              <a:defRPr>
                <a:solidFill>
                  <a:schemeClr val="accent1"/>
                </a:solidFill>
              </a:defRPr>
            </a:lvl1pPr>
          </a:lstStyle>
          <a:p>
            <a:r>
              <a:rPr lang="en-US"/>
              <a:t>`</a:t>
            </a:r>
          </a:p>
        </p:txBody>
      </p:sp>
      <p:sp>
        <p:nvSpPr>
          <p:cNvPr id="11" name="Text Placeholder 13"/>
          <p:cNvSpPr>
            <a:spLocks noGrp="1"/>
          </p:cNvSpPr>
          <p:nvPr>
            <p:ph type="body" sz="quarter" idx="13" hasCustomPrompt="1"/>
          </p:nvPr>
        </p:nvSpPr>
        <p:spPr>
          <a:xfrm>
            <a:off x="630431" y="1008565"/>
            <a:ext cx="7474445" cy="806824"/>
          </a:xfrm>
          <a:prstGeom prst="roundRect">
            <a:avLst/>
          </a:prstGeom>
          <a:noFill/>
        </p:spPr>
        <p:txBody>
          <a:bodyPr lIns="82058" tIns="41029" rIns="82058" bIns="41029" anchor="ctr"/>
          <a:lstStyle>
            <a:lvl1pPr>
              <a:buNone/>
              <a:defRPr sz="1600" b="1" baseline="0">
                <a:solidFill>
                  <a:schemeClr val="bg1"/>
                </a:solidFill>
                <a:latin typeface="Calibri" pitchFamily="34" charset="0"/>
                <a:cs typeface="Calibri" pitchFamily="34" charset="0"/>
              </a:defRPr>
            </a:lvl1pPr>
          </a:lstStyle>
          <a:p>
            <a:pPr lvl="0"/>
            <a:r>
              <a:rPr lang="en-US"/>
              <a:t>Click to edit Master section I</a:t>
            </a:r>
          </a:p>
        </p:txBody>
      </p:sp>
      <p:sp>
        <p:nvSpPr>
          <p:cNvPr id="12" name="Text Placeholder 15"/>
          <p:cNvSpPr>
            <a:spLocks noGrp="1"/>
          </p:cNvSpPr>
          <p:nvPr>
            <p:ph type="body" sz="quarter" idx="14" hasCustomPrompt="1"/>
          </p:nvPr>
        </p:nvSpPr>
        <p:spPr>
          <a:xfrm>
            <a:off x="630431" y="1815388"/>
            <a:ext cx="7471909" cy="806824"/>
          </a:xfrm>
          <a:prstGeom prst="roundRect">
            <a:avLst/>
          </a:prstGeom>
        </p:spPr>
        <p:txBody>
          <a:bodyPr lIns="82058" tIns="41029" rIns="82058" bIns="41029" anchor="ctr"/>
          <a:lstStyle>
            <a:lvl1pPr>
              <a:buNone/>
              <a:defRPr sz="1600" baseline="0">
                <a:latin typeface="Calibri" pitchFamily="34" charset="0"/>
                <a:cs typeface="Calibri" pitchFamily="34" charset="0"/>
              </a:defRPr>
            </a:lvl1pPr>
          </a:lstStyle>
          <a:p>
            <a:pPr lvl="0"/>
            <a:r>
              <a:rPr lang="en-US"/>
              <a:t>Click to edit Master section II</a:t>
            </a:r>
          </a:p>
        </p:txBody>
      </p:sp>
      <p:sp>
        <p:nvSpPr>
          <p:cNvPr id="13" name="Text Placeholder 17"/>
          <p:cNvSpPr>
            <a:spLocks noGrp="1"/>
          </p:cNvSpPr>
          <p:nvPr>
            <p:ph type="body" sz="quarter" idx="15" hasCustomPrompt="1"/>
          </p:nvPr>
        </p:nvSpPr>
        <p:spPr>
          <a:xfrm>
            <a:off x="630431" y="2622212"/>
            <a:ext cx="7471909" cy="806824"/>
          </a:xfrm>
          <a:prstGeom prst="roundRect">
            <a:avLst/>
          </a:prstGeom>
        </p:spPr>
        <p:txBody>
          <a:bodyPr lIns="82058" tIns="41029" rIns="82058" bIns="41029" anchor="ctr"/>
          <a:lstStyle>
            <a:lvl1pPr>
              <a:buNone/>
              <a:defRPr sz="1600" baseline="0">
                <a:latin typeface="Calibri" pitchFamily="34" charset="0"/>
                <a:cs typeface="Calibri" pitchFamily="34" charset="0"/>
              </a:defRPr>
            </a:lvl1pPr>
          </a:lstStyle>
          <a:p>
            <a:pPr lvl="0"/>
            <a:r>
              <a:rPr lang="en-US"/>
              <a:t>Click to edit Master section III, etc.</a:t>
            </a:r>
          </a:p>
        </p:txBody>
      </p:sp>
      <p:sp>
        <p:nvSpPr>
          <p:cNvPr id="14" name="Text Placeholder 19"/>
          <p:cNvSpPr>
            <a:spLocks noGrp="1"/>
          </p:cNvSpPr>
          <p:nvPr>
            <p:ph type="body" sz="quarter" idx="16" hasCustomPrompt="1"/>
          </p:nvPr>
        </p:nvSpPr>
        <p:spPr>
          <a:xfrm>
            <a:off x="630431" y="3429036"/>
            <a:ext cx="7471909" cy="806824"/>
          </a:xfrm>
          <a:prstGeom prst="roundRect">
            <a:avLst/>
          </a:prstGeom>
        </p:spPr>
        <p:txBody>
          <a:bodyPr lIns="82058" tIns="41029" rIns="82058" bIns="41029" anchor="ctr"/>
          <a:lstStyle>
            <a:lvl1pPr>
              <a:buNone/>
              <a:defRPr sz="1600" baseline="0">
                <a:latin typeface="Calibri" pitchFamily="34" charset="0"/>
                <a:cs typeface="Calibri" pitchFamily="34" charset="0"/>
              </a:defRPr>
            </a:lvl1pPr>
          </a:lstStyle>
          <a:p>
            <a:pPr lvl="0"/>
            <a:r>
              <a:rPr lang="en-US"/>
              <a:t>Click to edit – once completed, copy and paste slide as needed</a:t>
            </a:r>
          </a:p>
        </p:txBody>
      </p:sp>
      <p:sp>
        <p:nvSpPr>
          <p:cNvPr id="15" name="Text Placeholder 19"/>
          <p:cNvSpPr>
            <a:spLocks noGrp="1"/>
          </p:cNvSpPr>
          <p:nvPr>
            <p:ph type="body" sz="quarter" idx="18" hasCustomPrompt="1"/>
          </p:nvPr>
        </p:nvSpPr>
        <p:spPr>
          <a:xfrm>
            <a:off x="630431" y="4235859"/>
            <a:ext cx="7471909" cy="806824"/>
          </a:xfrm>
          <a:prstGeom prst="roundRect">
            <a:avLst/>
          </a:prstGeom>
        </p:spPr>
        <p:txBody>
          <a:bodyPr lIns="82058" tIns="41029" rIns="82058" bIns="41029" anchor="ctr"/>
          <a:lstStyle>
            <a:lvl1pPr>
              <a:buNone/>
              <a:defRPr sz="1600" baseline="0">
                <a:latin typeface="Calibri" pitchFamily="34" charset="0"/>
                <a:cs typeface="Calibri" pitchFamily="34" charset="0"/>
              </a:defRPr>
            </a:lvl1pPr>
          </a:lstStyle>
          <a:p>
            <a:pPr lvl="0"/>
            <a:r>
              <a:rPr lang="en-US"/>
              <a:t>Click to edit – move gray box down to next section, adjust font accordingly</a:t>
            </a:r>
          </a:p>
        </p:txBody>
      </p:sp>
      <p:sp>
        <p:nvSpPr>
          <p:cNvPr id="16" name="Text Placeholder 19"/>
          <p:cNvSpPr>
            <a:spLocks noGrp="1"/>
          </p:cNvSpPr>
          <p:nvPr>
            <p:ph type="body" sz="quarter" idx="19"/>
          </p:nvPr>
        </p:nvSpPr>
        <p:spPr>
          <a:xfrm>
            <a:off x="630431" y="5042683"/>
            <a:ext cx="7471909" cy="806824"/>
          </a:xfrm>
          <a:prstGeom prst="roundRect">
            <a:avLst/>
          </a:prstGeom>
        </p:spPr>
        <p:txBody>
          <a:bodyPr lIns="82058" tIns="41029" rIns="82058" bIns="41029" anchor="ctr">
            <a:normAutofit/>
          </a:bodyPr>
          <a:lstStyle>
            <a:lvl1pPr>
              <a:buNone/>
              <a:defRPr sz="1600" baseline="0">
                <a:latin typeface="Calibri" pitchFamily="34" charset="0"/>
                <a:cs typeface="Calibri" pitchFamily="34" charset="0"/>
              </a:defRPr>
            </a:lvl1pPr>
          </a:lstStyle>
          <a:p>
            <a:pPr lvl="0"/>
            <a:r>
              <a:rPr lang="en-US"/>
              <a:t>Click to edit</a:t>
            </a:r>
          </a:p>
        </p:txBody>
      </p:sp>
      <p:sp>
        <p:nvSpPr>
          <p:cNvPr id="18" name="Title 1"/>
          <p:cNvSpPr>
            <a:spLocks noGrp="1"/>
          </p:cNvSpPr>
          <p:nvPr>
            <p:ph type="title"/>
          </p:nvPr>
        </p:nvSpPr>
        <p:spPr>
          <a:xfrm>
            <a:off x="450741" y="289360"/>
            <a:ext cx="9005454" cy="582389"/>
          </a:xfrm>
          <a:prstGeom prst="rect">
            <a:avLst/>
          </a:prstGeom>
        </p:spPr>
        <p:txBody>
          <a:bodyPr lIns="0" tIns="0" rIns="0" bIns="0" anchor="b"/>
          <a:lstStyle>
            <a:lvl1pPr marL="0" marR="0" indent="0" algn="l" defTabSz="914400" rtl="0" eaLnBrk="1" fontAlgn="auto" latinLnBrk="0" hangingPunct="1">
              <a:lnSpc>
                <a:spcPct val="90000"/>
              </a:lnSpc>
              <a:spcBef>
                <a:spcPct val="0"/>
              </a:spcBef>
              <a:spcAft>
                <a:spcPts val="0"/>
              </a:spcAft>
              <a:buClrTx/>
              <a:buSzTx/>
              <a:buFontTx/>
              <a:buNone/>
              <a:tabLst/>
              <a:defRPr lang="en-US" sz="2200" b="1" smtClean="0">
                <a:solidFill>
                  <a:schemeClr val="tx1"/>
                </a:solidFill>
                <a:latin typeface="+mn-lt"/>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3732875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ndard/Deliverable Anne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 y="0"/>
          <a:ext cx="156345" cy="140074"/>
        </p:xfrm>
        <a:graphic>
          <a:graphicData uri="http://schemas.openxmlformats.org/presentationml/2006/ole">
            <mc:AlternateContent xmlns:mc="http://schemas.openxmlformats.org/markup-compatibility/2006">
              <mc:Choice xmlns:v="urn:schemas-microsoft-com:vml" Requires="v">
                <p:oleObj spid="_x0000_s80906"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martArt Placeholder 18"/>
          <p:cNvSpPr>
            <a:spLocks noGrp="1"/>
          </p:cNvSpPr>
          <p:nvPr>
            <p:ph type="dgm" sz="quarter" idx="20" hasCustomPrompt="1"/>
          </p:nvPr>
        </p:nvSpPr>
        <p:spPr>
          <a:xfrm>
            <a:off x="450275" y="1008559"/>
            <a:ext cx="8989820" cy="826231"/>
          </a:xfrm>
          <a:prstGeom prst="roundRect">
            <a:avLst/>
          </a:prstGeom>
          <a:solidFill>
            <a:srgbClr val="3F5F1F"/>
          </a:solidFill>
        </p:spPr>
        <p:txBody>
          <a:bodyPr lIns="82058" tIns="41029" rIns="82058" bIns="41029"/>
          <a:lstStyle>
            <a:lvl1pPr>
              <a:buNone/>
              <a:defRPr>
                <a:solidFill>
                  <a:schemeClr val="accent1"/>
                </a:solidFill>
              </a:defRPr>
            </a:lvl1pPr>
          </a:lstStyle>
          <a:p>
            <a:r>
              <a:rPr lang="en-US"/>
              <a:t>`</a:t>
            </a:r>
          </a:p>
        </p:txBody>
      </p:sp>
      <p:sp>
        <p:nvSpPr>
          <p:cNvPr id="10" name="Text Placeholder 13"/>
          <p:cNvSpPr>
            <a:spLocks noGrp="1"/>
          </p:cNvSpPr>
          <p:nvPr>
            <p:ph type="body" sz="quarter" idx="13" hasCustomPrompt="1"/>
          </p:nvPr>
        </p:nvSpPr>
        <p:spPr>
          <a:xfrm>
            <a:off x="630431" y="1008565"/>
            <a:ext cx="7474445" cy="806824"/>
          </a:xfrm>
          <a:prstGeom prst="roundRect">
            <a:avLst/>
          </a:prstGeom>
          <a:noFill/>
        </p:spPr>
        <p:txBody>
          <a:bodyPr lIns="82058" tIns="41029" rIns="82058" bIns="41029" anchor="ctr"/>
          <a:lstStyle>
            <a:lvl1pPr>
              <a:buNone/>
              <a:defRPr sz="1600" b="1" baseline="0">
                <a:solidFill>
                  <a:schemeClr val="bg1"/>
                </a:solidFill>
                <a:latin typeface="Calibri" pitchFamily="34" charset="0"/>
                <a:cs typeface="Calibri" pitchFamily="34" charset="0"/>
              </a:defRPr>
            </a:lvl1pPr>
          </a:lstStyle>
          <a:p>
            <a:pPr lvl="0"/>
            <a:r>
              <a:rPr lang="en-US"/>
              <a:t>Click to edit ANNEX: section</a:t>
            </a:r>
          </a:p>
        </p:txBody>
      </p:sp>
      <p:sp>
        <p:nvSpPr>
          <p:cNvPr id="8" name="TextBox 7"/>
          <p:cNvSpPr txBox="1"/>
          <p:nvPr userDrawn="1"/>
        </p:nvSpPr>
        <p:spPr>
          <a:xfrm>
            <a:off x="450275" y="121060"/>
            <a:ext cx="7652065" cy="641284"/>
          </a:xfrm>
          <a:prstGeom prst="rect">
            <a:avLst/>
          </a:prstGeom>
          <a:noFill/>
        </p:spPr>
        <p:txBody>
          <a:bodyPr wrap="square" lIns="0" tIns="0" rIns="0" bIns="0" rtlCol="0" anchor="b">
            <a:noAutofit/>
          </a:bodyPr>
          <a:lstStyle/>
          <a:p>
            <a:pPr marL="192000" indent="-192000" defTabSz="914293">
              <a:buClrTx/>
              <a:buFontTx/>
              <a:buNone/>
            </a:pPr>
            <a:r>
              <a:rPr lang="en-US" sz="2200" b="1" kern="1200">
                <a:solidFill>
                  <a:srgbClr val="3F5F1F"/>
                </a:solidFill>
                <a:latin typeface="Calibri"/>
                <a:ea typeface="+mn-ea"/>
                <a:cs typeface="+mn-cs"/>
              </a:rPr>
              <a:t>Annex</a:t>
            </a:r>
          </a:p>
        </p:txBody>
      </p:sp>
      <p:sp>
        <p:nvSpPr>
          <p:cNvPr id="9" name="Text Placeholder 15"/>
          <p:cNvSpPr>
            <a:spLocks noGrp="1"/>
          </p:cNvSpPr>
          <p:nvPr>
            <p:ph type="body" sz="quarter" idx="14" hasCustomPrompt="1"/>
          </p:nvPr>
        </p:nvSpPr>
        <p:spPr>
          <a:xfrm>
            <a:off x="630431" y="1815388"/>
            <a:ext cx="7471909" cy="806824"/>
          </a:xfrm>
          <a:prstGeom prst="roundRect">
            <a:avLst/>
          </a:prstGeom>
        </p:spPr>
        <p:txBody>
          <a:bodyPr lIns="82058" tIns="41029" rIns="82058" bIns="41029" anchor="ctr"/>
          <a:lstStyle>
            <a:lvl1pPr>
              <a:buNone/>
              <a:defRPr sz="1600" baseline="0">
                <a:latin typeface="Calibri" pitchFamily="34" charset="0"/>
                <a:cs typeface="Calibri" pitchFamily="34" charset="0"/>
              </a:defRPr>
            </a:lvl1pPr>
          </a:lstStyle>
          <a:p>
            <a:pPr lvl="0"/>
            <a:r>
              <a:rPr lang="en-US"/>
              <a:t>Click to edit Annex section</a:t>
            </a:r>
          </a:p>
        </p:txBody>
      </p:sp>
      <p:sp>
        <p:nvSpPr>
          <p:cNvPr id="11" name="Text Placeholder 17"/>
          <p:cNvSpPr>
            <a:spLocks noGrp="1"/>
          </p:cNvSpPr>
          <p:nvPr>
            <p:ph type="body" sz="quarter" idx="15" hasCustomPrompt="1"/>
          </p:nvPr>
        </p:nvSpPr>
        <p:spPr>
          <a:xfrm>
            <a:off x="630431" y="2622212"/>
            <a:ext cx="7471909" cy="806824"/>
          </a:xfrm>
          <a:prstGeom prst="roundRect">
            <a:avLst/>
          </a:prstGeom>
        </p:spPr>
        <p:txBody>
          <a:bodyPr lIns="82058" tIns="41029" rIns="82058" bIns="41029" anchor="ctr"/>
          <a:lstStyle>
            <a:lvl1pPr>
              <a:buNone/>
              <a:defRPr sz="1600" baseline="0">
                <a:latin typeface="Calibri" pitchFamily="34" charset="0"/>
                <a:cs typeface="Calibri" pitchFamily="34" charset="0"/>
              </a:defRPr>
            </a:lvl1pPr>
          </a:lstStyle>
          <a:p>
            <a:pPr lvl="0"/>
            <a:r>
              <a:rPr lang="en-US"/>
              <a:t>Click to edit Annex section, etc.</a:t>
            </a:r>
          </a:p>
        </p:txBody>
      </p:sp>
    </p:spTree>
    <p:extLst>
      <p:ext uri="{BB962C8B-B14F-4D97-AF65-F5344CB8AC3E}">
        <p14:creationId xmlns:p14="http://schemas.microsoft.com/office/powerpoint/2010/main" val="2267609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81930"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5" y="1330699"/>
            <a:ext cx="9005453" cy="4989391"/>
          </a:xfrm>
          <a:prstGeom prst="rect">
            <a:avLst/>
          </a:prstGeom>
        </p:spPr>
        <p:txBody>
          <a:bodyPr lIns="0" tIns="0" rIns="0" bIns="0">
            <a:noAutofit/>
          </a:bodyPr>
          <a:lstStyle>
            <a:lvl1pPr marL="173038" indent="-173038">
              <a:spcBef>
                <a:spcPts val="718"/>
              </a:spcBef>
              <a:defRPr sz="1600" baseline="0"/>
            </a:lvl1pPr>
            <a:lvl2pPr marL="347663" indent="-174625">
              <a:spcBef>
                <a:spcPts val="718"/>
              </a:spcBef>
              <a:buFont typeface="Wingdings" panose="05000000000000000000" pitchFamily="2" charset="2"/>
              <a:buChar char="ü"/>
              <a:defRPr sz="1400"/>
            </a:lvl2pPr>
            <a:lvl3pPr marL="509588" indent="-161925">
              <a:buFont typeface="Courier New" pitchFamily="49" charset="0"/>
              <a:buChar char="o"/>
              <a:defRPr sz="1400"/>
            </a:lvl3pPr>
            <a:lvl4pPr marL="682625" indent="-173038">
              <a:defRPr sz="1400"/>
            </a:lvl4pPr>
            <a:lvl5pPr>
              <a:defRPr sz="1800"/>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450741" y="289360"/>
            <a:ext cx="9005454" cy="582389"/>
          </a:xfrm>
          <a:prstGeom prst="rect">
            <a:avLst/>
          </a:prstGeom>
        </p:spPr>
        <p:txBody>
          <a:bodyPr lIns="0" tIns="0" rIns="0" bIns="0" anchor="b"/>
          <a:lstStyle>
            <a:lvl1pPr marL="0" marR="0" indent="0" algn="l" defTabSz="914400" rtl="0" eaLnBrk="1" fontAlgn="auto" latinLnBrk="0" hangingPunct="1">
              <a:lnSpc>
                <a:spcPct val="90000"/>
              </a:lnSpc>
              <a:spcBef>
                <a:spcPct val="0"/>
              </a:spcBef>
              <a:spcAft>
                <a:spcPts val="0"/>
              </a:spcAft>
              <a:buClrTx/>
              <a:buSzTx/>
              <a:buFontTx/>
              <a:buNone/>
              <a:tabLst/>
              <a:defRPr lang="en-US" sz="2200" b="1" smtClean="0">
                <a:solidFill>
                  <a:schemeClr val="tx1"/>
                </a:solidFill>
                <a:latin typeface="+mn-lt"/>
              </a:defRPr>
            </a:lvl1pPr>
          </a:lstStyle>
          <a:p>
            <a:r>
              <a:rPr lang="en-US" sz="2200" b="1">
                <a:solidFill>
                  <a:schemeClr val="tx1"/>
                </a:solidFill>
                <a:latin typeface="+mn-lt"/>
              </a:rPr>
              <a:t>Click to edit Master title style</a:t>
            </a:r>
            <a:endParaRPr lang="en-US"/>
          </a:p>
        </p:txBody>
      </p:sp>
      <p:sp>
        <p:nvSpPr>
          <p:cNvPr id="12" name="Text Placeholder 9"/>
          <p:cNvSpPr>
            <a:spLocks noGrp="1"/>
          </p:cNvSpPr>
          <p:nvPr>
            <p:ph type="body" sz="quarter" idx="37" hasCustomPrompt="1"/>
          </p:nvPr>
        </p:nvSpPr>
        <p:spPr>
          <a:xfrm>
            <a:off x="450274" y="6446487"/>
            <a:ext cx="7626926" cy="386679"/>
          </a:xfrm>
          <a:prstGeom prst="rect">
            <a:avLst/>
          </a:prstGeom>
        </p:spPr>
        <p:txBody>
          <a:bodyPr lIns="0" tIns="0" rIns="0" bIns="0" anchor="b"/>
          <a:lstStyle>
            <a:lvl1pPr marL="0" indent="0">
              <a:buNone/>
              <a:defRPr sz="1000"/>
            </a:lvl1pPr>
          </a:lstStyle>
          <a:p>
            <a:r>
              <a:rPr lang="en-US"/>
              <a:t>Click to edit Master footer. This space is reserved for footnotes and sources only, and cannot be expanded beyond its current size.                                        </a:t>
            </a:r>
            <a:r>
              <a:rPr lang="en-IN"/>
              <a:t>Source: [Author/Publisher Name], [Report Name], [Year]</a:t>
            </a:r>
          </a:p>
        </p:txBody>
      </p:sp>
    </p:spTree>
    <p:extLst>
      <p:ext uri="{BB962C8B-B14F-4D97-AF65-F5344CB8AC3E}">
        <p14:creationId xmlns:p14="http://schemas.microsoft.com/office/powerpoint/2010/main" val="510963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82954"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7"/>
          <p:cNvSpPr>
            <a:spLocks noGrp="1"/>
          </p:cNvSpPr>
          <p:nvPr>
            <p:ph type="body" sz="quarter" idx="13" hasCustomPrompt="1"/>
          </p:nvPr>
        </p:nvSpPr>
        <p:spPr>
          <a:xfrm>
            <a:off x="450272" y="1331282"/>
            <a:ext cx="9005406" cy="4049016"/>
          </a:xfrm>
          <a:prstGeom prst="rect">
            <a:avLst/>
          </a:prstGeom>
        </p:spPr>
        <p:txBody>
          <a:bodyPr lIns="0" tIns="0" rIns="0" bIns="0">
            <a:noAutofit/>
          </a:bodyPr>
          <a:lstStyle>
            <a:lvl1pPr marL="173038" indent="-173038">
              <a:spcBef>
                <a:spcPts val="718"/>
              </a:spcBef>
              <a:defRPr sz="1600" baseline="0"/>
            </a:lvl1pPr>
            <a:lvl2pPr marL="347663" indent="-174625">
              <a:spcBef>
                <a:spcPts val="718"/>
              </a:spcBef>
              <a:buFont typeface="Wingdings" panose="05000000000000000000" pitchFamily="2" charset="2"/>
              <a:buChar char="ü"/>
              <a:defRPr sz="1400"/>
            </a:lvl2pPr>
            <a:lvl3pPr marL="509588" indent="-161925">
              <a:buFont typeface="Courier New" pitchFamily="49" charset="0"/>
              <a:buChar char="o"/>
              <a:defRPr sz="1400"/>
            </a:lvl3pPr>
            <a:lvl4pPr marL="682625" indent="-173038">
              <a:defRPr sz="1400"/>
            </a:lvl4pPr>
            <a:lvl5pPr>
              <a:defRPr sz="1800"/>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450741" y="289360"/>
            <a:ext cx="9005454" cy="582389"/>
          </a:xfrm>
          <a:prstGeom prst="rect">
            <a:avLst/>
          </a:prstGeom>
        </p:spPr>
        <p:txBody>
          <a:bodyPr lIns="0" tIns="0" rIns="0" bIns="0" anchor="b"/>
          <a:lstStyle>
            <a:lvl1pPr algn="l">
              <a:defRPr lang="en-US" sz="2200" b="1" smtClean="0">
                <a:solidFill>
                  <a:schemeClr val="tx1"/>
                </a:solidFill>
                <a:latin typeface="+mn-lt"/>
              </a:defRPr>
            </a:lvl1pPr>
          </a:lstStyle>
          <a:p>
            <a:r>
              <a:rPr lang="en-US" sz="2200" b="1">
                <a:solidFill>
                  <a:schemeClr val="tx1"/>
                </a:solidFill>
                <a:latin typeface="+mn-lt"/>
              </a:rPr>
              <a:t>Click to edit Master title style</a:t>
            </a:r>
            <a:endParaRPr lang="en-US"/>
          </a:p>
        </p:txBody>
      </p:sp>
      <p:sp>
        <p:nvSpPr>
          <p:cNvPr id="6" name="Text Placeholder 8"/>
          <p:cNvSpPr>
            <a:spLocks noGrp="1"/>
          </p:cNvSpPr>
          <p:nvPr>
            <p:ph type="body" sz="quarter" idx="16" hasCustomPrompt="1"/>
          </p:nvPr>
        </p:nvSpPr>
        <p:spPr>
          <a:xfrm>
            <a:off x="2161340" y="5577177"/>
            <a:ext cx="5591099" cy="742914"/>
          </a:xfrm>
          <a:prstGeom prst="roundRect">
            <a:avLst/>
          </a:prstGeom>
          <a:ln w="19050">
            <a:solidFill>
              <a:schemeClr val="tx2"/>
            </a:solidFill>
          </a:ln>
        </p:spPr>
        <p:txBody>
          <a:bodyPr lIns="82058" tIns="82058" rIns="82058" bIns="82058" anchor="ctr"/>
          <a:lstStyle>
            <a:lvl1pPr marL="0" indent="0" algn="ctr">
              <a:buNone/>
              <a:defRPr sz="1800" b="1" baseline="0"/>
            </a:lvl1pPr>
          </a:lstStyle>
          <a:p>
            <a:pPr lvl="0"/>
            <a:r>
              <a:rPr lang="en-US" b="1"/>
              <a:t>Click to edit: Takeaway/Transition boxes should be used only when they add to the impact of a slide. </a:t>
            </a:r>
            <a:endParaRPr lang="en-US"/>
          </a:p>
        </p:txBody>
      </p:sp>
      <p:sp>
        <p:nvSpPr>
          <p:cNvPr id="13" name="Text Placeholder 9"/>
          <p:cNvSpPr>
            <a:spLocks noGrp="1"/>
          </p:cNvSpPr>
          <p:nvPr>
            <p:ph type="body" sz="quarter" idx="37" hasCustomPrompt="1"/>
          </p:nvPr>
        </p:nvSpPr>
        <p:spPr>
          <a:xfrm>
            <a:off x="450274" y="6446487"/>
            <a:ext cx="7626926" cy="386679"/>
          </a:xfrm>
          <a:prstGeom prst="rect">
            <a:avLst/>
          </a:prstGeom>
        </p:spPr>
        <p:txBody>
          <a:bodyPr lIns="0" tIns="0" rIns="0" bIns="0" anchor="b"/>
          <a:lstStyle>
            <a:lvl1pPr marL="0" indent="0">
              <a:buNone/>
              <a:defRPr sz="1000"/>
            </a:lvl1pPr>
          </a:lstStyle>
          <a:p>
            <a:r>
              <a:rPr lang="en-US"/>
              <a:t>Click to edit Master footer. This space is reserved for footnotes and sources only, and cannot be expanded beyond its current size.                                        </a:t>
            </a:r>
            <a:r>
              <a:rPr lang="en-IN"/>
              <a:t>Source: [Author/Publisher Name], [Report Name], [Year]</a:t>
            </a:r>
          </a:p>
        </p:txBody>
      </p:sp>
    </p:spTree>
    <p:extLst>
      <p:ext uri="{BB962C8B-B14F-4D97-AF65-F5344CB8AC3E}">
        <p14:creationId xmlns:p14="http://schemas.microsoft.com/office/powerpoint/2010/main" val="1979154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9"/>
          <p:cNvSpPr>
            <a:spLocks noGrp="1"/>
          </p:cNvSpPr>
          <p:nvPr>
            <p:ph type="body" sz="quarter" idx="37" hasCustomPrompt="1"/>
          </p:nvPr>
        </p:nvSpPr>
        <p:spPr>
          <a:xfrm>
            <a:off x="450587" y="6446489"/>
            <a:ext cx="7702813" cy="386679"/>
          </a:xfrm>
          <a:prstGeom prst="rect">
            <a:avLst/>
          </a:prstGeom>
        </p:spPr>
        <p:txBody>
          <a:bodyPr lIns="0" tIns="0" rIns="0" bIns="0" anchor="b"/>
          <a:lstStyle>
            <a:lvl1pPr marL="0" indent="0">
              <a:buNone/>
              <a:defRPr sz="923" baseline="0"/>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4" name="Text Placeholder 14"/>
          <p:cNvSpPr>
            <a:spLocks noGrp="1"/>
          </p:cNvSpPr>
          <p:nvPr>
            <p:ph type="body" sz="quarter" idx="35" hasCustomPrompt="1"/>
          </p:nvPr>
        </p:nvSpPr>
        <p:spPr>
          <a:xfrm>
            <a:off x="450325"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defRPr>
            </a:lvl1pPr>
          </a:lstStyle>
          <a:p>
            <a:pPr lvl="0"/>
            <a:r>
              <a:rPr lang="en-US"/>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5" y="1644573"/>
            <a:ext cx="4319158" cy="4688961"/>
          </a:xfrm>
          <a:prstGeom prst="rect">
            <a:avLst/>
          </a:prstGeom>
        </p:spPr>
        <p:txBody>
          <a:bodyPr lIns="0" tIns="0" rIns="0" bIns="0"/>
          <a:lstStyle>
            <a:lvl1pPr marL="168275" indent="-168275">
              <a:buFont typeface="Arial" panose="020B0604020202020204" pitchFamily="34" charset="0"/>
              <a:buChar char="•"/>
              <a:defRPr sz="1400"/>
            </a:lvl1pPr>
            <a:lvl2pPr marL="320928" indent="-161196">
              <a:buFont typeface="Wingdings" panose="05000000000000000000" pitchFamily="2" charset="2"/>
              <a:buChar char="ü"/>
              <a:defRPr sz="1200"/>
            </a:lvl2pPr>
            <a:lvl3pPr marL="470401" indent="-149473">
              <a:buFont typeface="Courier New" panose="02070309020205020404" pitchFamily="49" charset="0"/>
              <a:buChar char="o"/>
              <a:defRPr sz="1200"/>
            </a:lvl3pPr>
            <a:lvl4pPr marL="630131" indent="-159731">
              <a:buFont typeface="Wingdings" panose="05000000000000000000" pitchFamily="2" charset="2"/>
              <a:buChar char="Ø"/>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defRPr>
            </a:lvl1pPr>
          </a:lstStyle>
          <a:p>
            <a:pPr lvl="0"/>
            <a:r>
              <a:rPr lang="en-US"/>
              <a:t>Click to edit Header text</a:t>
            </a:r>
          </a:p>
        </p:txBody>
      </p:sp>
      <p:cxnSp>
        <p:nvCxnSpPr>
          <p:cNvPr id="10" name="Straight Connector 9"/>
          <p:cNvCxnSpPr/>
          <p:nvPr userDrawn="1"/>
        </p:nvCxnSpPr>
        <p:spPr>
          <a:xfrm>
            <a:off x="5151119"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4"/>
            <a:ext cx="4304296" cy="4688961"/>
          </a:xfrm>
          <a:prstGeom prst="rect">
            <a:avLst/>
          </a:prstGeom>
        </p:spPr>
        <p:txBody>
          <a:bodyPr lIns="0" tIns="0" rIns="0" bIns="0"/>
          <a:lstStyle>
            <a:lvl1pPr marL="168275" indent="-168275">
              <a:buFont typeface="Arial" panose="020B0604020202020204" pitchFamily="34" charset="0"/>
              <a:buChar char="•"/>
              <a:defRPr sz="1292"/>
            </a:lvl1pPr>
            <a:lvl2pPr marL="320928" indent="-161196">
              <a:buFont typeface="Wingdings" panose="05000000000000000000" pitchFamily="2" charset="2"/>
              <a:buChar char="ü"/>
              <a:defRPr sz="1108"/>
            </a:lvl2pPr>
            <a:lvl3pPr marL="470401" indent="-149473">
              <a:buFont typeface="Courier New" panose="02070309020205020404" pitchFamily="49" charset="0"/>
              <a:buChar char="o"/>
              <a:defRPr sz="1108"/>
            </a:lvl3pPr>
            <a:lvl4pPr marL="630131" indent="-159731">
              <a:buFont typeface="Wingdings" panose="05000000000000000000" pitchFamily="2" charset="2"/>
              <a:buChar char="Ø"/>
              <a:defRPr sz="1108"/>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p:nvPr>
        </p:nvSpPr>
        <p:spPr>
          <a:xfrm>
            <a:off x="450741" y="289360"/>
            <a:ext cx="9005454" cy="582389"/>
          </a:xfrm>
          <a:prstGeom prst="rect">
            <a:avLst/>
          </a:prstGeom>
        </p:spPr>
        <p:txBody>
          <a:bodyPr lIns="0" tIns="0" rIns="0" bIns="0" anchor="b"/>
          <a:lstStyle>
            <a:lvl1pPr marL="0" marR="0" indent="0" algn="l" defTabSz="914400" rtl="0" eaLnBrk="1" fontAlgn="auto" latinLnBrk="0" hangingPunct="1">
              <a:lnSpc>
                <a:spcPct val="90000"/>
              </a:lnSpc>
              <a:spcBef>
                <a:spcPct val="0"/>
              </a:spcBef>
              <a:spcAft>
                <a:spcPts val="0"/>
              </a:spcAft>
              <a:buClrTx/>
              <a:buSzTx/>
              <a:buFontTx/>
              <a:buNone/>
              <a:tabLst/>
              <a:defRPr lang="en-US" sz="2200" b="1" smtClean="0">
                <a:solidFill>
                  <a:schemeClr val="tx1"/>
                </a:solidFill>
                <a:latin typeface="+mn-lt"/>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29531000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9"/>
          <p:cNvSpPr>
            <a:spLocks noGrp="1"/>
          </p:cNvSpPr>
          <p:nvPr>
            <p:ph type="body" sz="quarter" idx="37" hasCustomPrompt="1"/>
          </p:nvPr>
        </p:nvSpPr>
        <p:spPr>
          <a:xfrm>
            <a:off x="450587" y="6446489"/>
            <a:ext cx="7702813" cy="386679"/>
          </a:xfrm>
          <a:prstGeom prst="rect">
            <a:avLst/>
          </a:prstGeom>
        </p:spPr>
        <p:txBody>
          <a:bodyPr lIns="0" tIns="0" rIns="0" bIns="0" anchor="b"/>
          <a:lstStyle>
            <a:lvl1pPr marL="0" indent="0">
              <a:buNone/>
              <a:defRPr sz="923" baseline="0"/>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4" name="SmartArt Placeholder 26"/>
          <p:cNvSpPr>
            <a:spLocks noGrp="1"/>
          </p:cNvSpPr>
          <p:nvPr>
            <p:ph type="dgm" sz="quarter" idx="18" hasCustomPrompt="1"/>
          </p:nvPr>
        </p:nvSpPr>
        <p:spPr>
          <a:xfrm>
            <a:off x="1350818" y="1143027"/>
            <a:ext cx="7204364" cy="4639235"/>
          </a:xfrm>
          <a:prstGeom prst="rect">
            <a:avLst/>
          </a:prstGeom>
          <a:ln w="9525">
            <a:solidFill>
              <a:schemeClr val="tx1"/>
            </a:solidFill>
          </a:ln>
        </p:spPr>
        <p:txBody>
          <a:bodyPr lIns="82058" tIns="41029" rIns="82058" bIns="41029"/>
          <a:lstStyle>
            <a:lvl1pPr>
              <a:defRPr>
                <a:solidFill>
                  <a:schemeClr val="bg2"/>
                </a:solidFill>
              </a:defRPr>
            </a:lvl1pPr>
          </a:lstStyle>
          <a:p>
            <a:r>
              <a:rPr lang="en-US"/>
              <a:t>`</a:t>
            </a:r>
          </a:p>
        </p:txBody>
      </p:sp>
      <p:cxnSp>
        <p:nvCxnSpPr>
          <p:cNvPr id="5" name="Straight Connector 4"/>
          <p:cNvCxnSpPr/>
          <p:nvPr userDrawn="1"/>
        </p:nvCxnSpPr>
        <p:spPr>
          <a:xfrm>
            <a:off x="4953000" y="114302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36179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0" y="1210264"/>
            <a:ext cx="3602182" cy="268941"/>
          </a:xfrm>
          <a:prstGeom prst="rect">
            <a:avLst/>
          </a:prstGeom>
        </p:spPr>
        <p:txBody>
          <a:bodyPr lIns="82058" tIns="41029" rIns="82058" bIns="41029"/>
          <a:lstStyle>
            <a:lvl1pPr marL="0" indent="0" algn="ctr">
              <a:buNone/>
              <a:defRPr sz="1400" b="1" baseline="0">
                <a:solidFill>
                  <a:srgbClr val="3F5F1F"/>
                </a:solidFill>
              </a:defRPr>
            </a:lvl1pPr>
          </a:lstStyle>
          <a:p>
            <a:pPr lvl="0"/>
            <a:r>
              <a:rPr lang="en-US"/>
              <a:t>Click to edit box title</a:t>
            </a:r>
          </a:p>
        </p:txBody>
      </p:sp>
      <p:sp>
        <p:nvSpPr>
          <p:cNvPr id="10" name="Text Placeholder 42"/>
          <p:cNvSpPr>
            <a:spLocks noGrp="1"/>
          </p:cNvSpPr>
          <p:nvPr>
            <p:ph type="body" sz="quarter" idx="22" hasCustomPrompt="1"/>
          </p:nvPr>
        </p:nvSpPr>
        <p:spPr>
          <a:xfrm>
            <a:off x="4953003" y="1210264"/>
            <a:ext cx="3602182" cy="268941"/>
          </a:xfrm>
          <a:prstGeom prst="rect">
            <a:avLst/>
          </a:prstGeom>
        </p:spPr>
        <p:txBody>
          <a:bodyPr lIns="82058" tIns="41029" rIns="82058" bIns="41029"/>
          <a:lstStyle>
            <a:lvl1pPr marL="0" indent="0" algn="ctr">
              <a:buNone/>
              <a:defRPr sz="1400" b="1" baseline="0">
                <a:solidFill>
                  <a:srgbClr val="3F5F1F"/>
                </a:solidFill>
              </a:defRPr>
            </a:lvl1pPr>
          </a:lstStyle>
          <a:p>
            <a:pPr lvl="0"/>
            <a:r>
              <a:rPr lang="en-US"/>
              <a:t>Click to edit box title</a:t>
            </a:r>
          </a:p>
        </p:txBody>
      </p:sp>
      <p:sp>
        <p:nvSpPr>
          <p:cNvPr id="11" name="Text Placeholder 42"/>
          <p:cNvSpPr>
            <a:spLocks noGrp="1"/>
          </p:cNvSpPr>
          <p:nvPr>
            <p:ph type="body" sz="quarter" idx="23" hasCustomPrompt="1"/>
          </p:nvPr>
        </p:nvSpPr>
        <p:spPr>
          <a:xfrm>
            <a:off x="1350820" y="3429028"/>
            <a:ext cx="3602182" cy="268941"/>
          </a:xfrm>
          <a:prstGeom prst="rect">
            <a:avLst/>
          </a:prstGeom>
        </p:spPr>
        <p:txBody>
          <a:bodyPr lIns="82058" tIns="41029" rIns="82058" bIns="41029"/>
          <a:lstStyle>
            <a:lvl1pPr marL="0" indent="0" algn="ctr">
              <a:buNone/>
              <a:defRPr sz="1400" b="1" baseline="0">
                <a:solidFill>
                  <a:srgbClr val="3F5F1F"/>
                </a:solidFill>
              </a:defRPr>
            </a:lvl1pPr>
          </a:lstStyle>
          <a:p>
            <a:pPr lvl="0"/>
            <a:r>
              <a:rPr lang="en-US"/>
              <a:t>Click to edit box title</a:t>
            </a:r>
          </a:p>
        </p:txBody>
      </p:sp>
      <p:sp>
        <p:nvSpPr>
          <p:cNvPr id="12" name="Text Placeholder 42"/>
          <p:cNvSpPr>
            <a:spLocks noGrp="1"/>
          </p:cNvSpPr>
          <p:nvPr>
            <p:ph type="body" sz="quarter" idx="24" hasCustomPrompt="1"/>
          </p:nvPr>
        </p:nvSpPr>
        <p:spPr>
          <a:xfrm>
            <a:off x="4953003" y="3429028"/>
            <a:ext cx="3602182" cy="268941"/>
          </a:xfrm>
          <a:prstGeom prst="rect">
            <a:avLst/>
          </a:prstGeom>
        </p:spPr>
        <p:txBody>
          <a:bodyPr lIns="82058" tIns="41029" rIns="82058" bIns="41029"/>
          <a:lstStyle>
            <a:lvl1pPr marL="0" indent="0" algn="ctr">
              <a:buNone/>
              <a:defRPr sz="1400" b="1" baseline="0">
                <a:solidFill>
                  <a:srgbClr val="3F5F1F"/>
                </a:solidFill>
              </a:defRPr>
            </a:lvl1pPr>
          </a:lstStyle>
          <a:p>
            <a:pPr lvl="0"/>
            <a:r>
              <a:rPr lang="en-US"/>
              <a:t>Click to edit box title</a:t>
            </a:r>
          </a:p>
        </p:txBody>
      </p:sp>
      <p:sp>
        <p:nvSpPr>
          <p:cNvPr id="13" name="Text Placeholder 42"/>
          <p:cNvSpPr>
            <a:spLocks noGrp="1"/>
          </p:cNvSpPr>
          <p:nvPr>
            <p:ph type="body" sz="quarter" idx="25" hasCustomPrompt="1"/>
          </p:nvPr>
        </p:nvSpPr>
        <p:spPr>
          <a:xfrm rot="16200000">
            <a:off x="-72050" y="2115625"/>
            <a:ext cx="2245379" cy="300182"/>
          </a:xfrm>
          <a:prstGeom prst="rect">
            <a:avLst/>
          </a:prstGeom>
        </p:spPr>
        <p:txBody>
          <a:bodyPr lIns="82058" tIns="41029" rIns="82058" bIns="41029"/>
          <a:lstStyle>
            <a:lvl1pPr marL="0" indent="0" algn="ctr">
              <a:buNone/>
              <a:defRPr sz="1400" b="1" baseline="0">
                <a:solidFill>
                  <a:schemeClr val="tx1"/>
                </a:solidFill>
              </a:defRPr>
            </a:lvl1pPr>
          </a:lstStyle>
          <a:p>
            <a:pPr lvl="0"/>
            <a:r>
              <a:rPr lang="en-US"/>
              <a:t>Click to edit box title</a:t>
            </a:r>
          </a:p>
        </p:txBody>
      </p:sp>
      <p:sp>
        <p:nvSpPr>
          <p:cNvPr id="14" name="Text Placeholder 42"/>
          <p:cNvSpPr>
            <a:spLocks noGrp="1"/>
          </p:cNvSpPr>
          <p:nvPr>
            <p:ph type="body" sz="quarter" idx="26" hasCustomPrompt="1"/>
          </p:nvPr>
        </p:nvSpPr>
        <p:spPr>
          <a:xfrm rot="16200000">
            <a:off x="-125979" y="4455553"/>
            <a:ext cx="2353235" cy="300183"/>
          </a:xfrm>
          <a:prstGeom prst="rect">
            <a:avLst/>
          </a:prstGeom>
        </p:spPr>
        <p:txBody>
          <a:bodyPr lIns="82058" tIns="41029" rIns="82058" bIns="41029"/>
          <a:lstStyle>
            <a:lvl1pPr marL="0" indent="0" algn="ctr">
              <a:buNone/>
              <a:defRPr sz="1400" b="1" baseline="0">
                <a:solidFill>
                  <a:schemeClr val="tx1"/>
                </a:solidFill>
              </a:defRPr>
            </a:lvl1pPr>
          </a:lstStyle>
          <a:p>
            <a:pPr lvl="0"/>
            <a:r>
              <a:rPr lang="en-US"/>
              <a:t>Click to edit box title</a:t>
            </a:r>
          </a:p>
        </p:txBody>
      </p:sp>
      <p:sp>
        <p:nvSpPr>
          <p:cNvPr id="15" name="Text Placeholder 42"/>
          <p:cNvSpPr>
            <a:spLocks noGrp="1"/>
          </p:cNvSpPr>
          <p:nvPr>
            <p:ph type="body" sz="quarter" idx="27" hasCustomPrompt="1"/>
          </p:nvPr>
        </p:nvSpPr>
        <p:spPr>
          <a:xfrm>
            <a:off x="1350820" y="5916735"/>
            <a:ext cx="3602182"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a:t>Click to edit box title</a:t>
            </a:r>
          </a:p>
        </p:txBody>
      </p:sp>
      <p:sp>
        <p:nvSpPr>
          <p:cNvPr id="16" name="Text Placeholder 42"/>
          <p:cNvSpPr>
            <a:spLocks noGrp="1"/>
          </p:cNvSpPr>
          <p:nvPr>
            <p:ph type="body" sz="quarter" idx="28" hasCustomPrompt="1"/>
          </p:nvPr>
        </p:nvSpPr>
        <p:spPr>
          <a:xfrm>
            <a:off x="5028046" y="5916735"/>
            <a:ext cx="3527136"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a:t>Click to edit box title</a:t>
            </a:r>
          </a:p>
        </p:txBody>
      </p:sp>
      <p:sp>
        <p:nvSpPr>
          <p:cNvPr id="17" name="Text Placeholder 51"/>
          <p:cNvSpPr>
            <a:spLocks noGrp="1"/>
          </p:cNvSpPr>
          <p:nvPr>
            <p:ph type="body" sz="quarter" idx="29" hasCustomPrompt="1"/>
          </p:nvPr>
        </p:nvSpPr>
        <p:spPr>
          <a:xfrm>
            <a:off x="1425866" y="1546437"/>
            <a:ext cx="3452090" cy="1748118"/>
          </a:xfrm>
          <a:prstGeom prst="rect">
            <a:avLst/>
          </a:prstGeom>
        </p:spPr>
        <p:txBody>
          <a:bodyPr lIns="82058" tIns="41029" rIns="82058" bIns="41029"/>
          <a:lstStyle>
            <a:lvl1pPr marL="159731" indent="-159731">
              <a:buFont typeface="Arial" pitchFamily="34" charset="0"/>
              <a:buChar char="•"/>
              <a:defRPr sz="1200" baseline="0"/>
            </a:lvl1pPr>
          </a:lstStyle>
          <a:p>
            <a:pPr lvl="0"/>
            <a:r>
              <a:rPr lang="en-US"/>
              <a:t>Click to edit text </a:t>
            </a:r>
          </a:p>
        </p:txBody>
      </p:sp>
      <p:sp>
        <p:nvSpPr>
          <p:cNvPr id="18" name="Text Placeholder 51"/>
          <p:cNvSpPr>
            <a:spLocks noGrp="1"/>
          </p:cNvSpPr>
          <p:nvPr>
            <p:ph type="body" sz="quarter" idx="30" hasCustomPrompt="1"/>
          </p:nvPr>
        </p:nvSpPr>
        <p:spPr>
          <a:xfrm>
            <a:off x="1425866" y="3765202"/>
            <a:ext cx="3452090" cy="1949824"/>
          </a:xfrm>
          <a:prstGeom prst="rect">
            <a:avLst/>
          </a:prstGeom>
        </p:spPr>
        <p:txBody>
          <a:bodyPr lIns="82058" tIns="41029" rIns="82058" bIns="41029"/>
          <a:lstStyle>
            <a:lvl1pPr marL="159731" indent="-159731">
              <a:buFont typeface="Arial" pitchFamily="34" charset="0"/>
              <a:buChar char="•"/>
              <a:defRPr sz="1200" baseline="0"/>
            </a:lvl1pPr>
          </a:lstStyle>
          <a:p>
            <a:pPr lvl="0"/>
            <a:r>
              <a:rPr lang="en-US"/>
              <a:t>Click to edit text </a:t>
            </a:r>
          </a:p>
        </p:txBody>
      </p:sp>
      <p:sp>
        <p:nvSpPr>
          <p:cNvPr id="19" name="Text Placeholder 51"/>
          <p:cNvSpPr>
            <a:spLocks noGrp="1"/>
          </p:cNvSpPr>
          <p:nvPr>
            <p:ph type="body" sz="quarter" idx="31" hasCustomPrompt="1"/>
          </p:nvPr>
        </p:nvSpPr>
        <p:spPr>
          <a:xfrm>
            <a:off x="5028048" y="3765202"/>
            <a:ext cx="3452090" cy="1949824"/>
          </a:xfrm>
          <a:prstGeom prst="rect">
            <a:avLst/>
          </a:prstGeom>
        </p:spPr>
        <p:txBody>
          <a:bodyPr lIns="82058" tIns="41029" rIns="82058" bIns="41029"/>
          <a:lstStyle>
            <a:lvl1pPr marL="159731" indent="-159731">
              <a:buFont typeface="Arial" pitchFamily="34" charset="0"/>
              <a:buChar char="•"/>
              <a:defRPr sz="1200" baseline="0"/>
            </a:lvl1pPr>
          </a:lstStyle>
          <a:p>
            <a:pPr lvl="0"/>
            <a:r>
              <a:rPr lang="en-US"/>
              <a:t>Click to edit text </a:t>
            </a:r>
          </a:p>
        </p:txBody>
      </p:sp>
      <p:sp>
        <p:nvSpPr>
          <p:cNvPr id="20" name="Text Placeholder 51"/>
          <p:cNvSpPr>
            <a:spLocks noGrp="1"/>
          </p:cNvSpPr>
          <p:nvPr>
            <p:ph type="body" sz="quarter" idx="32" hasCustomPrompt="1"/>
          </p:nvPr>
        </p:nvSpPr>
        <p:spPr>
          <a:xfrm>
            <a:off x="5028048" y="1546437"/>
            <a:ext cx="3452090" cy="1748118"/>
          </a:xfrm>
          <a:prstGeom prst="rect">
            <a:avLst/>
          </a:prstGeom>
        </p:spPr>
        <p:txBody>
          <a:bodyPr lIns="82058" tIns="41029" rIns="82058" bIns="41029"/>
          <a:lstStyle>
            <a:lvl1pPr marL="159731" indent="-159731">
              <a:buFont typeface="Arial" pitchFamily="34" charset="0"/>
              <a:buChar char="•"/>
              <a:defRPr sz="1200" baseline="0"/>
            </a:lvl1pPr>
          </a:lstStyle>
          <a:p>
            <a:pPr lvl="0"/>
            <a:r>
              <a:rPr lang="en-US"/>
              <a:t>Click to edit text </a:t>
            </a:r>
          </a:p>
        </p:txBody>
      </p:sp>
      <p:sp>
        <p:nvSpPr>
          <p:cNvPr id="21" name="Title 1"/>
          <p:cNvSpPr>
            <a:spLocks noGrp="1"/>
          </p:cNvSpPr>
          <p:nvPr>
            <p:ph type="title"/>
          </p:nvPr>
        </p:nvSpPr>
        <p:spPr>
          <a:xfrm>
            <a:off x="450741" y="289360"/>
            <a:ext cx="9005454" cy="582389"/>
          </a:xfrm>
          <a:prstGeom prst="rect">
            <a:avLst/>
          </a:prstGeom>
        </p:spPr>
        <p:txBody>
          <a:bodyPr lIns="0" tIns="0" rIns="0" bIns="0" anchor="b"/>
          <a:lstStyle>
            <a:lvl1pPr marL="0" marR="0" indent="0" algn="l" defTabSz="914400" rtl="0" eaLnBrk="1" fontAlgn="auto" latinLnBrk="0" hangingPunct="1">
              <a:lnSpc>
                <a:spcPct val="90000"/>
              </a:lnSpc>
              <a:spcBef>
                <a:spcPct val="0"/>
              </a:spcBef>
              <a:spcAft>
                <a:spcPts val="0"/>
              </a:spcAft>
              <a:buClrTx/>
              <a:buSzTx/>
              <a:buFontTx/>
              <a:buNone/>
              <a:tabLst/>
              <a:defRPr lang="en-US" sz="2200" b="1" smtClean="0">
                <a:solidFill>
                  <a:schemeClr val="tx1"/>
                </a:solidFill>
                <a:latin typeface="+mn-lt"/>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1355141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Text Placeholder 9"/>
          <p:cNvSpPr>
            <a:spLocks noGrp="1"/>
          </p:cNvSpPr>
          <p:nvPr>
            <p:ph type="body" sz="quarter" idx="37" hasCustomPrompt="1"/>
          </p:nvPr>
        </p:nvSpPr>
        <p:spPr>
          <a:xfrm>
            <a:off x="450587" y="6446489"/>
            <a:ext cx="7702813" cy="386679"/>
          </a:xfrm>
          <a:prstGeom prst="rect">
            <a:avLst/>
          </a:prstGeom>
        </p:spPr>
        <p:txBody>
          <a:bodyPr lIns="0" tIns="0" rIns="0" bIns="0" anchor="b"/>
          <a:lstStyle>
            <a:lvl1pPr marL="0" indent="0">
              <a:buNone/>
              <a:defRPr sz="923" baseline="0"/>
            </a:lvl1pPr>
          </a:lstStyle>
          <a:p>
            <a:r>
              <a:rPr lang="en-US"/>
              <a:t>Click to edit Master footer. This space is reserved for footnotes and sources only, and cannot be expanded beyond its current size. SOURCE::</a:t>
            </a:r>
            <a:r>
              <a:rPr lang="en-US" err="1"/>
              <a:t>xxxxxxxxxxxxxxxxxxxxxxxxxxxxxxxxxxxxxxxxxxxxx</a:t>
            </a:r>
            <a:endParaRPr lang="en-US"/>
          </a:p>
        </p:txBody>
      </p:sp>
      <p:sp>
        <p:nvSpPr>
          <p:cNvPr id="4" name="Content Placeholder 2"/>
          <p:cNvSpPr>
            <a:spLocks noGrp="1"/>
          </p:cNvSpPr>
          <p:nvPr>
            <p:ph idx="1" hasCustomPrompt="1"/>
          </p:nvPr>
        </p:nvSpPr>
        <p:spPr>
          <a:xfrm>
            <a:off x="450587" y="1277003"/>
            <a:ext cx="3602182" cy="201706"/>
          </a:xfrm>
          <a:prstGeom prst="rect">
            <a:avLst/>
          </a:prstGeom>
        </p:spPr>
        <p:txBody>
          <a:bodyPr lIns="0" tIns="0" rIns="0" bIns="0"/>
          <a:lstStyle>
            <a:lvl1pPr marL="0" indent="0">
              <a:buFont typeface="Arial" pitchFamily="34" charset="0"/>
              <a:buNone/>
              <a:defRPr sz="1200"/>
            </a:lvl1pPr>
            <a:lvl2pPr marL="708823" indent="-284054">
              <a:defRPr sz="1108"/>
            </a:lvl2pPr>
            <a:lvl3pPr>
              <a:buFont typeface="Courier New" pitchFamily="49" charset="0"/>
              <a:buChar char="o"/>
              <a:defRPr sz="1108"/>
            </a:lvl3pPr>
            <a:lvl4pPr>
              <a:defRPr sz="1108"/>
            </a:lvl4pPr>
          </a:lstStyle>
          <a:p>
            <a:pPr lvl="0"/>
            <a:r>
              <a:rPr lang="en-US"/>
              <a:t>Click to edit Master Graph units</a:t>
            </a:r>
          </a:p>
        </p:txBody>
      </p:sp>
      <p:sp>
        <p:nvSpPr>
          <p:cNvPr id="5" name="Text Placeholder 10"/>
          <p:cNvSpPr>
            <a:spLocks noGrp="1"/>
          </p:cNvSpPr>
          <p:nvPr>
            <p:ph type="body" sz="quarter" idx="21" hasCustomPrompt="1"/>
          </p:nvPr>
        </p:nvSpPr>
        <p:spPr>
          <a:xfrm>
            <a:off x="450587" y="1008063"/>
            <a:ext cx="3602182" cy="201706"/>
          </a:xfrm>
          <a:prstGeom prst="rect">
            <a:avLst/>
          </a:prstGeom>
        </p:spPr>
        <p:txBody>
          <a:bodyPr lIns="0" tIns="0" rIns="0" bIns="0"/>
          <a:lstStyle>
            <a:lvl1pPr marL="0" indent="0">
              <a:buNone/>
              <a:defRPr sz="1400" b="1" i="0" baseline="0">
                <a:solidFill>
                  <a:schemeClr val="tx1"/>
                </a:solidFill>
              </a:defRPr>
            </a:lvl1pPr>
          </a:lstStyle>
          <a:p>
            <a:pPr lvl="0"/>
            <a:r>
              <a:rPr lang="en-US"/>
              <a:t>Click to insert Master Graph title</a:t>
            </a:r>
          </a:p>
        </p:txBody>
      </p:sp>
      <p:sp>
        <p:nvSpPr>
          <p:cNvPr id="6" name="SmartArt Placeholder 12"/>
          <p:cNvSpPr>
            <a:spLocks noGrp="1"/>
          </p:cNvSpPr>
          <p:nvPr>
            <p:ph type="dgm" sz="quarter" idx="20" hasCustomPrompt="1"/>
          </p:nvPr>
        </p:nvSpPr>
        <p:spPr>
          <a:xfrm rot="5400000">
            <a:off x="4022001"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defRPr>
            </a:lvl1pPr>
          </a:lstStyle>
          <a:p>
            <a:r>
              <a:rPr lang="en-US"/>
              <a:t>`</a:t>
            </a:r>
          </a:p>
        </p:txBody>
      </p:sp>
      <p:sp>
        <p:nvSpPr>
          <p:cNvPr id="7" name="Text Placeholder 5"/>
          <p:cNvSpPr>
            <a:spLocks noGrp="1"/>
          </p:cNvSpPr>
          <p:nvPr>
            <p:ph type="body" sz="quarter" idx="29"/>
          </p:nvPr>
        </p:nvSpPr>
        <p:spPr>
          <a:xfrm>
            <a:off x="6138356" y="1008064"/>
            <a:ext cx="3317841" cy="5303090"/>
          </a:xfrm>
          <a:prstGeom prst="rect">
            <a:avLst/>
          </a:prstGeom>
        </p:spPr>
        <p:txBody>
          <a:bodyPr lIns="0" tIns="0" rIns="0" bIns="0" numCol="1"/>
          <a:lstStyle>
            <a:lvl1pPr marL="168275" indent="-168275" algn="just">
              <a:buFont typeface="Arial" pitchFamily="34" charset="0"/>
              <a:buChar char="•"/>
              <a:tabLst>
                <a:tab pos="3595399" algn="l"/>
              </a:tabLst>
              <a:defRPr sz="1400" baseline="0"/>
            </a:lvl1pPr>
            <a:lvl2pPr algn="just">
              <a:tabLst>
                <a:tab pos="3595399" algn="l"/>
              </a:tabLst>
              <a:defRPr sz="1108"/>
            </a:lvl2pPr>
            <a:lvl3pPr algn="just">
              <a:buFont typeface="Courier New" pitchFamily="49" charset="0"/>
              <a:buChar char="o"/>
              <a:tabLst>
                <a:tab pos="3595399" algn="l"/>
              </a:tabLst>
              <a:defRPr sz="1108"/>
            </a:lvl3pPr>
            <a:lvl4pPr algn="just">
              <a:tabLst>
                <a:tab pos="3595399" algn="l"/>
              </a:tabLst>
              <a:defRPr sz="1108"/>
            </a:lvl4pPr>
          </a:lstStyle>
          <a:p>
            <a:pPr lvl="0"/>
            <a:r>
              <a:rPr lang="en-US"/>
              <a:t>Click to edit Master text</a:t>
            </a:r>
          </a:p>
        </p:txBody>
      </p:sp>
      <p:sp>
        <p:nvSpPr>
          <p:cNvPr id="10" name="Title 1"/>
          <p:cNvSpPr>
            <a:spLocks noGrp="1"/>
          </p:cNvSpPr>
          <p:nvPr>
            <p:ph type="title"/>
          </p:nvPr>
        </p:nvSpPr>
        <p:spPr>
          <a:xfrm>
            <a:off x="450741" y="289360"/>
            <a:ext cx="9005454" cy="582389"/>
          </a:xfrm>
          <a:prstGeom prst="rect">
            <a:avLst/>
          </a:prstGeom>
        </p:spPr>
        <p:txBody>
          <a:bodyPr lIns="0" tIns="0" rIns="0" bIns="0" anchor="b"/>
          <a:lstStyle>
            <a:lvl1pPr marL="0" marR="0" indent="0" algn="l" defTabSz="914400" rtl="0" eaLnBrk="1" fontAlgn="auto" latinLnBrk="0" hangingPunct="1">
              <a:lnSpc>
                <a:spcPct val="90000"/>
              </a:lnSpc>
              <a:spcBef>
                <a:spcPct val="0"/>
              </a:spcBef>
              <a:spcAft>
                <a:spcPts val="0"/>
              </a:spcAft>
              <a:buClrTx/>
              <a:buSzTx/>
              <a:buFontTx/>
              <a:buNone/>
              <a:tabLst/>
              <a:defRPr lang="en-US" sz="2200" b="1" smtClean="0">
                <a:solidFill>
                  <a:schemeClr val="tx1"/>
                </a:solidFill>
                <a:latin typeface="+mn-lt"/>
              </a:defRPr>
            </a:lvl1pPr>
          </a:lstStyle>
          <a:p>
            <a:r>
              <a:rPr lang="en-US" sz="2200" b="1">
                <a:solidFill>
                  <a:schemeClr val="tx1"/>
                </a:solidFill>
                <a:latin typeface="+mn-lt"/>
              </a:rPr>
              <a:t>Click to edit Master title style</a:t>
            </a:r>
            <a:endParaRPr lang="en-US"/>
          </a:p>
        </p:txBody>
      </p:sp>
    </p:spTree>
    <p:extLst>
      <p:ext uri="{BB962C8B-B14F-4D97-AF65-F5344CB8AC3E}">
        <p14:creationId xmlns:p14="http://schemas.microsoft.com/office/powerpoint/2010/main" val="74594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006547"/>
        </a:solidFill>
        <a:effectLst/>
      </p:bgPr>
    </p:bg>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61" name="Google Shape;61;p9"/>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62" name="Google Shape;62;p9"/>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RA Cover">
    <p:bg>
      <p:bgPr>
        <a:solidFill>
          <a:srgbClr val="F9FCF6"/>
        </a:solidFill>
        <a:effectLst/>
      </p:bgPr>
    </p:bg>
    <p:spTree>
      <p:nvGrpSpPr>
        <p:cNvPr id="1" name=""/>
        <p:cNvGrpSpPr/>
        <p:nvPr/>
      </p:nvGrpSpPr>
      <p:grpSpPr>
        <a:xfrm>
          <a:off x="0" y="0"/>
          <a:ext cx="0" cy="0"/>
          <a:chOff x="0" y="0"/>
          <a:chExt cx="0" cy="0"/>
        </a:xfrm>
      </p:grpSpPr>
      <p:graphicFrame>
        <p:nvGraphicFramePr>
          <p:cNvPr id="59" name="Object 58"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87050" name="think-cell Slide" r:id="rId4" imgW="0" imgH="0" progId="TCLayout.ActiveDocument.1">
                  <p:embed/>
                </p:oleObj>
              </mc:Choice>
              <mc:Fallback>
                <p:oleObj name="think-cell Slide" r:id="rId4" imgW="0" imgH="0" progId="TCLayout.ActiveDocument.1">
                  <p:embed/>
                  <p:pic>
                    <p:nvPicPr>
                      <p:cNvPr id="59" name="Object 5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40" y="0"/>
            <a:ext cx="991287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60047" y="268288"/>
            <a:ext cx="1812566"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Text Placeholder 6"/>
          <p:cNvSpPr>
            <a:spLocks noGrp="1"/>
          </p:cNvSpPr>
          <p:nvPr>
            <p:ph type="body" sz="quarter" idx="10" hasCustomPrompt="1"/>
          </p:nvPr>
        </p:nvSpPr>
        <p:spPr>
          <a:xfrm>
            <a:off x="412750" y="1371600"/>
            <a:ext cx="8667750" cy="990600"/>
          </a:xfrm>
          <a:prstGeom prst="rect">
            <a:avLst/>
          </a:prstGeom>
        </p:spPr>
        <p:txBody>
          <a:bodyPr/>
          <a:lstStyle>
            <a:lvl1pPr>
              <a:buNone/>
              <a:defRPr sz="2800" baseline="0"/>
            </a:lvl1pPr>
          </a:lstStyle>
          <a:p>
            <a:pPr lvl="0"/>
            <a:r>
              <a:rPr lang="en-US"/>
              <a:t>Insert presentation title here</a:t>
            </a:r>
          </a:p>
        </p:txBody>
      </p:sp>
      <p:sp>
        <p:nvSpPr>
          <p:cNvPr id="15" name="Text Placeholder 14"/>
          <p:cNvSpPr>
            <a:spLocks noGrp="1"/>
          </p:cNvSpPr>
          <p:nvPr>
            <p:ph type="body" sz="quarter" idx="11" hasCustomPrompt="1"/>
          </p:nvPr>
        </p:nvSpPr>
        <p:spPr>
          <a:xfrm>
            <a:off x="412750" y="2514600"/>
            <a:ext cx="3549650" cy="609600"/>
          </a:xfrm>
          <a:prstGeom prst="rect">
            <a:avLst/>
          </a:prstGeom>
        </p:spPr>
        <p:txBody>
          <a:bodyPr/>
          <a:lstStyle>
            <a:lvl1pPr marL="0" indent="0">
              <a:buNone/>
              <a:defRPr sz="2000" i="1"/>
            </a:lvl1pPr>
          </a:lstStyle>
          <a:p>
            <a:pPr lvl="0"/>
            <a:r>
              <a:rPr lang="en-US"/>
              <a:t>Date and sub-title</a:t>
            </a:r>
          </a:p>
        </p:txBody>
      </p:sp>
    </p:spTree>
    <p:extLst>
      <p:ext uri="{BB962C8B-B14F-4D97-AF65-F5344CB8AC3E}">
        <p14:creationId xmlns:p14="http://schemas.microsoft.com/office/powerpoint/2010/main" val="96215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9012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cs typeface="+mn-cs"/>
              </a:rPr>
              <a:t>Document type | Date</a:t>
            </a:r>
          </a:p>
        </p:txBody>
      </p:sp>
    </p:spTree>
    <p:extLst>
      <p:ext uri="{BB962C8B-B14F-4D97-AF65-F5344CB8AC3E}">
        <p14:creationId xmlns:p14="http://schemas.microsoft.com/office/powerpoint/2010/main" val="3200851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5520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9319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rPr>
              <a:t>Document type | Date</a:t>
            </a:r>
          </a:p>
        </p:txBody>
      </p:sp>
    </p:spTree>
    <p:extLst>
      <p:ext uri="{BB962C8B-B14F-4D97-AF65-F5344CB8AC3E}">
        <p14:creationId xmlns:p14="http://schemas.microsoft.com/office/powerpoint/2010/main" val="4068733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9421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048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962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1"/>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a:solidFill>
                <a:srgbClr val="000000"/>
              </a:solidFill>
              <a:latin typeface="Arial"/>
              <a:ea typeface="+mn-ea"/>
            </a:endParaRPr>
          </a:p>
        </p:txBody>
      </p:sp>
      <p:sp>
        <p:nvSpPr>
          <p:cNvPr id="13314" name="Rectangle 1026"/>
          <p:cNvSpPr>
            <a:spLocks noGrp="1" noChangeArrowheads="1"/>
          </p:cNvSpPr>
          <p:nvPr>
            <p:ph type="ctrTitle"/>
          </p:nvPr>
        </p:nvSpPr>
        <p:spPr bwMode="auto">
          <a:xfrm>
            <a:off x="664664" y="1282693"/>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664664"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p>
        </p:txBody>
      </p:sp>
      <p:sp>
        <p:nvSpPr>
          <p:cNvPr id="16" name="Document type" hidden="1"/>
          <p:cNvSpPr txBox="1">
            <a:spLocks noChangeArrowheads="1"/>
          </p:cNvSpPr>
          <p:nvPr userDrawn="1"/>
        </p:nvSpPr>
        <p:spPr bwMode="auto">
          <a:xfrm>
            <a:off x="664664"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a:solidFill>
                  <a:srgbClr val="FFFFFF"/>
                </a:solidFill>
                <a:latin typeface="Arial"/>
                <a:ea typeface="+mn-ea"/>
              </a:rPr>
              <a:t>Document type | Date</a:t>
            </a:r>
          </a:p>
        </p:txBody>
      </p:sp>
    </p:spTree>
    <p:extLst>
      <p:ext uri="{BB962C8B-B14F-4D97-AF65-F5344CB8AC3E}">
        <p14:creationId xmlns:p14="http://schemas.microsoft.com/office/powerpoint/2010/main" val="1736207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9729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2" y="1591"/>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a:t>Click to edit Master title style</a:t>
            </a:r>
          </a:p>
        </p:txBody>
      </p:sp>
    </p:spTree>
    <p:extLst>
      <p:ext uri="{BB962C8B-B14F-4D97-AF65-F5344CB8AC3E}">
        <p14:creationId xmlns:p14="http://schemas.microsoft.com/office/powerpoint/2010/main" val="3498007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ea typeface="+mn-ea"/>
              </a:rPr>
              <a:pPr fontAlgn="base">
                <a:spcBef>
                  <a:spcPct val="0"/>
                </a:spcBef>
                <a:spcAft>
                  <a:spcPct val="0"/>
                </a:spcAft>
                <a:buClrTx/>
                <a:buFontTx/>
                <a:buNone/>
              </a:pPr>
              <a:t>8/22/2019</a:t>
            </a:fld>
            <a:endParaRPr lang="en-US" sz="1600" kern="1200">
              <a:solidFill>
                <a:prstClr val="black">
                  <a:tint val="75000"/>
                </a:prstClr>
              </a:solidFill>
              <a:ea typeface="+mn-ea"/>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fontAlgn="base">
              <a:spcBef>
                <a:spcPct val="0"/>
              </a:spcBef>
              <a:spcAft>
                <a:spcPct val="0"/>
              </a:spcAft>
              <a:buClrTx/>
              <a:buFontTx/>
              <a:buNone/>
            </a:pPr>
            <a:endParaRPr lang="en-US" sz="1600" kern="1200">
              <a:solidFill>
                <a:prstClr val="black">
                  <a:tint val="75000"/>
                </a:prstClr>
              </a:solidFill>
              <a:ea typeface="+mn-ea"/>
            </a:endParaRPr>
          </a:p>
        </p:txBody>
      </p:sp>
      <p:sp>
        <p:nvSpPr>
          <p:cNvPr id="6" name="Slide Number Placeholder 5"/>
          <p:cNvSpPr>
            <a:spLocks noGrp="1"/>
          </p:cNvSpPr>
          <p:nvPr>
            <p:ph type="sldNum" sz="quarter" idx="12"/>
          </p:nvPr>
        </p:nvSpPr>
        <p:spPr>
          <a:xfrm>
            <a:off x="7099300" y="6356353"/>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ea typeface="+mn-ea"/>
              </a:rPr>
              <a:pPr fontAlgn="base">
                <a:spcBef>
                  <a:spcPct val="0"/>
                </a:spcBef>
                <a:spcAft>
                  <a:spcPct val="0"/>
                </a:spcAft>
                <a:buClrTx/>
                <a:buFontTx/>
                <a:buNone/>
              </a:pPr>
              <a:t>‹#›</a:t>
            </a:fld>
            <a:endParaRPr lang="en-US" sz="1600" kern="1200">
              <a:solidFill>
                <a:prstClr val="black">
                  <a:tint val="75000"/>
                </a:prstClr>
              </a:solidFill>
              <a:ea typeface="+mn-ea"/>
            </a:endParaRPr>
          </a:p>
        </p:txBody>
      </p:sp>
    </p:spTree>
    <p:extLst>
      <p:ext uri="{BB962C8B-B14F-4D97-AF65-F5344CB8AC3E}">
        <p14:creationId xmlns:p14="http://schemas.microsoft.com/office/powerpoint/2010/main" val="10464983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99338"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a:t>Click to edit Master text first level</a:t>
            </a:r>
          </a:p>
          <a:p>
            <a:pPr lvl="1"/>
            <a:r>
              <a:rPr lang="en-US"/>
              <a:t>Second level</a:t>
            </a:r>
          </a:p>
          <a:p>
            <a:pPr lvl="2"/>
            <a:r>
              <a:rPr lang="en-US"/>
              <a:t>Third level</a:t>
            </a:r>
          </a:p>
          <a:p>
            <a:pPr lvl="3"/>
            <a:r>
              <a:rPr lang="en-US"/>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a:t>Click to edit </a:t>
            </a:r>
            <a:br>
              <a:rPr lang="en-US"/>
            </a:br>
            <a:r>
              <a:rPr lang="en-US"/>
              <a:t>Master title</a:t>
            </a:r>
          </a:p>
        </p:txBody>
      </p:sp>
      <p:sp>
        <p:nvSpPr>
          <p:cNvPr id="12" name="Text Placeholder 9"/>
          <p:cNvSpPr>
            <a:spLocks noGrp="1"/>
          </p:cNvSpPr>
          <p:nvPr>
            <p:ph type="body" sz="quarter" idx="37" hasCustomPrompt="1"/>
          </p:nvPr>
        </p:nvSpPr>
        <p:spPr>
          <a:xfrm>
            <a:off x="450276" y="6549116"/>
            <a:ext cx="7626926" cy="284052"/>
          </a:xfrm>
          <a:prstGeom prst="rect">
            <a:avLst/>
          </a:prstGeom>
        </p:spPr>
        <p:txBody>
          <a:bodyPr lIns="0" tIns="0" rIns="0" bIns="0" anchor="b"/>
          <a:lstStyle>
            <a:lvl1pPr marL="0" indent="0">
              <a:buNone/>
              <a:defRPr sz="923"/>
            </a:lvl1pPr>
          </a:lstStyle>
          <a:p>
            <a:r>
              <a:rPr lang="en-US"/>
              <a:t>Click to edit Master footer. This space is reserved for footnotes and sources only, and cannot be expanded beyond its current size.                                        </a:t>
            </a:r>
            <a:r>
              <a:rPr lang="en-IN"/>
              <a:t>Source: [Author/Publisher Name], [Report Name], [Year]</a:t>
            </a:r>
          </a:p>
        </p:txBody>
      </p:sp>
    </p:spTree>
    <p:extLst>
      <p:ext uri="{BB962C8B-B14F-4D97-AF65-F5344CB8AC3E}">
        <p14:creationId xmlns:p14="http://schemas.microsoft.com/office/powerpoint/2010/main" val="29662337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Text">
  <p:cSld name="3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2" y="3"/>
            <a:ext cx="156345" cy="140074"/>
          </a:xfrm>
          <a:prstGeom prst="rect">
            <a:avLst/>
          </a:prstGeom>
          <a:noFill/>
          <a:ln>
            <a:noFill/>
          </a:ln>
        </p:spPr>
      </p:pic>
      <p:sp>
        <p:nvSpPr>
          <p:cNvPr id="71" name="Google Shape;71;p11"/>
          <p:cNvSpPr txBox="1">
            <a:spLocks noGrp="1"/>
          </p:cNvSpPr>
          <p:nvPr>
            <p:ph type="body" idx="1"/>
          </p:nvPr>
        </p:nvSpPr>
        <p:spPr>
          <a:xfrm>
            <a:off x="450589" y="6055247"/>
            <a:ext cx="7702813" cy="386679"/>
          </a:xfrm>
          <a:prstGeom prst="rect">
            <a:avLst/>
          </a:prstGeom>
          <a:noFill/>
          <a:ln>
            <a:noFill/>
          </a:ln>
        </p:spPr>
        <p:txBody>
          <a:bodyPr spcFirstLastPara="1" wrap="square" lIns="0" tIns="0" rIns="0" bIns="0" anchor="b" anchorCtr="0"/>
          <a:lstStyle>
            <a:lvl1pPr marL="371475" marR="0" lvl="0" indent="-185738" algn="l" rtl="0">
              <a:lnSpc>
                <a:spcPct val="90000"/>
              </a:lnSpc>
              <a:spcBef>
                <a:spcPts val="813"/>
              </a:spcBef>
              <a:spcAft>
                <a:spcPts val="0"/>
              </a:spcAft>
              <a:buClr>
                <a:schemeClr val="dk1"/>
              </a:buClr>
              <a:buSzPts val="923"/>
              <a:buFont typeface="Arial"/>
              <a:buNone/>
              <a:defRPr sz="749" b="0" i="0" u="none" strike="noStrike" cap="none">
                <a:solidFill>
                  <a:schemeClr val="dk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Tree>
    <p:extLst>
      <p:ext uri="{BB962C8B-B14F-4D97-AF65-F5344CB8AC3E}">
        <p14:creationId xmlns:p14="http://schemas.microsoft.com/office/powerpoint/2010/main" val="2307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ext">
  <p:cSld name="3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_Text">
  <p:cSld name="4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2" y="3"/>
            <a:ext cx="156345" cy="140074"/>
          </a:xfrm>
          <a:prstGeom prst="rect">
            <a:avLst/>
          </a:prstGeom>
          <a:noFill/>
          <a:ln>
            <a:noFill/>
          </a:ln>
        </p:spPr>
      </p:pic>
      <p:sp>
        <p:nvSpPr>
          <p:cNvPr id="75" name="Google Shape;75;p12"/>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76" name="Google Shape;76;p12"/>
          <p:cNvSpPr txBox="1">
            <a:spLocks noGrp="1"/>
          </p:cNvSpPr>
          <p:nvPr>
            <p:ph type="body" idx="1"/>
          </p:nvPr>
        </p:nvSpPr>
        <p:spPr>
          <a:xfrm>
            <a:off x="450277" y="1066803"/>
            <a:ext cx="9005453" cy="5181599"/>
          </a:xfrm>
          <a:prstGeom prst="rect">
            <a:avLst/>
          </a:prstGeom>
          <a:noFill/>
          <a:ln>
            <a:noFill/>
          </a:ln>
        </p:spPr>
        <p:txBody>
          <a:bodyPr spcFirstLastPara="1" wrap="square" lIns="0" tIns="0" rIns="0" bIns="0" anchor="t" anchorCtr="0"/>
          <a:lstStyle>
            <a:lvl1pPr marL="371475" marR="0" lvl="0" indent="-268288" algn="l" rtl="0">
              <a:lnSpc>
                <a:spcPct val="90000"/>
              </a:lnSpc>
              <a:spcBef>
                <a:spcPts val="583"/>
              </a:spcBef>
              <a:spcAft>
                <a:spcPts val="0"/>
              </a:spcAft>
              <a:buClr>
                <a:schemeClr val="dk1"/>
              </a:buClr>
              <a:buSzPts val="1600"/>
              <a:buFont typeface="Arial"/>
              <a:buChar char="•"/>
              <a:defRPr sz="1300" b="0" i="0" u="none" strike="noStrike" cap="none">
                <a:solidFill>
                  <a:schemeClr val="dk1"/>
                </a:solidFill>
                <a:latin typeface="Arial"/>
                <a:ea typeface="Arial"/>
                <a:cs typeface="Arial"/>
                <a:sym typeface="Arial"/>
              </a:defRPr>
            </a:lvl1pPr>
            <a:lvl2pPr marL="742950" marR="0" lvl="1" indent="-257969" algn="l" rtl="0">
              <a:lnSpc>
                <a:spcPct val="90000"/>
              </a:lnSpc>
              <a:spcBef>
                <a:spcPts val="583"/>
              </a:spcBef>
              <a:spcAft>
                <a:spcPts val="0"/>
              </a:spcAft>
              <a:buClr>
                <a:schemeClr val="dk1"/>
              </a:buClr>
              <a:buSzPts val="1400"/>
              <a:buFont typeface="Noto Sans Symbols"/>
              <a:buChar char="✓"/>
              <a:defRPr sz="1138" b="0" i="0" u="none" strike="noStrike" cap="none">
                <a:solidFill>
                  <a:schemeClr val="dk1"/>
                </a:solidFill>
                <a:latin typeface="Arial"/>
                <a:ea typeface="Arial"/>
                <a:cs typeface="Arial"/>
                <a:sym typeface="Arial"/>
              </a:defRPr>
            </a:lvl2pPr>
            <a:lvl3pPr marL="1114425" marR="0" lvl="2" indent="-257969" algn="l" rtl="0">
              <a:lnSpc>
                <a:spcPct val="90000"/>
              </a:lnSpc>
              <a:spcBef>
                <a:spcPts val="406"/>
              </a:spcBef>
              <a:spcAft>
                <a:spcPts val="0"/>
              </a:spcAft>
              <a:buClr>
                <a:schemeClr val="dk1"/>
              </a:buClr>
              <a:buSzPts val="1400"/>
              <a:buFont typeface="Courier New"/>
              <a:buChar char="o"/>
              <a:defRPr sz="1138" b="0" i="0" u="none" strike="noStrike" cap="none">
                <a:solidFill>
                  <a:schemeClr val="dk1"/>
                </a:solidFill>
                <a:latin typeface="Arial"/>
                <a:ea typeface="Arial"/>
                <a:cs typeface="Arial"/>
                <a:sym typeface="Arial"/>
              </a:defRPr>
            </a:lvl3pPr>
            <a:lvl4pPr marL="1485900" marR="0" lvl="3" indent="-257969" algn="l" rtl="0">
              <a:lnSpc>
                <a:spcPct val="90000"/>
              </a:lnSpc>
              <a:spcBef>
                <a:spcPts val="406"/>
              </a:spcBef>
              <a:spcAft>
                <a:spcPts val="0"/>
              </a:spcAft>
              <a:buClr>
                <a:schemeClr val="dk1"/>
              </a:buClr>
              <a:buSzPts val="1400"/>
              <a:buFont typeface="Arial"/>
              <a:buChar char="•"/>
              <a:defRPr sz="1138"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99238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A8D08C"/>
        </a:solidFill>
        <a:effectLst/>
      </p:bgPr>
    </p:bg>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79" name="Google Shape;79;p13"/>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80" name="Google Shape;80;p13"/>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385623"/>
              </a:buClr>
              <a:buSzPts val="4400"/>
              <a:buFont typeface="Arial"/>
              <a:buNone/>
              <a:defRPr sz="3575" b="0" i="0" u="none" strike="noStrike" cap="none">
                <a:solidFill>
                  <a:srgbClr val="385623"/>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Tree>
    <p:extLst>
      <p:ext uri="{BB962C8B-B14F-4D97-AF65-F5344CB8AC3E}">
        <p14:creationId xmlns:p14="http://schemas.microsoft.com/office/powerpoint/2010/main" val="29425166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a:stretch/>
        </p:blipFill>
        <p:spPr>
          <a:xfrm>
            <a:off x="2" y="3"/>
            <a:ext cx="156345" cy="140074"/>
          </a:xfrm>
          <a:prstGeom prst="rect">
            <a:avLst/>
          </a:prstGeom>
          <a:noFill/>
          <a:ln>
            <a:noFill/>
          </a:ln>
        </p:spPr>
      </p:pic>
      <p:sp>
        <p:nvSpPr>
          <p:cNvPr id="94" name="Google Shape;94;p16"/>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95" name="Google Shape;95;p16"/>
          <p:cNvSpPr txBox="1">
            <a:spLocks noGrp="1"/>
          </p:cNvSpPr>
          <p:nvPr>
            <p:ph type="body" idx="1"/>
          </p:nvPr>
        </p:nvSpPr>
        <p:spPr>
          <a:xfrm>
            <a:off x="450277" y="1066801"/>
            <a:ext cx="9005453" cy="4876799"/>
          </a:xfrm>
          <a:prstGeom prst="rect">
            <a:avLst/>
          </a:prstGeom>
          <a:noFill/>
          <a:ln>
            <a:noFill/>
          </a:ln>
        </p:spPr>
        <p:txBody>
          <a:bodyPr spcFirstLastPara="1" wrap="square" lIns="0" tIns="0" rIns="0" bIns="0" anchor="t" anchorCtr="0"/>
          <a:lstStyle>
            <a:lvl1pPr marL="371475" marR="0" lvl="0" indent="-268288" algn="l" rtl="0">
              <a:lnSpc>
                <a:spcPct val="90000"/>
              </a:lnSpc>
              <a:spcBef>
                <a:spcPts val="583"/>
              </a:spcBef>
              <a:spcAft>
                <a:spcPts val="0"/>
              </a:spcAft>
              <a:buClr>
                <a:schemeClr val="dk1"/>
              </a:buClr>
              <a:buSzPts val="1600"/>
              <a:buFont typeface="Arial"/>
              <a:buChar char="•"/>
              <a:defRPr sz="1300" b="0" i="0" u="none" strike="noStrike" cap="none">
                <a:solidFill>
                  <a:schemeClr val="dk1"/>
                </a:solidFill>
                <a:latin typeface="Arial"/>
                <a:ea typeface="Arial"/>
                <a:cs typeface="Arial"/>
                <a:sym typeface="Arial"/>
              </a:defRPr>
            </a:lvl1pPr>
            <a:lvl2pPr marL="742950" marR="0" lvl="1" indent="-257969" algn="l" rtl="0">
              <a:lnSpc>
                <a:spcPct val="90000"/>
              </a:lnSpc>
              <a:spcBef>
                <a:spcPts val="583"/>
              </a:spcBef>
              <a:spcAft>
                <a:spcPts val="0"/>
              </a:spcAft>
              <a:buClr>
                <a:schemeClr val="dk1"/>
              </a:buClr>
              <a:buSzPts val="1400"/>
              <a:buFont typeface="Noto Sans Symbols"/>
              <a:buChar char="✓"/>
              <a:defRPr sz="1138" b="0" i="0" u="none" strike="noStrike" cap="none">
                <a:solidFill>
                  <a:schemeClr val="dk1"/>
                </a:solidFill>
                <a:latin typeface="Arial"/>
                <a:ea typeface="Arial"/>
                <a:cs typeface="Arial"/>
                <a:sym typeface="Arial"/>
              </a:defRPr>
            </a:lvl2pPr>
            <a:lvl3pPr marL="1114425" marR="0" lvl="2" indent="-257969" algn="l" rtl="0">
              <a:lnSpc>
                <a:spcPct val="90000"/>
              </a:lnSpc>
              <a:spcBef>
                <a:spcPts val="406"/>
              </a:spcBef>
              <a:spcAft>
                <a:spcPts val="0"/>
              </a:spcAft>
              <a:buClr>
                <a:schemeClr val="dk1"/>
              </a:buClr>
              <a:buSzPts val="1400"/>
              <a:buFont typeface="Courier New"/>
              <a:buChar char="o"/>
              <a:defRPr sz="1138" b="0" i="0" u="none" strike="noStrike" cap="none">
                <a:solidFill>
                  <a:schemeClr val="dk1"/>
                </a:solidFill>
                <a:latin typeface="Arial"/>
                <a:ea typeface="Arial"/>
                <a:cs typeface="Arial"/>
                <a:sym typeface="Arial"/>
              </a:defRPr>
            </a:lvl3pPr>
            <a:lvl4pPr marL="1485900" marR="0" lvl="3" indent="-257969" algn="l" rtl="0">
              <a:lnSpc>
                <a:spcPct val="90000"/>
              </a:lnSpc>
              <a:spcBef>
                <a:spcPts val="406"/>
              </a:spcBef>
              <a:spcAft>
                <a:spcPts val="0"/>
              </a:spcAft>
              <a:buClr>
                <a:schemeClr val="dk1"/>
              </a:buClr>
              <a:buSzPts val="1400"/>
              <a:buFont typeface="Arial"/>
              <a:buChar char="•"/>
              <a:defRPr sz="1138"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body" idx="2"/>
          </p:nvPr>
        </p:nvSpPr>
        <p:spPr>
          <a:xfrm>
            <a:off x="450589" y="6055247"/>
            <a:ext cx="7702813" cy="386679"/>
          </a:xfrm>
          <a:prstGeom prst="rect">
            <a:avLst/>
          </a:prstGeom>
          <a:noFill/>
          <a:ln>
            <a:noFill/>
          </a:ln>
        </p:spPr>
        <p:txBody>
          <a:bodyPr spcFirstLastPara="1" wrap="square" lIns="0" tIns="0" rIns="0" bIns="0" anchor="b" anchorCtr="0"/>
          <a:lstStyle>
            <a:lvl1pPr marL="371475" marR="0" lvl="0" indent="-185738" algn="l" rtl="0">
              <a:lnSpc>
                <a:spcPct val="90000"/>
              </a:lnSpc>
              <a:spcBef>
                <a:spcPts val="813"/>
              </a:spcBef>
              <a:spcAft>
                <a:spcPts val="0"/>
              </a:spcAft>
              <a:buClr>
                <a:schemeClr val="dk1"/>
              </a:buClr>
              <a:buSzPts val="923"/>
              <a:buFont typeface="Arial"/>
              <a:buNone/>
              <a:defRPr sz="749" b="0" i="0" u="none" strike="noStrike" cap="none">
                <a:solidFill>
                  <a:schemeClr val="dk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0474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18" name="Google Shape;118;p18"/>
          <p:cNvSpPr txBox="1">
            <a:spLocks noGrp="1"/>
          </p:cNvSpPr>
          <p:nvPr>
            <p:ph type="body" idx="1"/>
          </p:nvPr>
        </p:nvSpPr>
        <p:spPr>
          <a:xfrm>
            <a:off x="450326" y="1008557"/>
            <a:ext cx="4319158" cy="460302"/>
          </a:xfrm>
          <a:prstGeom prst="rect">
            <a:avLst/>
          </a:prstGeom>
          <a:solidFill>
            <a:srgbClr val="3F5F1F"/>
          </a:solidFill>
          <a:ln>
            <a:noFill/>
          </a:ln>
        </p:spPr>
        <p:txBody>
          <a:bodyPr spcFirstLastPara="1" wrap="square" lIns="0" tIns="0" rIns="0" bIns="0" anchor="ctr" anchorCtr="0"/>
          <a:lstStyle>
            <a:lvl1pPr marL="371475" marR="0" lvl="0" indent="-185738" algn="ctr" rtl="0">
              <a:lnSpc>
                <a:spcPct val="90000"/>
              </a:lnSpc>
              <a:spcBef>
                <a:spcPts val="813"/>
              </a:spcBef>
              <a:spcAft>
                <a:spcPts val="0"/>
              </a:spcAft>
              <a:buClr>
                <a:schemeClr val="lt1"/>
              </a:buClr>
              <a:buSzPts val="1600"/>
              <a:buFont typeface="Arial"/>
              <a:buNone/>
              <a:defRPr sz="1300" b="1" i="0" u="none" strike="noStrike" cap="none">
                <a:solidFill>
                  <a:schemeClr val="lt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cxnSp>
        <p:nvCxnSpPr>
          <p:cNvPr id="119" name="Google Shape;119;p18"/>
          <p:cNvCxnSpPr/>
          <p:nvPr/>
        </p:nvCxnSpPr>
        <p:spPr>
          <a:xfrm>
            <a:off x="450323" y="1549540"/>
            <a:ext cx="4308549"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18"/>
          <p:cNvSpPr txBox="1">
            <a:spLocks noGrp="1"/>
          </p:cNvSpPr>
          <p:nvPr>
            <p:ph type="body" idx="2"/>
          </p:nvPr>
        </p:nvSpPr>
        <p:spPr>
          <a:xfrm>
            <a:off x="450326" y="1644574"/>
            <a:ext cx="4319158" cy="4222236"/>
          </a:xfrm>
          <a:prstGeom prst="rect">
            <a:avLst/>
          </a:prstGeom>
          <a:noFill/>
          <a:ln>
            <a:noFill/>
          </a:ln>
        </p:spPr>
        <p:txBody>
          <a:bodyPr spcFirstLastPara="1" wrap="square" lIns="0" tIns="0" rIns="0" bIns="0" anchor="t" anchorCtr="0"/>
          <a:lstStyle>
            <a:lvl1pPr marL="371475" marR="0" lvl="0" indent="-257969" algn="l" rtl="0">
              <a:lnSpc>
                <a:spcPct val="90000"/>
              </a:lnSpc>
              <a:spcBef>
                <a:spcPts val="813"/>
              </a:spcBef>
              <a:spcAft>
                <a:spcPts val="0"/>
              </a:spcAft>
              <a:buClr>
                <a:schemeClr val="dk1"/>
              </a:buClr>
              <a:buSzPts val="1400"/>
              <a:buFont typeface="Arial"/>
              <a:buChar char="•"/>
              <a:defRPr sz="1138" b="0" i="0" u="none" strike="noStrike" cap="none">
                <a:solidFill>
                  <a:schemeClr val="dk1"/>
                </a:solidFill>
                <a:latin typeface="Arial"/>
                <a:ea typeface="Arial"/>
                <a:cs typeface="Arial"/>
                <a:sym typeface="Arial"/>
              </a:defRPr>
            </a:lvl1pPr>
            <a:lvl2pPr marL="742950" marR="0" lvl="1" indent="-247650" algn="l" rtl="0">
              <a:lnSpc>
                <a:spcPct val="90000"/>
              </a:lnSpc>
              <a:spcBef>
                <a:spcPts val="406"/>
              </a:spcBef>
              <a:spcAft>
                <a:spcPts val="0"/>
              </a:spcAft>
              <a:buClr>
                <a:schemeClr val="dk1"/>
              </a:buClr>
              <a:buSzPts val="1200"/>
              <a:buFont typeface="Noto Sans Symbols"/>
              <a:buChar char="✓"/>
              <a:defRPr sz="975" b="0" i="0" u="none" strike="noStrike" cap="none">
                <a:solidFill>
                  <a:schemeClr val="dk1"/>
                </a:solidFill>
                <a:latin typeface="Arial"/>
                <a:ea typeface="Arial"/>
                <a:cs typeface="Arial"/>
                <a:sym typeface="Arial"/>
              </a:defRPr>
            </a:lvl2pPr>
            <a:lvl3pPr marL="1114425" marR="0" lvl="2" indent="-247650" algn="l" rtl="0">
              <a:lnSpc>
                <a:spcPct val="90000"/>
              </a:lnSpc>
              <a:spcBef>
                <a:spcPts val="406"/>
              </a:spcBef>
              <a:spcAft>
                <a:spcPts val="0"/>
              </a:spcAft>
              <a:buClr>
                <a:schemeClr val="dk1"/>
              </a:buClr>
              <a:buSzPts val="1200"/>
              <a:buFont typeface="Courier New"/>
              <a:buChar char="o"/>
              <a:defRPr sz="975" b="0" i="0" u="none" strike="noStrike" cap="none">
                <a:solidFill>
                  <a:schemeClr val="dk1"/>
                </a:solidFill>
                <a:latin typeface="Arial"/>
                <a:ea typeface="Arial"/>
                <a:cs typeface="Arial"/>
                <a:sym typeface="Arial"/>
              </a:defRPr>
            </a:lvl3pPr>
            <a:lvl4pPr marL="1485900" marR="0" lvl="3" indent="-247650" algn="l" rtl="0">
              <a:lnSpc>
                <a:spcPct val="90000"/>
              </a:lnSpc>
              <a:spcBef>
                <a:spcPts val="406"/>
              </a:spcBef>
              <a:spcAft>
                <a:spcPts val="0"/>
              </a:spcAft>
              <a:buClr>
                <a:schemeClr val="dk1"/>
              </a:buClr>
              <a:buSzPts val="1200"/>
              <a:buFont typeface="Noto Sans Symbols"/>
              <a:buChar char="➢"/>
              <a:defRPr sz="975"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body" idx="3"/>
          </p:nvPr>
        </p:nvSpPr>
        <p:spPr>
          <a:xfrm>
            <a:off x="5151120" y="1009149"/>
            <a:ext cx="4304296" cy="460302"/>
          </a:xfrm>
          <a:prstGeom prst="rect">
            <a:avLst/>
          </a:prstGeom>
          <a:solidFill>
            <a:srgbClr val="3F5F1F"/>
          </a:solidFill>
          <a:ln>
            <a:noFill/>
          </a:ln>
        </p:spPr>
        <p:txBody>
          <a:bodyPr spcFirstLastPara="1" wrap="square" lIns="0" tIns="0" rIns="0" bIns="0" anchor="ctr" anchorCtr="0"/>
          <a:lstStyle>
            <a:lvl1pPr marL="371475" marR="0" lvl="0" indent="-185738" algn="ctr" rtl="0">
              <a:lnSpc>
                <a:spcPct val="90000"/>
              </a:lnSpc>
              <a:spcBef>
                <a:spcPts val="813"/>
              </a:spcBef>
              <a:spcAft>
                <a:spcPts val="0"/>
              </a:spcAft>
              <a:buClr>
                <a:schemeClr val="lt1"/>
              </a:buClr>
              <a:buSzPts val="1600"/>
              <a:buFont typeface="Arial"/>
              <a:buNone/>
              <a:defRPr sz="1300" b="1" i="0" u="none" strike="noStrike" cap="none">
                <a:solidFill>
                  <a:schemeClr val="lt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cxnSp>
        <p:nvCxnSpPr>
          <p:cNvPr id="122" name="Google Shape;122;p18"/>
          <p:cNvCxnSpPr/>
          <p:nvPr/>
        </p:nvCxnSpPr>
        <p:spPr>
          <a:xfrm>
            <a:off x="5151121" y="1550132"/>
            <a:ext cx="4304297" cy="0"/>
          </a:xfrm>
          <a:prstGeom prst="straightConnector1">
            <a:avLst/>
          </a:prstGeom>
          <a:noFill/>
          <a:ln w="9525" cap="flat" cmpd="sng">
            <a:solidFill>
              <a:schemeClr val="dk1"/>
            </a:solidFill>
            <a:prstDash val="solid"/>
            <a:miter lim="800000"/>
            <a:headEnd type="none" w="sm" len="sm"/>
            <a:tailEnd type="none" w="sm" len="sm"/>
          </a:ln>
        </p:spPr>
      </p:cxnSp>
      <p:sp>
        <p:nvSpPr>
          <p:cNvPr id="123" name="Google Shape;123;p18"/>
          <p:cNvSpPr txBox="1">
            <a:spLocks noGrp="1"/>
          </p:cNvSpPr>
          <p:nvPr>
            <p:ph type="body" idx="4"/>
          </p:nvPr>
        </p:nvSpPr>
        <p:spPr>
          <a:xfrm>
            <a:off x="5151120" y="1645165"/>
            <a:ext cx="4304296" cy="4222236"/>
          </a:xfrm>
          <a:prstGeom prst="rect">
            <a:avLst/>
          </a:prstGeom>
          <a:noFill/>
          <a:ln>
            <a:noFill/>
          </a:ln>
        </p:spPr>
        <p:txBody>
          <a:bodyPr spcFirstLastPara="1" wrap="square" lIns="0" tIns="0" rIns="0" bIns="0" anchor="t" anchorCtr="0"/>
          <a:lstStyle>
            <a:lvl1pPr marL="371475" marR="0" lvl="0" indent="-252397" algn="l" rtl="0">
              <a:lnSpc>
                <a:spcPct val="90000"/>
              </a:lnSpc>
              <a:spcBef>
                <a:spcPts val="813"/>
              </a:spcBef>
              <a:spcAft>
                <a:spcPts val="0"/>
              </a:spcAft>
              <a:buClr>
                <a:schemeClr val="dk1"/>
              </a:buClr>
              <a:buSzPts val="1292"/>
              <a:buFont typeface="Arial"/>
              <a:buChar char="•"/>
              <a:defRPr sz="1050" b="0" i="0" u="none" strike="noStrike" cap="none">
                <a:solidFill>
                  <a:schemeClr val="dk1"/>
                </a:solidFill>
                <a:latin typeface="Arial"/>
                <a:ea typeface="Arial"/>
                <a:cs typeface="Arial"/>
                <a:sym typeface="Arial"/>
              </a:defRPr>
            </a:lvl1pPr>
            <a:lvl2pPr marL="742950" marR="0" lvl="1" indent="-242903" algn="l" rtl="0">
              <a:lnSpc>
                <a:spcPct val="90000"/>
              </a:lnSpc>
              <a:spcBef>
                <a:spcPts val="406"/>
              </a:spcBef>
              <a:spcAft>
                <a:spcPts val="0"/>
              </a:spcAft>
              <a:buClr>
                <a:schemeClr val="dk1"/>
              </a:buClr>
              <a:buSzPts val="1108"/>
              <a:buFont typeface="Noto Sans Symbols"/>
              <a:buChar char="✓"/>
              <a:defRPr sz="900" b="0" i="0" u="none" strike="noStrike" cap="none">
                <a:solidFill>
                  <a:schemeClr val="dk1"/>
                </a:solidFill>
                <a:latin typeface="Arial"/>
                <a:ea typeface="Arial"/>
                <a:cs typeface="Arial"/>
                <a:sym typeface="Arial"/>
              </a:defRPr>
            </a:lvl2pPr>
            <a:lvl3pPr marL="1114425" marR="0" lvl="2" indent="-242903" algn="l" rtl="0">
              <a:lnSpc>
                <a:spcPct val="90000"/>
              </a:lnSpc>
              <a:spcBef>
                <a:spcPts val="406"/>
              </a:spcBef>
              <a:spcAft>
                <a:spcPts val="0"/>
              </a:spcAft>
              <a:buClr>
                <a:schemeClr val="dk1"/>
              </a:buClr>
              <a:buSzPts val="1108"/>
              <a:buFont typeface="Courier New"/>
              <a:buChar char="o"/>
              <a:defRPr sz="900" b="0" i="0" u="none" strike="noStrike" cap="none">
                <a:solidFill>
                  <a:schemeClr val="dk1"/>
                </a:solidFill>
                <a:latin typeface="Arial"/>
                <a:ea typeface="Arial"/>
                <a:cs typeface="Arial"/>
                <a:sym typeface="Arial"/>
              </a:defRPr>
            </a:lvl3pPr>
            <a:lvl4pPr marL="1485900" marR="0" lvl="3" indent="-242903" algn="l" rtl="0">
              <a:lnSpc>
                <a:spcPct val="90000"/>
              </a:lnSpc>
              <a:spcBef>
                <a:spcPts val="406"/>
              </a:spcBef>
              <a:spcAft>
                <a:spcPts val="0"/>
              </a:spcAft>
              <a:buClr>
                <a:schemeClr val="dk1"/>
              </a:buClr>
              <a:buSzPts val="1108"/>
              <a:buFont typeface="Noto Sans Symbols"/>
              <a:buChar char="➢"/>
              <a:defRPr sz="900"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5"/>
          </p:nvPr>
        </p:nvSpPr>
        <p:spPr>
          <a:xfrm>
            <a:off x="450589" y="6055247"/>
            <a:ext cx="7702813" cy="386679"/>
          </a:xfrm>
          <a:prstGeom prst="rect">
            <a:avLst/>
          </a:prstGeom>
          <a:noFill/>
          <a:ln>
            <a:noFill/>
          </a:ln>
        </p:spPr>
        <p:txBody>
          <a:bodyPr spcFirstLastPara="1" wrap="square" lIns="0" tIns="0" rIns="0" bIns="0" anchor="b" anchorCtr="0"/>
          <a:lstStyle>
            <a:lvl1pPr marL="371475" marR="0" lvl="0" indent="-185738" algn="l" rtl="0">
              <a:lnSpc>
                <a:spcPct val="90000"/>
              </a:lnSpc>
              <a:spcBef>
                <a:spcPts val="813"/>
              </a:spcBef>
              <a:spcAft>
                <a:spcPts val="0"/>
              </a:spcAft>
              <a:buClr>
                <a:schemeClr val="dk1"/>
              </a:buClr>
              <a:buSzPts val="923"/>
              <a:buFont typeface="Arial"/>
              <a:buNone/>
              <a:defRPr sz="749" b="0" i="0" u="none" strike="noStrike" cap="none">
                <a:solidFill>
                  <a:schemeClr val="dk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Tree>
    <p:extLst>
      <p:ext uri="{BB962C8B-B14F-4D97-AF65-F5344CB8AC3E}">
        <p14:creationId xmlns:p14="http://schemas.microsoft.com/office/powerpoint/2010/main" val="24310436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3" y="3"/>
          <a:ext cx="156345" cy="140074"/>
        </p:xfrm>
        <a:graphic>
          <a:graphicData uri="http://schemas.openxmlformats.org/presentationml/2006/ole">
            <mc:AlternateContent xmlns:mc="http://schemas.openxmlformats.org/markup-compatibility/2006">
              <mc:Choice xmlns:v="urn:schemas-microsoft-com:vml" Requires="v">
                <p:oleObj spid="_x0000_s106506"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1"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buClr>
                <a:srgbClr val="000000"/>
              </a:buClr>
              <a:buFont typeface="Arial"/>
              <a:buNone/>
            </a:pPr>
            <a:endParaRPr lang="en-US" sz="1650" b="1" kern="0">
              <a:solidFill>
                <a:srgbClr val="FFFFFF"/>
              </a:solidFill>
              <a:latin typeface="Calibri" panose="020F0502020204030204" pitchFamily="34" charset="0"/>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2" y="134058"/>
            <a:ext cx="7245459" cy="582389"/>
          </a:xfrm>
          <a:prstGeom prst="rect">
            <a:avLst/>
          </a:prstGeom>
        </p:spPr>
        <p:txBody>
          <a:bodyPr lIns="0" tIns="0" rIns="0" bIns="0" anchor="b"/>
          <a:lstStyle>
            <a:lvl1pPr marL="0" marR="0" indent="0" algn="l" defTabSz="685813" rtl="0" eaLnBrk="1" fontAlgn="auto" latinLnBrk="0" hangingPunct="1">
              <a:lnSpc>
                <a:spcPct val="90000"/>
              </a:lnSpc>
              <a:spcBef>
                <a:spcPct val="0"/>
              </a:spcBef>
              <a:spcAft>
                <a:spcPts val="0"/>
              </a:spcAft>
              <a:buClrTx/>
              <a:buSzTx/>
              <a:buFontTx/>
              <a:buNone/>
              <a:tabLst/>
              <a:defRPr lang="en-US" sz="1650" b="1" smtClean="0">
                <a:solidFill>
                  <a:schemeClr val="tx1"/>
                </a:solidFill>
                <a:latin typeface="Arial" panose="020B0604020202020204" pitchFamily="34" charset="0"/>
                <a:cs typeface="Arial" panose="020B0604020202020204" pitchFamily="34" charset="0"/>
              </a:defRPr>
            </a:lvl1pPr>
          </a:lstStyle>
          <a:p>
            <a:r>
              <a:rPr lang="en-US" sz="1650" b="1">
                <a:solidFill>
                  <a:schemeClr val="tx1"/>
                </a:solidFill>
                <a:latin typeface="+mn-lt"/>
              </a:rPr>
              <a:t>Click to edit Master title style</a:t>
            </a:r>
            <a:endParaRPr lang="en-US"/>
          </a:p>
        </p:txBody>
      </p:sp>
    </p:spTree>
    <p:extLst>
      <p:ext uri="{BB962C8B-B14F-4D97-AF65-F5344CB8AC3E}">
        <p14:creationId xmlns:p14="http://schemas.microsoft.com/office/powerpoint/2010/main" val="2713912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10753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1"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742863">
              <a:lnSpc>
                <a:spcPct val="90000"/>
              </a:lnSpc>
              <a:spcBef>
                <a:spcPct val="0"/>
              </a:spcBef>
              <a:spcAft>
                <a:spcPct val="0"/>
              </a:spcAft>
            </a:pPr>
            <a:endParaRPr lang="en-US" sz="1788" b="1">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2" y="134056"/>
            <a:ext cx="7245459" cy="582389"/>
          </a:xfrm>
          <a:prstGeom prst="rect">
            <a:avLst/>
          </a:prstGeom>
        </p:spPr>
        <p:txBody>
          <a:bodyPr lIns="0" tIns="0" rIns="0" bIns="0" anchor="b"/>
          <a:lstStyle>
            <a:lvl1pPr marL="0" marR="0" indent="0" algn="l" defTabSz="742946" rtl="0" eaLnBrk="1" fontAlgn="auto" latinLnBrk="0" hangingPunct="1">
              <a:lnSpc>
                <a:spcPct val="90000"/>
              </a:lnSpc>
              <a:spcBef>
                <a:spcPct val="0"/>
              </a:spcBef>
              <a:spcAft>
                <a:spcPts val="0"/>
              </a:spcAft>
              <a:buClrTx/>
              <a:buSzTx/>
              <a:buFontTx/>
              <a:buNone/>
              <a:tabLst/>
              <a:defRPr lang="en-US" sz="1788" b="1" smtClean="0">
                <a:solidFill>
                  <a:schemeClr val="tx1"/>
                </a:solidFill>
                <a:latin typeface="Arial" panose="020B0604020202020204" pitchFamily="34" charset="0"/>
                <a:cs typeface="Arial" panose="020B0604020202020204" pitchFamily="34" charset="0"/>
              </a:defRPr>
            </a:lvl1pPr>
          </a:lstStyle>
          <a:p>
            <a:r>
              <a:rPr lang="en-US" sz="1788" b="1">
                <a:solidFill>
                  <a:schemeClr val="tx1"/>
                </a:solidFill>
                <a:latin typeface="+mn-lt"/>
              </a:rPr>
              <a:t>Click to edit Master title style</a:t>
            </a:r>
            <a:endParaRPr lang="en-US"/>
          </a:p>
        </p:txBody>
      </p:sp>
    </p:spTree>
    <p:extLst>
      <p:ext uri="{BB962C8B-B14F-4D97-AF65-F5344CB8AC3E}">
        <p14:creationId xmlns:p14="http://schemas.microsoft.com/office/powerpoint/2010/main" val="971604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108554" name="think-cell Slide" r:id="rId5" imgW="470" imgH="469" progId="TCLayout.ActiveDocument.1">
                  <p:embed/>
                </p:oleObj>
              </mc:Choice>
              <mc:Fallback>
                <p:oleObj name="think-cell Slide" r:id="rId5" imgW="470" imgH="469" progId="TCLayout.ActiveDocument.1">
                  <p:embed/>
                  <p:pic>
                    <p:nvPicPr>
                      <p:cNvPr id="6" name="Object 5" hidden="1"/>
                      <p:cNvPicPr/>
                      <p:nvPr/>
                    </p:nvPicPr>
                    <p:blipFill>
                      <a:blip r:embed="rId6"/>
                      <a:stretch>
                        <a:fillRect/>
                      </a:stretch>
                    </p:blipFill>
                    <p:spPr>
                      <a:xfrm>
                        <a:off x="1722" y="1591"/>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a:solidFill>
                <a:srgbClr val="000000"/>
              </a:solidFill>
              <a:sym typeface="Arial"/>
            </a:endParaRPr>
          </a:p>
        </p:txBody>
      </p:sp>
      <p:sp>
        <p:nvSpPr>
          <p:cNvPr id="2" name="McK 2. Slide Title"/>
          <p:cNvSpPr>
            <a:spLocks noGrp="1"/>
          </p:cNvSpPr>
          <p:nvPr>
            <p:ph type="title"/>
          </p:nvPr>
        </p:nvSpPr>
        <p:spPr>
          <a:xfrm>
            <a:off x="247650" y="404013"/>
            <a:ext cx="8007350" cy="276999"/>
          </a:xfrm>
          <a:prstGeom prst="rect">
            <a:avLst/>
          </a:prstGeom>
        </p:spPr>
        <p:txBody>
          <a:bodyPr/>
          <a:lstStyle>
            <a:lvl1pPr>
              <a:defRPr sz="1463"/>
            </a:lvl1pPr>
          </a:lstStyle>
          <a:p>
            <a:r>
              <a:rPr lang="en-US"/>
              <a:t>Click to edit Master title style</a:t>
            </a:r>
          </a:p>
        </p:txBody>
      </p:sp>
    </p:spTree>
    <p:extLst>
      <p:ext uri="{BB962C8B-B14F-4D97-AF65-F5344CB8AC3E}">
        <p14:creationId xmlns:p14="http://schemas.microsoft.com/office/powerpoint/2010/main" val="20660181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109578"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273320" y="284186"/>
            <a:ext cx="7639159" cy="582389"/>
          </a:xfrm>
          <a:prstGeom prst="rect">
            <a:avLst/>
          </a:prstGeom>
        </p:spPr>
        <p:txBody>
          <a:bodyPr lIns="0" tIns="0" rIns="0" bIns="0" anchor="b"/>
          <a:lstStyle>
            <a:lvl1pPr marL="0" marR="0" indent="0" algn="l" defTabSz="685817" rtl="0" eaLnBrk="1" fontAlgn="auto" latinLnBrk="0" hangingPunct="1">
              <a:lnSpc>
                <a:spcPct val="90000"/>
              </a:lnSpc>
              <a:spcBef>
                <a:spcPct val="0"/>
              </a:spcBef>
              <a:spcAft>
                <a:spcPts val="0"/>
              </a:spcAft>
              <a:buClrTx/>
              <a:buSzTx/>
              <a:buFontTx/>
              <a:buNone/>
              <a:tabLst/>
              <a:defRPr lang="en-US" sz="1650" b="1" smtClean="0">
                <a:solidFill>
                  <a:schemeClr val="tx1"/>
                </a:solidFill>
                <a:latin typeface="+mn-lt"/>
              </a:defRPr>
            </a:lvl1pPr>
          </a:lstStyle>
          <a:p>
            <a:r>
              <a:rPr lang="en-US" sz="1650" b="1">
                <a:solidFill>
                  <a:schemeClr val="tx1"/>
                </a:solidFill>
                <a:latin typeface="+mn-lt"/>
              </a:rPr>
              <a:t>Click to edit Master title style</a:t>
            </a:r>
            <a:endParaRPr lang="en-US"/>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2318" y="174390"/>
            <a:ext cx="1507886" cy="466473"/>
          </a:xfrm>
          <a:prstGeom prst="rect">
            <a:avLst/>
          </a:prstGeom>
        </p:spPr>
      </p:pic>
      <p:sp>
        <p:nvSpPr>
          <p:cNvPr id="9" name="Slide Number Placeholder 5"/>
          <p:cNvSpPr txBox="1">
            <a:spLocks/>
          </p:cNvSpPr>
          <p:nvPr userDrawn="1"/>
        </p:nvSpPr>
        <p:spPr>
          <a:xfrm>
            <a:off x="8441873" y="6481185"/>
            <a:ext cx="1334936" cy="365592"/>
          </a:xfrm>
          <a:prstGeom prst="rect">
            <a:avLst/>
          </a:prstGeom>
        </p:spPr>
        <p:txBody>
          <a:bodyPr vert="horz" lIns="66672" tIns="33336" rIns="66672" bIns="33336" rtlCol="0" anchor="ctr"/>
          <a:lstStyle>
            <a:lvl1pPr algn="r">
              <a:defRPr sz="1200">
                <a:solidFill>
                  <a:schemeClr val="tx1">
                    <a:tint val="75000"/>
                  </a:schemeClr>
                </a:solidFill>
              </a:defRPr>
            </a:lvl1pPr>
          </a:lstStyle>
          <a:p>
            <a:pPr defTabSz="742863">
              <a:defRPr/>
            </a:pPr>
            <a:fld id="{FA26E27B-9644-4D47-9CB9-4DAD21E549BD}" type="slidenum">
              <a:rPr lang="en-US" sz="731" smtClean="0">
                <a:solidFill>
                  <a:srgbClr val="3F5F1F"/>
                </a:solidFill>
                <a:latin typeface="Calibri"/>
                <a:cs typeface="Arial"/>
                <a:sym typeface="Arial"/>
              </a:rPr>
              <a:pPr defTabSz="742863">
                <a:defRPr/>
              </a:pPr>
              <a:t>‹#›</a:t>
            </a:fld>
            <a:endParaRPr lang="en-US" sz="731">
              <a:solidFill>
                <a:srgbClr val="3F5F1F"/>
              </a:solidFill>
              <a:latin typeface="Calibri"/>
              <a:cs typeface="Arial"/>
              <a:sym typeface="Arial"/>
            </a:endParaRP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64701"/>
            <a:ext cx="4705350" cy="293305"/>
          </a:xfrm>
          <a:prstGeom prst="rect">
            <a:avLst/>
          </a:prstGeom>
        </p:spPr>
      </p:pic>
    </p:spTree>
    <p:extLst>
      <p:ext uri="{BB962C8B-B14F-4D97-AF65-F5344CB8AC3E}">
        <p14:creationId xmlns:p14="http://schemas.microsoft.com/office/powerpoint/2010/main" val="158269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ext">
  <p:cSld name="4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3" Type="http://schemas.openxmlformats.org/officeDocument/2006/relationships/theme" Target="../theme/theme10.xml"/><Relationship Id="rId21" Type="http://schemas.openxmlformats.org/officeDocument/2006/relationships/tags" Target="../tags/tag153.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5" Type="http://schemas.openxmlformats.org/officeDocument/2006/relationships/image" Target="../media/image19.png"/><Relationship Id="rId2" Type="http://schemas.openxmlformats.org/officeDocument/2006/relationships/slideLayout" Target="../slideLayouts/slideLayout50.xml"/><Relationship Id="rId16" Type="http://schemas.openxmlformats.org/officeDocument/2006/relationships/tags" Target="../tags/tag148.xml"/><Relationship Id="rId20" Type="http://schemas.openxmlformats.org/officeDocument/2006/relationships/tags" Target="../tags/tag152.xml"/><Relationship Id="rId1" Type="http://schemas.openxmlformats.org/officeDocument/2006/relationships/slideLayout" Target="../slideLayouts/slideLayout49.xml"/><Relationship Id="rId6" Type="http://schemas.openxmlformats.org/officeDocument/2006/relationships/tags" Target="../tags/tag138.xml"/><Relationship Id="rId11" Type="http://schemas.openxmlformats.org/officeDocument/2006/relationships/tags" Target="../tags/tag143.xml"/><Relationship Id="rId24" Type="http://schemas.openxmlformats.org/officeDocument/2006/relationships/image" Target="../media/image15.emf"/><Relationship Id="rId5" Type="http://schemas.openxmlformats.org/officeDocument/2006/relationships/tags" Target="../tags/tag137.xml"/><Relationship Id="rId15" Type="http://schemas.openxmlformats.org/officeDocument/2006/relationships/tags" Target="../tags/tag147.xml"/><Relationship Id="rId23" Type="http://schemas.openxmlformats.org/officeDocument/2006/relationships/image" Target="../media/image18.emf"/><Relationship Id="rId10" Type="http://schemas.openxmlformats.org/officeDocument/2006/relationships/tags" Target="../tags/tag142.xml"/><Relationship Id="rId19" Type="http://schemas.openxmlformats.org/officeDocument/2006/relationships/tags" Target="../tags/tag151.xml"/><Relationship Id="rId4" Type="http://schemas.openxmlformats.org/officeDocument/2006/relationships/vmlDrawing" Target="../drawings/vmlDrawing38.v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oleObject" Target="../embeddings/oleObject38.bin"/></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image" Target="../media/image15.emf"/><Relationship Id="rId3" Type="http://schemas.openxmlformats.org/officeDocument/2006/relationships/slideLayout" Target="../slideLayouts/slideLayout53.xml"/><Relationship Id="rId21" Type="http://schemas.openxmlformats.org/officeDocument/2006/relationships/tags" Target="../tags/tag171.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image" Target="../media/image18.emf"/><Relationship Id="rId2" Type="http://schemas.openxmlformats.org/officeDocument/2006/relationships/slideLayout" Target="../slideLayouts/slideLayout52.xml"/><Relationship Id="rId16" Type="http://schemas.openxmlformats.org/officeDocument/2006/relationships/tags" Target="../tags/tag166.xml"/><Relationship Id="rId20" Type="http://schemas.openxmlformats.org/officeDocument/2006/relationships/tags" Target="../tags/tag170.xml"/><Relationship Id="rId1" Type="http://schemas.openxmlformats.org/officeDocument/2006/relationships/slideLayout" Target="../slideLayouts/slideLayout51.xml"/><Relationship Id="rId6" Type="http://schemas.openxmlformats.org/officeDocument/2006/relationships/vmlDrawing" Target="../drawings/vmlDrawing41.vml"/><Relationship Id="rId11" Type="http://schemas.openxmlformats.org/officeDocument/2006/relationships/tags" Target="../tags/tag161.xml"/><Relationship Id="rId24" Type="http://schemas.openxmlformats.org/officeDocument/2006/relationships/oleObject" Target="../embeddings/oleObject41.bin"/><Relationship Id="rId5" Type="http://schemas.openxmlformats.org/officeDocument/2006/relationships/theme" Target="../theme/theme11.xml"/><Relationship Id="rId15" Type="http://schemas.openxmlformats.org/officeDocument/2006/relationships/tags" Target="../tags/tag165.xml"/><Relationship Id="rId23" Type="http://schemas.openxmlformats.org/officeDocument/2006/relationships/tags" Target="../tags/tag173.xml"/><Relationship Id="rId10" Type="http://schemas.openxmlformats.org/officeDocument/2006/relationships/tags" Target="../tags/tag160.xml"/><Relationship Id="rId19" Type="http://schemas.openxmlformats.org/officeDocument/2006/relationships/tags" Target="../tags/tag169.xml"/><Relationship Id="rId4" Type="http://schemas.openxmlformats.org/officeDocument/2006/relationships/slideLayout" Target="../slideLayouts/slideLayout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image" Target="../media/image19.png"/></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3" Type="http://schemas.openxmlformats.org/officeDocument/2006/relationships/theme" Target="../theme/theme12.xml"/><Relationship Id="rId21" Type="http://schemas.openxmlformats.org/officeDocument/2006/relationships/oleObject" Target="../embeddings/oleObject45.bin"/><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 Type="http://schemas.openxmlformats.org/officeDocument/2006/relationships/slideLayout" Target="../slideLayouts/slideLayout56.xml"/><Relationship Id="rId16" Type="http://schemas.openxmlformats.org/officeDocument/2006/relationships/tags" Target="../tags/tag189.xml"/><Relationship Id="rId20" Type="http://schemas.openxmlformats.org/officeDocument/2006/relationships/tags" Target="../tags/tag193.xml"/><Relationship Id="rId1" Type="http://schemas.openxmlformats.org/officeDocument/2006/relationships/slideLayout" Target="../slideLayouts/slideLayout55.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image" Target="../media/image19.png"/><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image" Target="../media/image15.emf"/><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vmlDrawing" Target="../drawings/vmlDrawing45.v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image" Target="../media/image18.emf"/></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tags" Target="../tags/tag209.xml"/><Relationship Id="rId3" Type="http://schemas.openxmlformats.org/officeDocument/2006/relationships/slideLayout" Target="../slideLayouts/slideLayout59.xml"/><Relationship Id="rId21" Type="http://schemas.openxmlformats.org/officeDocument/2006/relationships/tags" Target="../tags/tag212.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image" Target="../media/image19.png"/><Relationship Id="rId2" Type="http://schemas.openxmlformats.org/officeDocument/2006/relationships/slideLayout" Target="../slideLayouts/slideLayout58.xml"/><Relationship Id="rId16" Type="http://schemas.openxmlformats.org/officeDocument/2006/relationships/tags" Target="../tags/tag207.xml"/><Relationship Id="rId20" Type="http://schemas.openxmlformats.org/officeDocument/2006/relationships/tags" Target="../tags/tag211.xml"/><Relationship Id="rId1" Type="http://schemas.openxmlformats.org/officeDocument/2006/relationships/slideLayout" Target="../slideLayouts/slideLayout57.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image" Target="../media/image15.emf"/><Relationship Id="rId5" Type="http://schemas.openxmlformats.org/officeDocument/2006/relationships/vmlDrawing" Target="../drawings/vmlDrawing48.vml"/><Relationship Id="rId15" Type="http://schemas.openxmlformats.org/officeDocument/2006/relationships/tags" Target="../tags/tag206.xml"/><Relationship Id="rId23" Type="http://schemas.openxmlformats.org/officeDocument/2006/relationships/image" Target="../media/image18.emf"/><Relationship Id="rId10" Type="http://schemas.openxmlformats.org/officeDocument/2006/relationships/tags" Target="../tags/tag201.xml"/><Relationship Id="rId19" Type="http://schemas.openxmlformats.org/officeDocument/2006/relationships/tags" Target="../tags/tag210.xml"/><Relationship Id="rId4" Type="http://schemas.openxmlformats.org/officeDocument/2006/relationships/theme" Target="../theme/theme13.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oleObject" Target="../embeddings/oleObject48.bin"/></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tags" Target="../tags/tag229.xml"/><Relationship Id="rId3" Type="http://schemas.openxmlformats.org/officeDocument/2006/relationships/theme" Target="../theme/theme14.xml"/><Relationship Id="rId21" Type="http://schemas.openxmlformats.org/officeDocument/2006/relationships/oleObject" Target="../embeddings/oleObject51.bin"/><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 Type="http://schemas.openxmlformats.org/officeDocument/2006/relationships/slideLayout" Target="../slideLayouts/slideLayout61.xml"/><Relationship Id="rId16" Type="http://schemas.openxmlformats.org/officeDocument/2006/relationships/tags" Target="../tags/tag227.xml"/><Relationship Id="rId20" Type="http://schemas.openxmlformats.org/officeDocument/2006/relationships/tags" Target="../tags/tag231.xml"/><Relationship Id="rId1" Type="http://schemas.openxmlformats.org/officeDocument/2006/relationships/slideLayout" Target="../slideLayouts/slideLayout60.x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image" Target="../media/image19.png"/><Relationship Id="rId5" Type="http://schemas.openxmlformats.org/officeDocument/2006/relationships/tags" Target="../tags/tag216.xml"/><Relationship Id="rId15" Type="http://schemas.openxmlformats.org/officeDocument/2006/relationships/tags" Target="../tags/tag226.xml"/><Relationship Id="rId23" Type="http://schemas.openxmlformats.org/officeDocument/2006/relationships/image" Target="../media/image15.emf"/><Relationship Id="rId10" Type="http://schemas.openxmlformats.org/officeDocument/2006/relationships/tags" Target="../tags/tag221.xml"/><Relationship Id="rId19" Type="http://schemas.openxmlformats.org/officeDocument/2006/relationships/tags" Target="../tags/tag230.xml"/><Relationship Id="rId4" Type="http://schemas.openxmlformats.org/officeDocument/2006/relationships/vmlDrawing" Target="../drawings/vmlDrawing51.vml"/><Relationship Id="rId9" Type="http://schemas.openxmlformats.org/officeDocument/2006/relationships/tags" Target="../tags/tag220.xml"/><Relationship Id="rId14" Type="http://schemas.openxmlformats.org/officeDocument/2006/relationships/tags" Target="../tags/tag225.xml"/><Relationship Id="rId22" Type="http://schemas.openxmlformats.org/officeDocument/2006/relationships/image" Target="../media/image18.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oleObject" Target="../embeddings/oleObject54.bin"/><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ags" Target="../tags/tag23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vmlDrawing" Target="../drawings/vmlDrawing54.vml"/><Relationship Id="rId5" Type="http://schemas.openxmlformats.org/officeDocument/2006/relationships/slideLayout" Target="../slideLayouts/slideLayout66.xml"/><Relationship Id="rId15" Type="http://schemas.openxmlformats.org/officeDocument/2006/relationships/image" Target="../media/image24.png"/><Relationship Id="rId10" Type="http://schemas.openxmlformats.org/officeDocument/2006/relationships/theme" Target="../theme/theme1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6.emf"/></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tags" Target="../tags/tag250.xml"/><Relationship Id="rId18" Type="http://schemas.openxmlformats.org/officeDocument/2006/relationships/tags" Target="../tags/tag255.xml"/><Relationship Id="rId3" Type="http://schemas.openxmlformats.org/officeDocument/2006/relationships/theme" Target="../theme/theme16.xml"/><Relationship Id="rId21" Type="http://schemas.openxmlformats.org/officeDocument/2006/relationships/oleObject" Target="../embeddings/oleObject61.bin"/><Relationship Id="rId7" Type="http://schemas.openxmlformats.org/officeDocument/2006/relationships/tags" Target="../tags/tag244.xml"/><Relationship Id="rId12" Type="http://schemas.openxmlformats.org/officeDocument/2006/relationships/tags" Target="../tags/tag249.xml"/><Relationship Id="rId17" Type="http://schemas.openxmlformats.org/officeDocument/2006/relationships/tags" Target="../tags/tag254.xml"/><Relationship Id="rId2" Type="http://schemas.openxmlformats.org/officeDocument/2006/relationships/slideLayout" Target="../slideLayouts/slideLayout72.xml"/><Relationship Id="rId16" Type="http://schemas.openxmlformats.org/officeDocument/2006/relationships/tags" Target="../tags/tag253.xml"/><Relationship Id="rId20" Type="http://schemas.openxmlformats.org/officeDocument/2006/relationships/tags" Target="../tags/tag257.xml"/><Relationship Id="rId1" Type="http://schemas.openxmlformats.org/officeDocument/2006/relationships/slideLayout" Target="../slideLayouts/slideLayout71.xml"/><Relationship Id="rId6" Type="http://schemas.openxmlformats.org/officeDocument/2006/relationships/tags" Target="../tags/tag243.xml"/><Relationship Id="rId11" Type="http://schemas.openxmlformats.org/officeDocument/2006/relationships/tags" Target="../tags/tag248.xml"/><Relationship Id="rId24" Type="http://schemas.openxmlformats.org/officeDocument/2006/relationships/image" Target="../media/image19.png"/><Relationship Id="rId5" Type="http://schemas.openxmlformats.org/officeDocument/2006/relationships/tags" Target="../tags/tag242.xml"/><Relationship Id="rId15" Type="http://schemas.openxmlformats.org/officeDocument/2006/relationships/tags" Target="../tags/tag252.xml"/><Relationship Id="rId23" Type="http://schemas.openxmlformats.org/officeDocument/2006/relationships/image" Target="../media/image15.emf"/><Relationship Id="rId10" Type="http://schemas.openxmlformats.org/officeDocument/2006/relationships/tags" Target="../tags/tag247.xml"/><Relationship Id="rId19" Type="http://schemas.openxmlformats.org/officeDocument/2006/relationships/tags" Target="../tags/tag256.xml"/><Relationship Id="rId4" Type="http://schemas.openxmlformats.org/officeDocument/2006/relationships/vmlDrawing" Target="../drawings/vmlDrawing61.vml"/><Relationship Id="rId9" Type="http://schemas.openxmlformats.org/officeDocument/2006/relationships/tags" Target="../tags/tag246.xml"/><Relationship Id="rId14" Type="http://schemas.openxmlformats.org/officeDocument/2006/relationships/tags" Target="../tags/tag251.xml"/><Relationship Id="rId22" Type="http://schemas.openxmlformats.org/officeDocument/2006/relationships/image" Target="../media/image18.emf"/></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tags" Target="../tags/tag268.xml"/><Relationship Id="rId18" Type="http://schemas.openxmlformats.org/officeDocument/2006/relationships/tags" Target="../tags/tag273.xml"/><Relationship Id="rId3" Type="http://schemas.openxmlformats.org/officeDocument/2006/relationships/theme" Target="../theme/theme17.xml"/><Relationship Id="rId21" Type="http://schemas.openxmlformats.org/officeDocument/2006/relationships/tags" Target="../tags/tag276.xml"/><Relationship Id="rId7" Type="http://schemas.openxmlformats.org/officeDocument/2006/relationships/tags" Target="../tags/tag262.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image" Target="../media/image19.png"/><Relationship Id="rId2" Type="http://schemas.openxmlformats.org/officeDocument/2006/relationships/slideLayout" Target="../slideLayouts/slideLayout74.xml"/><Relationship Id="rId16" Type="http://schemas.openxmlformats.org/officeDocument/2006/relationships/tags" Target="../tags/tag271.xml"/><Relationship Id="rId20" Type="http://schemas.openxmlformats.org/officeDocument/2006/relationships/tags" Target="../tags/tag275.xml"/><Relationship Id="rId1" Type="http://schemas.openxmlformats.org/officeDocument/2006/relationships/slideLayout" Target="../slideLayouts/slideLayout73.xml"/><Relationship Id="rId6" Type="http://schemas.openxmlformats.org/officeDocument/2006/relationships/tags" Target="../tags/tag261.xml"/><Relationship Id="rId11" Type="http://schemas.openxmlformats.org/officeDocument/2006/relationships/tags" Target="../tags/tag266.xml"/><Relationship Id="rId24" Type="http://schemas.openxmlformats.org/officeDocument/2006/relationships/image" Target="../media/image15.emf"/><Relationship Id="rId5" Type="http://schemas.openxmlformats.org/officeDocument/2006/relationships/tags" Target="../tags/tag260.xml"/><Relationship Id="rId15" Type="http://schemas.openxmlformats.org/officeDocument/2006/relationships/tags" Target="../tags/tag270.xml"/><Relationship Id="rId23" Type="http://schemas.openxmlformats.org/officeDocument/2006/relationships/image" Target="../media/image18.emf"/><Relationship Id="rId10" Type="http://schemas.openxmlformats.org/officeDocument/2006/relationships/tags" Target="../tags/tag265.xml"/><Relationship Id="rId19" Type="http://schemas.openxmlformats.org/officeDocument/2006/relationships/tags" Target="../tags/tag274.xml"/><Relationship Id="rId4" Type="http://schemas.openxmlformats.org/officeDocument/2006/relationships/vmlDrawing" Target="../drawings/vmlDrawing63.vml"/><Relationship Id="rId9" Type="http://schemas.openxmlformats.org/officeDocument/2006/relationships/tags" Target="../tags/tag264.xml"/><Relationship Id="rId14" Type="http://schemas.openxmlformats.org/officeDocument/2006/relationships/tags" Target="../tags/tag269.xml"/><Relationship Id="rId22" Type="http://schemas.openxmlformats.org/officeDocument/2006/relationships/oleObject" Target="../embeddings/oleObject63.bin"/></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image" Target="../media/image15.emf"/><Relationship Id="rId3" Type="http://schemas.openxmlformats.org/officeDocument/2006/relationships/slideLayout" Target="../slideLayouts/slideLayout77.xml"/><Relationship Id="rId21" Type="http://schemas.openxmlformats.org/officeDocument/2006/relationships/tags" Target="../tags/tag294.xml"/><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image" Target="../media/image18.emf"/><Relationship Id="rId2" Type="http://schemas.openxmlformats.org/officeDocument/2006/relationships/slideLayout" Target="../slideLayouts/slideLayout76.xml"/><Relationship Id="rId16" Type="http://schemas.openxmlformats.org/officeDocument/2006/relationships/tags" Target="../tags/tag289.xml"/><Relationship Id="rId20" Type="http://schemas.openxmlformats.org/officeDocument/2006/relationships/tags" Target="../tags/tag293.xml"/><Relationship Id="rId1" Type="http://schemas.openxmlformats.org/officeDocument/2006/relationships/slideLayout" Target="../slideLayouts/slideLayout75.xml"/><Relationship Id="rId6" Type="http://schemas.openxmlformats.org/officeDocument/2006/relationships/vmlDrawing" Target="../drawings/vmlDrawing66.vml"/><Relationship Id="rId11" Type="http://schemas.openxmlformats.org/officeDocument/2006/relationships/tags" Target="../tags/tag284.xml"/><Relationship Id="rId24" Type="http://schemas.openxmlformats.org/officeDocument/2006/relationships/oleObject" Target="../embeddings/oleObject66.bin"/><Relationship Id="rId5" Type="http://schemas.openxmlformats.org/officeDocument/2006/relationships/theme" Target="../theme/theme18.xml"/><Relationship Id="rId15" Type="http://schemas.openxmlformats.org/officeDocument/2006/relationships/tags" Target="../tags/tag288.xml"/><Relationship Id="rId23" Type="http://schemas.openxmlformats.org/officeDocument/2006/relationships/tags" Target="../tags/tag296.xml"/><Relationship Id="rId10" Type="http://schemas.openxmlformats.org/officeDocument/2006/relationships/tags" Target="../tags/tag283.xml"/><Relationship Id="rId19" Type="http://schemas.openxmlformats.org/officeDocument/2006/relationships/tags" Target="../tags/tag292.xml"/><Relationship Id="rId4" Type="http://schemas.openxmlformats.org/officeDocument/2006/relationships/slideLayout" Target="../slideLayouts/slideLayout78.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image" Target="../media/image19.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9.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png"/><Relationship Id="rId5" Type="http://schemas.openxmlformats.org/officeDocument/2006/relationships/slideLayout" Target="../slideLayouts/slideLayout83.xml"/><Relationship Id="rId10" Type="http://schemas.openxmlformats.org/officeDocument/2006/relationships/theme" Target="../theme/theme19.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vmlDrawing" Target="../drawings/vmlDrawing5.vml"/><Relationship Id="rId18" Type="http://schemas.openxmlformats.org/officeDocument/2006/relationships/image" Target="../media/image1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17" Type="http://schemas.openxmlformats.org/officeDocument/2006/relationships/image" Target="../media/image13.png"/><Relationship Id="rId2" Type="http://schemas.openxmlformats.org/officeDocument/2006/relationships/slideLayout" Target="../slideLayouts/slideLayout18.xml"/><Relationship Id="rId16" Type="http://schemas.openxmlformats.org/officeDocument/2006/relationships/image" Target="../media/image16.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oleObject" Target="../embeddings/oleObject5.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1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6.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oleObject" Target="../embeddings/oleObject14.bin"/><Relationship Id="rId5" Type="http://schemas.openxmlformats.org/officeDocument/2006/relationships/slideLayout" Target="../slideLayouts/slideLayout32.xml"/><Relationship Id="rId10" Type="http://schemas.openxmlformats.org/officeDocument/2006/relationships/tags" Target="../tags/tag25.xml"/><Relationship Id="rId4" Type="http://schemas.openxmlformats.org/officeDocument/2006/relationships/slideLayout" Target="../slideLayouts/slideLayout31.xml"/><Relationship Id="rId9" Type="http://schemas.openxmlformats.org/officeDocument/2006/relationships/vmlDrawing" Target="../drawings/vmlDrawing14.v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slideLayout" Target="../slideLayouts/slideLayout3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19.png"/><Relationship Id="rId2" Type="http://schemas.openxmlformats.org/officeDocument/2006/relationships/slideLayout" Target="../slideLayouts/slideLayout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slideLayout" Target="../slideLayouts/slideLayout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15.emf"/><Relationship Id="rId5" Type="http://schemas.openxmlformats.org/officeDocument/2006/relationships/vmlDrawing" Target="../drawings/vmlDrawing22.vml"/><Relationship Id="rId15" Type="http://schemas.openxmlformats.org/officeDocument/2006/relationships/tags" Target="../tags/tag49.xml"/><Relationship Id="rId23" Type="http://schemas.openxmlformats.org/officeDocument/2006/relationships/image" Target="../media/image18.emf"/><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heme" Target="../theme/theme5.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oleObject" Target="../embeddings/oleObject22.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theme" Target="../theme/theme6.xml"/><Relationship Id="rId21" Type="http://schemas.openxmlformats.org/officeDocument/2006/relationships/oleObject" Target="../embeddings/oleObject25.bin"/><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image" Target="../media/image19.png"/><Relationship Id="rId2" Type="http://schemas.openxmlformats.org/officeDocument/2006/relationships/slideLayout" Target="../slideLayouts/slideLayout39.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slideLayout" Target="../slideLayouts/slideLayout38.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image" Target="../media/image15.emf"/><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image" Target="../media/image23.png"/><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vmlDrawing" Target="../drawings/vmlDrawing25.v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image" Target="../media/image18.emf"/></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image" Target="../media/image19.png"/><Relationship Id="rId3" Type="http://schemas.openxmlformats.org/officeDocument/2006/relationships/slideLayout" Target="../slideLayouts/slideLayout42.xml"/><Relationship Id="rId21" Type="http://schemas.openxmlformats.org/officeDocument/2006/relationships/tags" Target="../tags/tag91.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image" Target="../media/image15.emf"/><Relationship Id="rId2" Type="http://schemas.openxmlformats.org/officeDocument/2006/relationships/slideLayout" Target="../slideLayouts/slideLayout41.xml"/><Relationship Id="rId16" Type="http://schemas.openxmlformats.org/officeDocument/2006/relationships/tags" Target="../tags/tag86.xml"/><Relationship Id="rId20" Type="http://schemas.openxmlformats.org/officeDocument/2006/relationships/tags" Target="../tags/tag90.xml"/><Relationship Id="rId1" Type="http://schemas.openxmlformats.org/officeDocument/2006/relationships/slideLayout" Target="../slideLayouts/slideLayout40.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image" Target="../media/image18.emf"/><Relationship Id="rId5" Type="http://schemas.openxmlformats.org/officeDocument/2006/relationships/vmlDrawing" Target="../drawings/vmlDrawing27.vml"/><Relationship Id="rId15" Type="http://schemas.openxmlformats.org/officeDocument/2006/relationships/tags" Target="../tags/tag85.xml"/><Relationship Id="rId23" Type="http://schemas.openxmlformats.org/officeDocument/2006/relationships/oleObject" Target="../embeddings/oleObject27.bin"/><Relationship Id="rId10" Type="http://schemas.openxmlformats.org/officeDocument/2006/relationships/tags" Target="../tags/tag80.xml"/><Relationship Id="rId19" Type="http://schemas.openxmlformats.org/officeDocument/2006/relationships/tags" Target="../tags/tag89.xml"/><Relationship Id="rId4" Type="http://schemas.openxmlformats.org/officeDocument/2006/relationships/theme" Target="../theme/theme7.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image" Target="../media/image19.png"/><Relationship Id="rId3" Type="http://schemas.openxmlformats.org/officeDocument/2006/relationships/slideLayout" Target="../slideLayouts/slideLayout45.xml"/><Relationship Id="rId21" Type="http://schemas.openxmlformats.org/officeDocument/2006/relationships/tags" Target="../tags/tag110.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image" Target="../media/image15.emf"/><Relationship Id="rId2" Type="http://schemas.openxmlformats.org/officeDocument/2006/relationships/slideLayout" Target="../slideLayouts/slideLayout44.xml"/><Relationship Id="rId16" Type="http://schemas.openxmlformats.org/officeDocument/2006/relationships/tags" Target="../tags/tag105.xml"/><Relationship Id="rId20" Type="http://schemas.openxmlformats.org/officeDocument/2006/relationships/tags" Target="../tags/tag109.xml"/><Relationship Id="rId1" Type="http://schemas.openxmlformats.org/officeDocument/2006/relationships/slideLayout" Target="../slideLayouts/slideLayout43.xml"/><Relationship Id="rId6" Type="http://schemas.openxmlformats.org/officeDocument/2006/relationships/vmlDrawing" Target="../drawings/vmlDrawing30.vml"/><Relationship Id="rId11" Type="http://schemas.openxmlformats.org/officeDocument/2006/relationships/tags" Target="../tags/tag100.xml"/><Relationship Id="rId24" Type="http://schemas.openxmlformats.org/officeDocument/2006/relationships/image" Target="../media/image18.emf"/><Relationship Id="rId5" Type="http://schemas.openxmlformats.org/officeDocument/2006/relationships/theme" Target="../theme/theme8.xml"/><Relationship Id="rId15" Type="http://schemas.openxmlformats.org/officeDocument/2006/relationships/tags" Target="../tags/tag104.xml"/><Relationship Id="rId23" Type="http://schemas.openxmlformats.org/officeDocument/2006/relationships/oleObject" Target="../embeddings/oleObject30.bin"/><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slideLayout" Target="../slideLayouts/slideLayout46.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tags" Target="../tags/tag130.xml"/><Relationship Id="rId3" Type="http://schemas.openxmlformats.org/officeDocument/2006/relationships/theme" Target="../theme/theme9.xml"/><Relationship Id="rId21" Type="http://schemas.openxmlformats.org/officeDocument/2006/relationships/tags" Target="../tags/tag13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image" Target="../media/image19.png"/><Relationship Id="rId2" Type="http://schemas.openxmlformats.org/officeDocument/2006/relationships/slideLayout" Target="../slideLayouts/slideLayout48.xml"/><Relationship Id="rId16" Type="http://schemas.openxmlformats.org/officeDocument/2006/relationships/tags" Target="../tags/tag128.xml"/><Relationship Id="rId20" Type="http://schemas.openxmlformats.org/officeDocument/2006/relationships/tags" Target="../tags/tag132.xml"/><Relationship Id="rId1" Type="http://schemas.openxmlformats.org/officeDocument/2006/relationships/slideLayout" Target="../slideLayouts/slideLayout47.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image" Target="../media/image15.emf"/><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18.emf"/><Relationship Id="rId10" Type="http://schemas.openxmlformats.org/officeDocument/2006/relationships/tags" Target="../tags/tag122.xml"/><Relationship Id="rId19" Type="http://schemas.openxmlformats.org/officeDocument/2006/relationships/tags" Target="../tags/tag131.xml"/><Relationship Id="rId4" Type="http://schemas.openxmlformats.org/officeDocument/2006/relationships/vmlDrawing" Target="../drawings/vmlDrawing35.v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oleObject" Target="../embeddings/oleObject3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10980"/>
          </a:schemeClr>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9">
            <a:alphaModFix/>
          </a:blip>
          <a:srcRect/>
          <a:stretch/>
        </p:blipFill>
        <p:spPr>
          <a:xfrm>
            <a:off x="1588" y="1588"/>
            <a:ext cx="1588" cy="1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187338091"/>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59402"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9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4"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3356735623"/>
      </p:ext>
    </p:extLst>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352344963"/>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62474"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8"/>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6" cstate="print"/>
          <a:stretch>
            <a:fillRect/>
          </a:stretch>
        </p:blipFill>
        <p:spPr bwMode="auto">
          <a:xfrm>
            <a:off x="189523" y="681012"/>
            <a:ext cx="8065476" cy="50511"/>
          </a:xfrm>
          <a:prstGeom prst="rect">
            <a:avLst/>
          </a:prstGeom>
        </p:spPr>
      </p:pic>
      <p:pic>
        <p:nvPicPr>
          <p:cNvPr id="60" name="Picture 59" descr="AGRALogo.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bwMode="ltGray">
          <a:xfrm>
            <a:off x="8329297"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2"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4" y="664360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2"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0"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19" y="974732"/>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2"/>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88" y="946154"/>
            <a:ext cx="857153" cy="1306516"/>
            <a:chOff x="7769225" y="250825"/>
            <a:chExt cx="791218" cy="1306516"/>
          </a:xfrm>
        </p:grpSpPr>
        <p:grpSp>
          <p:nvGrpSpPr>
            <p:cNvPr id="129" name="MoonLegend1"/>
            <p:cNvGrpSpPr>
              <a:grpSpLocks noChangeAspect="1"/>
            </p:cNvGrpSpPr>
            <p:nvPr>
              <p:custDataLst>
                <p:tags r:id="rId9"/>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10"/>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21"/>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11"/>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2"/>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3"/>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66188121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67594"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3"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404011"/>
            <a:ext cx="8007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1723409775"/>
      </p:ext>
    </p:extLst>
  </p:cSld>
  <p:clrMap bg1="lt1" tx1="dk1" bg2="lt2" tx2="dk2" accent1="accent1" accent2="accent2" accent3="accent3" accent4="accent4" accent5="accent5" accent6="accent6" hlink="hlink" folHlink="folHlink"/>
  <p:sldLayoutIdLst>
    <p:sldLayoutId id="2147483780" r:id="rId1"/>
    <p:sldLayoutId id="2147483781" r:id="rId2"/>
  </p:sldLayoutIdLst>
  <p:hf hdr="0" ftr="0" dt="0"/>
  <p:txStyles>
    <p:titleStyle>
      <a:lvl1pPr algn="l" defTabSz="913429" rtl="0" eaLnBrk="1" fontAlgn="base" hangingPunct="1">
        <a:spcBef>
          <a:spcPct val="0"/>
        </a:spcBef>
        <a:spcAft>
          <a:spcPct val="0"/>
        </a:spcAft>
        <a:tabLst>
          <a:tab pos="275324" algn="l"/>
        </a:tabLst>
        <a:defRPr sz="18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70666"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404011"/>
            <a:ext cx="8007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32705839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hf hdr="0" ftr="0" dt="0"/>
  <p:txStyles>
    <p:titleStyle>
      <a:lvl1pPr algn="l" defTabSz="913429" rtl="0" eaLnBrk="1" fontAlgn="base" hangingPunct="1">
        <a:spcBef>
          <a:spcPct val="0"/>
        </a:spcBef>
        <a:spcAft>
          <a:spcPct val="0"/>
        </a:spcAft>
        <a:tabLst>
          <a:tab pos="275324" algn="l"/>
        </a:tabLst>
        <a:defRPr sz="18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74762"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3"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404011"/>
            <a:ext cx="8007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2167888866"/>
      </p:ext>
    </p:extLst>
  </p:cSld>
  <p:clrMap bg1="lt1" tx1="dk1" bg2="lt2" tx2="dk2" accent1="accent1" accent2="accent2" accent3="accent3" accent4="accent4" accent5="accent5" accent6="accent6" hlink="hlink" folHlink="folHlink"/>
  <p:sldLayoutIdLst>
    <p:sldLayoutId id="2147483791" r:id="rId1"/>
    <p:sldLayoutId id="2147483792" r:id="rId2"/>
  </p:sldLayoutIdLst>
  <p:hf hdr="0" ftr="0" dt="0"/>
  <p:txStyles>
    <p:titleStyle>
      <a:lvl1pPr algn="l" defTabSz="913429" rtl="0" eaLnBrk="1" fontAlgn="base" hangingPunct="1">
        <a:spcBef>
          <a:spcPct val="0"/>
        </a:spcBef>
        <a:spcAft>
          <a:spcPct val="0"/>
        </a:spcAft>
        <a:tabLst>
          <a:tab pos="275324" algn="l"/>
        </a:tabLst>
        <a:defRPr sz="18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34"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1588" y="1588"/>
                        <a:ext cx="1587" cy="1587"/>
                      </a:xfrm>
                      <a:prstGeom prst="rect">
                        <a:avLst/>
                      </a:prstGeom>
                    </p:spPr>
                  </p:pic>
                </p:oleObj>
              </mc:Fallback>
            </mc:AlternateContent>
          </a:graphicData>
        </a:graphic>
      </p:graphicFrame>
      <p:cxnSp>
        <p:nvCxnSpPr>
          <p:cNvPr id="7" name="Straight Connector 6"/>
          <p:cNvCxnSpPr/>
          <p:nvPr userDrawn="1"/>
        </p:nvCxnSpPr>
        <p:spPr>
          <a:xfrm>
            <a:off x="0" y="914400"/>
            <a:ext cx="9906000" cy="1085"/>
          </a:xfrm>
          <a:prstGeom prst="line">
            <a:avLst/>
          </a:prstGeom>
          <a:ln w="28575">
            <a:solidFill>
              <a:srgbClr val="3F5F1F"/>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7234958"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93">
              <a:buClrTx/>
              <a:buFontTx/>
              <a:buNone/>
              <a:defRPr/>
            </a:pPr>
            <a:fld id="{FA26E27B-9644-4D47-9CB9-4DAD21E549BD}" type="slidenum">
              <a:rPr lang="en-US" sz="900" kern="1200" smtClean="0">
                <a:solidFill>
                  <a:srgbClr val="3F5F1F"/>
                </a:solidFill>
                <a:latin typeface="Calibri"/>
                <a:ea typeface="+mn-ea"/>
                <a:cs typeface="+mn-cs"/>
              </a:rPr>
              <a:pPr defTabSz="914293">
                <a:buClrTx/>
                <a:buFontTx/>
                <a:buNone/>
                <a:defRPr/>
              </a:pPr>
              <a:t>‹#›</a:t>
            </a:fld>
            <a:endParaRPr lang="en-US" sz="900" kern="1200">
              <a:solidFill>
                <a:srgbClr val="3F5F1F"/>
              </a:solidFill>
              <a:latin typeface="Calibri"/>
              <a:ea typeface="+mn-ea"/>
              <a:cs typeface="+mn-cs"/>
            </a:endParaRPr>
          </a:p>
        </p:txBody>
      </p:sp>
      <p:pic>
        <p:nvPicPr>
          <p:cNvPr id="10"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28040" b="20012"/>
          <a:stretch>
            <a:fillRect/>
          </a:stretch>
        </p:blipFill>
        <p:spPr bwMode="auto">
          <a:xfrm>
            <a:off x="8229600" y="6421420"/>
            <a:ext cx="784763" cy="29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26547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89098"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3"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4283771342"/>
      </p:ext>
    </p:extLst>
  </p:cSld>
  <p:clrMap bg1="lt1" tx1="dk1" bg2="lt2" tx2="dk2" accent1="accent1" accent2="accent2" accent3="accent3" accent4="accent4" accent5="accent5" accent6="accent6" hlink="hlink" folHlink="folHlink"/>
  <p:sldLayoutIdLst>
    <p:sldLayoutId id="2147483805" r:id="rId1"/>
    <p:sldLayoutId id="2147483806"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92170"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900" b="1">
              <a:solidFill>
                <a:srgbClr val="000000"/>
              </a:solidFill>
              <a:sym typeface="Arial" panose="020B0604020202020204" pitchFamily="34" charset="0"/>
            </a:endParaRPr>
          </a:p>
        </p:txBody>
      </p:sp>
      <p:pic>
        <p:nvPicPr>
          <p:cNvPr id="59" name="Picture 58"/>
          <p:cNvPicPr>
            <a:picLocks/>
          </p:cNvPicPr>
          <p:nvPr userDrawn="1"/>
        </p:nvPicPr>
        <p:blipFill>
          <a:blip r:embed="rId24"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rPr>
                <a:t>Title</a:t>
              </a:r>
            </a:p>
            <a:p>
              <a:pPr fontAlgn="base">
                <a:spcBef>
                  <a:spcPct val="0"/>
                </a:spcBef>
                <a:spcAft>
                  <a:spcPct val="0"/>
                </a:spcAft>
                <a:buClrTx/>
                <a:buFontTx/>
                <a:buNone/>
              </a:pPr>
              <a:r>
                <a:rPr lang="en-US" sz="1600" kern="1200">
                  <a:solidFill>
                    <a:srgbClr val="808080"/>
                  </a:solidFill>
                  <a:ea typeface="+mn-ea"/>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rPr>
              <a:pPr algn="r" fontAlgn="base">
                <a:spcBef>
                  <a:spcPct val="0"/>
                </a:spcBef>
                <a:spcAft>
                  <a:spcPct val="0"/>
                </a:spcAft>
                <a:buClrTx/>
                <a:buFontTx/>
                <a:buNone/>
              </a:pPr>
              <a:t>‹#›</a:t>
            </a:fld>
            <a:endParaRPr lang="en-US" sz="800" kern="1200">
              <a:ea typeface="+mn-ea"/>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rPr>
                <a:t>SOURCE : Source</a:t>
              </a:r>
              <a:endParaRPr lang="en-US" sz="800" kern="1200">
                <a:ea typeface="+mn-ea"/>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grpSp>
    </p:spTree>
    <p:extLst>
      <p:ext uri="{BB962C8B-B14F-4D97-AF65-F5344CB8AC3E}">
        <p14:creationId xmlns:p14="http://schemas.microsoft.com/office/powerpoint/2010/main" val="310243282"/>
      </p:ext>
    </p:extLst>
  </p:cSld>
  <p:clrMap bg1="lt1" tx1="dk1" bg2="lt2" tx2="dk2" accent1="accent1" accent2="accent2" accent3="accent3" accent4="accent4" accent5="accent5" accent6="accent6" hlink="hlink" folHlink="folHlink"/>
  <p:sldLayoutIdLst>
    <p:sldLayoutId id="2147483809" r:id="rId1"/>
    <p:sldLayoutId id="2147483810"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95242"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8"/>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a:solidFill>
                <a:srgbClr val="000000"/>
              </a:solidFill>
              <a:sym typeface="Arial" panose="020B0604020202020204" pitchFamily="34" charset="0"/>
            </a:endParaRPr>
          </a:p>
        </p:txBody>
      </p:sp>
      <p:pic>
        <p:nvPicPr>
          <p:cNvPr id="59" name="Picture 58"/>
          <p:cNvPicPr>
            <a:picLocks/>
          </p:cNvPicPr>
          <p:nvPr userDrawn="1"/>
        </p:nvPicPr>
        <p:blipFill>
          <a:blip r:embed="rId26" cstate="print"/>
          <a:stretch>
            <a:fillRect/>
          </a:stretch>
        </p:blipFill>
        <p:spPr bwMode="auto">
          <a:xfrm>
            <a:off x="189523" y="681012"/>
            <a:ext cx="8065476" cy="50511"/>
          </a:xfrm>
          <a:prstGeom prst="rect">
            <a:avLst/>
          </a:prstGeom>
        </p:spPr>
      </p:pic>
      <p:pic>
        <p:nvPicPr>
          <p:cNvPr id="60" name="Picture 59" descr="AGRALogo.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bwMode="ltGray">
          <a:xfrm>
            <a:off x="8329297"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2"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rPr>
                <a:t>Title</a:t>
              </a:r>
            </a:p>
            <a:p>
              <a:pPr fontAlgn="base">
                <a:spcBef>
                  <a:spcPct val="0"/>
                </a:spcBef>
                <a:spcAft>
                  <a:spcPct val="0"/>
                </a:spcAft>
                <a:buClrTx/>
                <a:buFontTx/>
                <a:buNone/>
              </a:pPr>
              <a:r>
                <a:rPr lang="en-US" sz="1600" kern="1200">
                  <a:solidFill>
                    <a:srgbClr val="808080"/>
                  </a:solidFill>
                  <a:ea typeface="+mn-ea"/>
                </a:rPr>
                <a:t>Unit of measure</a:t>
              </a:r>
            </a:p>
          </p:txBody>
        </p:sp>
      </p:grpSp>
      <p:sp>
        <p:nvSpPr>
          <p:cNvPr id="104" name="Slide Number"/>
          <p:cNvSpPr txBox="1">
            <a:spLocks/>
          </p:cNvSpPr>
          <p:nvPr userDrawn="1"/>
        </p:nvSpPr>
        <p:spPr bwMode="auto">
          <a:xfrm>
            <a:off x="9558394" y="664360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rPr>
              <a:pPr algn="r" fontAlgn="base">
                <a:spcBef>
                  <a:spcPct val="0"/>
                </a:spcBef>
                <a:spcAft>
                  <a:spcPct val="0"/>
                </a:spcAft>
                <a:buClrTx/>
                <a:buFontTx/>
                <a:buNone/>
              </a:pPr>
              <a:t>‹#›</a:t>
            </a:fld>
            <a:endParaRPr lang="en-US" sz="800" kern="1200">
              <a:ea typeface="+mn-ea"/>
            </a:endParaRPr>
          </a:p>
        </p:txBody>
      </p:sp>
      <p:grpSp>
        <p:nvGrpSpPr>
          <p:cNvPr id="105" name="Slide Elements" hidden="1"/>
          <p:cNvGrpSpPr/>
          <p:nvPr userDrawn="1"/>
        </p:nvGrpSpPr>
        <p:grpSpPr bwMode="auto">
          <a:xfrm>
            <a:off x="247652"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rPr>
                <a:t>SOURCE : Source</a:t>
              </a:r>
              <a:endParaRPr lang="en-US" sz="800" kern="1200">
                <a:ea typeface="+mn-ea"/>
              </a:endParaRPr>
            </a:p>
          </p:txBody>
        </p:sp>
      </p:grpSp>
      <p:grpSp>
        <p:nvGrpSpPr>
          <p:cNvPr id="108" name="McKSticker" hidden="1"/>
          <p:cNvGrpSpPr/>
          <p:nvPr userDrawn="1"/>
        </p:nvGrpSpPr>
        <p:grpSpPr bwMode="auto">
          <a:xfrm>
            <a:off x="9210090"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19" y="974732"/>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grpSp>
      <p:grpSp>
        <p:nvGrpSpPr>
          <p:cNvPr id="121" name="LegendLines" hidden="1"/>
          <p:cNvGrpSpPr/>
          <p:nvPr userDrawn="1"/>
        </p:nvGrpSpPr>
        <p:grpSpPr bwMode="auto">
          <a:xfrm>
            <a:off x="8522565" y="974732"/>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grpSp>
      <p:grpSp>
        <p:nvGrpSpPr>
          <p:cNvPr id="128" name="LegendMoons" hidden="1"/>
          <p:cNvGrpSpPr/>
          <p:nvPr userDrawn="1"/>
        </p:nvGrpSpPr>
        <p:grpSpPr bwMode="auto">
          <a:xfrm>
            <a:off x="8783788" y="946154"/>
            <a:ext cx="857153" cy="1306516"/>
            <a:chOff x="7769225" y="250825"/>
            <a:chExt cx="791218" cy="1306516"/>
          </a:xfrm>
        </p:grpSpPr>
        <p:grpSp>
          <p:nvGrpSpPr>
            <p:cNvPr id="129" name="MoonLegend1"/>
            <p:cNvGrpSpPr>
              <a:grpSpLocks noChangeAspect="1"/>
            </p:cNvGrpSpPr>
            <p:nvPr>
              <p:custDataLst>
                <p:tags r:id="rId9"/>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8"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0" name="MoonLegend2"/>
            <p:cNvGrpSpPr>
              <a:grpSpLocks noChangeAspect="1"/>
            </p:cNvGrpSpPr>
            <p:nvPr>
              <p:custDataLst>
                <p:tags r:id="rId10"/>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6" name="Arc 42"/>
              <p:cNvSpPr>
                <a:spLocks noChangeAspect="1"/>
              </p:cNvSpPr>
              <p:nvPr>
                <p:custDataLst>
                  <p:tags r:id="rId21"/>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1" name="MoonLegend4"/>
            <p:cNvGrpSpPr>
              <a:grpSpLocks noChangeAspect="1"/>
            </p:cNvGrpSpPr>
            <p:nvPr>
              <p:custDataLst>
                <p:tags r:id="rId11"/>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4"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2" name="MoonLegend5"/>
            <p:cNvGrpSpPr>
              <a:grpSpLocks noChangeAspect="1"/>
            </p:cNvGrpSpPr>
            <p:nvPr>
              <p:custDataLst>
                <p:tags r:id="rId12"/>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2"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grpSp>
          <p:nvGrpSpPr>
            <p:cNvPr id="133" name="MoonLegend3"/>
            <p:cNvGrpSpPr>
              <a:grpSpLocks noChangeAspect="1"/>
            </p:cNvGrpSpPr>
            <p:nvPr>
              <p:custDataLst>
                <p:tags r:id="rId13"/>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sp>
            <p:nvSpPr>
              <p:cNvPr id="140"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rPr>
                <a:t>Legend</a:t>
              </a:r>
            </a:p>
          </p:txBody>
        </p:sp>
      </p:grpSp>
    </p:spTree>
    <p:extLst>
      <p:ext uri="{BB962C8B-B14F-4D97-AF65-F5344CB8AC3E}">
        <p14:creationId xmlns:p14="http://schemas.microsoft.com/office/powerpoint/2010/main" val="241076315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1">
            <a:alphaModFix/>
          </a:blip>
          <a:srcRect/>
          <a:stretch/>
        </p:blipFill>
        <p:spPr>
          <a:xfrm>
            <a:off x="1590" y="1592"/>
            <a:ext cx="1587" cy="1587"/>
          </a:xfrm>
          <a:prstGeom prst="rect">
            <a:avLst/>
          </a:prstGeom>
          <a:noFill/>
          <a:ln>
            <a:noFill/>
          </a:ln>
        </p:spPr>
      </p:pic>
      <p:sp>
        <p:nvSpPr>
          <p:cNvPr id="65" name="Google Shape;65;p10"/>
          <p:cNvSpPr txBox="1"/>
          <p:nvPr/>
        </p:nvSpPr>
        <p:spPr>
          <a:xfrm>
            <a:off x="7234960" y="6355212"/>
            <a:ext cx="2310775" cy="365592"/>
          </a:xfrm>
          <a:prstGeom prst="rect">
            <a:avLst/>
          </a:prstGeom>
          <a:noFill/>
          <a:ln>
            <a:noFill/>
          </a:ln>
        </p:spPr>
        <p:txBody>
          <a:bodyPr spcFirstLastPara="1" wrap="square" lIns="66666" tIns="33333" rIns="66666" bIns="33333" anchor="ctr" anchorCtr="0">
            <a:noAutofit/>
          </a:bodyPr>
          <a:lstStyle/>
          <a:p>
            <a:pPr algn="r">
              <a:buClr>
                <a:srgbClr val="3F5F1F"/>
              </a:buClr>
              <a:buSzPts val="900"/>
              <a:buFont typeface="Calibri"/>
              <a:buNone/>
            </a:pPr>
            <a:fld id="{00000000-1234-1234-1234-123412341234}" type="slidenum">
              <a:rPr lang="en-US" sz="731" kern="0">
                <a:solidFill>
                  <a:srgbClr val="3F5F1F"/>
                </a:solidFill>
                <a:latin typeface="Calibri"/>
                <a:ea typeface="Calibri"/>
                <a:cs typeface="Calibri"/>
                <a:sym typeface="Calibri"/>
              </a:rPr>
              <a:pPr algn="r">
                <a:buClr>
                  <a:srgbClr val="3F5F1F"/>
                </a:buClr>
                <a:buSzPts val="900"/>
                <a:buFont typeface="Calibri"/>
                <a:buNone/>
              </a:pPr>
              <a:t>‹#›</a:t>
            </a:fld>
            <a:endParaRPr sz="731" kern="0">
              <a:solidFill>
                <a:srgbClr val="3F5F1F"/>
              </a:solidFill>
              <a:latin typeface="Calibri"/>
              <a:ea typeface="Calibri"/>
              <a:cs typeface="Calibri"/>
              <a:sym typeface="Calibri"/>
            </a:endParaRPr>
          </a:p>
        </p:txBody>
      </p:sp>
      <p:cxnSp>
        <p:nvCxnSpPr>
          <p:cNvPr id="66" name="Google Shape;66;p10"/>
          <p:cNvCxnSpPr/>
          <p:nvPr/>
        </p:nvCxnSpPr>
        <p:spPr>
          <a:xfrm>
            <a:off x="450741" y="851340"/>
            <a:ext cx="7315200" cy="0"/>
          </a:xfrm>
          <a:prstGeom prst="straightConnector1">
            <a:avLst/>
          </a:prstGeom>
          <a:noFill/>
          <a:ln w="19050" cap="flat" cmpd="sng">
            <a:solidFill>
              <a:srgbClr val="548135"/>
            </a:solidFill>
            <a:prstDash val="dot"/>
            <a:miter lim="800000"/>
            <a:headEnd type="none" w="sm" len="sm"/>
            <a:tailEnd type="none" w="sm" len="sm"/>
          </a:ln>
        </p:spPr>
      </p:cxnSp>
      <p:pic>
        <p:nvPicPr>
          <p:cNvPr id="67" name="Google Shape;67;p10"/>
          <p:cNvPicPr preferRelativeResize="0"/>
          <p:nvPr/>
        </p:nvPicPr>
        <p:blipFill rotWithShape="1">
          <a:blip r:embed="rId12">
            <a:alphaModFix/>
          </a:blip>
          <a:srcRect/>
          <a:stretch/>
        </p:blipFill>
        <p:spPr>
          <a:xfrm>
            <a:off x="0" y="6564696"/>
            <a:ext cx="4343400" cy="293305"/>
          </a:xfrm>
          <a:prstGeom prst="rect">
            <a:avLst/>
          </a:prstGeom>
          <a:noFill/>
          <a:ln>
            <a:noFill/>
          </a:ln>
        </p:spPr>
      </p:pic>
      <p:pic>
        <p:nvPicPr>
          <p:cNvPr id="68" name="Google Shape;68;p10"/>
          <p:cNvPicPr preferRelativeResize="0"/>
          <p:nvPr/>
        </p:nvPicPr>
        <p:blipFill rotWithShape="1">
          <a:blip r:embed="rId13">
            <a:alphaModFix/>
          </a:blip>
          <a:srcRect/>
          <a:stretch/>
        </p:blipFill>
        <p:spPr>
          <a:xfrm>
            <a:off x="7924800" y="323850"/>
            <a:ext cx="1534754" cy="514350"/>
          </a:xfrm>
          <a:prstGeom prst="rect">
            <a:avLst/>
          </a:prstGeom>
          <a:noFill/>
          <a:ln>
            <a:noFill/>
          </a:ln>
        </p:spPr>
      </p:pic>
    </p:spTree>
    <p:extLst>
      <p:ext uri="{BB962C8B-B14F-4D97-AF65-F5344CB8AC3E}">
        <p14:creationId xmlns:p14="http://schemas.microsoft.com/office/powerpoint/2010/main" val="3460527724"/>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1">
            <a:alphaModFix/>
          </a:blip>
          <a:srcRect/>
          <a:stretch/>
        </p:blipFill>
        <p:spPr>
          <a:xfrm>
            <a:off x="1589" y="1590"/>
            <a:ext cx="1587" cy="1587"/>
          </a:xfrm>
          <a:prstGeom prst="rect">
            <a:avLst/>
          </a:prstGeom>
          <a:noFill/>
          <a:ln>
            <a:noFill/>
          </a:ln>
        </p:spPr>
      </p:pic>
      <p:sp>
        <p:nvSpPr>
          <p:cNvPr id="65" name="Google Shape;65;p10"/>
          <p:cNvSpPr txBox="1"/>
          <p:nvPr/>
        </p:nvSpPr>
        <p:spPr>
          <a:xfrm>
            <a:off x="7234959" y="6355212"/>
            <a:ext cx="2310775" cy="365592"/>
          </a:xfrm>
          <a:prstGeom prst="rect">
            <a:avLst/>
          </a:prstGeom>
          <a:noFill/>
          <a:ln>
            <a:noFill/>
          </a:ln>
        </p:spPr>
        <p:txBody>
          <a:bodyPr spcFirstLastPara="1" wrap="square" lIns="82050" tIns="41025" rIns="82050" bIns="41025" anchor="ctr" anchorCtr="0">
            <a:noAutofit/>
          </a:bodyPr>
          <a:lstStyle/>
          <a:p>
            <a:pPr marL="0" marR="0" lvl="0" indent="0" algn="r" rtl="0">
              <a:lnSpc>
                <a:spcPct val="100000"/>
              </a:lnSpc>
              <a:spcBef>
                <a:spcPts val="0"/>
              </a:spcBef>
              <a:spcAft>
                <a:spcPts val="0"/>
              </a:spcAft>
              <a:buClr>
                <a:srgbClr val="3F5F1F"/>
              </a:buClr>
              <a:buSzPts val="900"/>
              <a:buFont typeface="Calibri"/>
              <a:buNone/>
            </a:pPr>
            <a:fld id="{00000000-1234-1234-1234-123412341234}" type="slidenum">
              <a:rPr lang="en-US" sz="900" b="0" i="0" u="none" strike="noStrike" cap="none">
                <a:solidFill>
                  <a:srgbClr val="3F5F1F"/>
                </a:solidFill>
                <a:latin typeface="Calibri"/>
                <a:ea typeface="Calibri"/>
                <a:cs typeface="Calibri"/>
                <a:sym typeface="Calibri"/>
              </a:rPr>
              <a:t>‹#›</a:t>
            </a:fld>
            <a:endParaRPr sz="900" b="0" i="0" u="none" strike="noStrike" cap="none">
              <a:solidFill>
                <a:srgbClr val="3F5F1F"/>
              </a:solidFill>
              <a:latin typeface="Calibri"/>
              <a:ea typeface="Calibri"/>
              <a:cs typeface="Calibri"/>
              <a:sym typeface="Calibri"/>
            </a:endParaRPr>
          </a:p>
        </p:txBody>
      </p:sp>
      <p:cxnSp>
        <p:nvCxnSpPr>
          <p:cNvPr id="66" name="Google Shape;66;p10"/>
          <p:cNvCxnSpPr/>
          <p:nvPr/>
        </p:nvCxnSpPr>
        <p:spPr>
          <a:xfrm>
            <a:off x="450741" y="851340"/>
            <a:ext cx="7315200" cy="0"/>
          </a:xfrm>
          <a:prstGeom prst="straightConnector1">
            <a:avLst/>
          </a:prstGeom>
          <a:noFill/>
          <a:ln w="19050" cap="flat" cmpd="sng">
            <a:solidFill>
              <a:srgbClr val="548135"/>
            </a:solidFill>
            <a:prstDash val="dot"/>
            <a:miter lim="800000"/>
            <a:headEnd type="none" w="sm" len="sm"/>
            <a:tailEnd type="none" w="sm" len="sm"/>
          </a:ln>
        </p:spPr>
      </p:cxnSp>
      <p:pic>
        <p:nvPicPr>
          <p:cNvPr id="67" name="Google Shape;67;p10"/>
          <p:cNvPicPr preferRelativeResize="0"/>
          <p:nvPr/>
        </p:nvPicPr>
        <p:blipFill rotWithShape="1">
          <a:blip r:embed="rId12">
            <a:alphaModFix/>
          </a:blip>
          <a:srcRect/>
          <a:stretch/>
        </p:blipFill>
        <p:spPr>
          <a:xfrm>
            <a:off x="0" y="6564694"/>
            <a:ext cx="4343400" cy="293305"/>
          </a:xfrm>
          <a:prstGeom prst="rect">
            <a:avLst/>
          </a:prstGeom>
          <a:noFill/>
          <a:ln>
            <a:noFill/>
          </a:ln>
        </p:spPr>
      </p:pic>
      <p:pic>
        <p:nvPicPr>
          <p:cNvPr id="68" name="Google Shape;68;p10"/>
          <p:cNvPicPr preferRelativeResize="0"/>
          <p:nvPr/>
        </p:nvPicPr>
        <p:blipFill rotWithShape="1">
          <a:blip r:embed="rId13">
            <a:alphaModFix/>
          </a:blip>
          <a:srcRect/>
          <a:stretch/>
        </p:blipFill>
        <p:spPr>
          <a:xfrm>
            <a:off x="7924800" y="323850"/>
            <a:ext cx="1534754" cy="5143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61" r:id="rId4"/>
    <p:sldLayoutId id="2147483663" r:id="rId5"/>
    <p:sldLayoutId id="2147483750" r:id="rId6"/>
    <p:sldLayoutId id="2147483751" r:id="rId7"/>
    <p:sldLayoutId id="2147483778" r:id="rId8"/>
    <p:sldLayoutId id="21474838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9466" name="think-cell Slide" r:id="rId15" imgW="270" imgH="270" progId="TCLayout.ActiveDocument.1">
                  <p:embed/>
                </p:oleObj>
              </mc:Choice>
              <mc:Fallback>
                <p:oleObj name="think-cell Slide" r:id="rId15" imgW="270" imgH="270" progId="TCLayout.ActiveDocument.1">
                  <p:embed/>
                  <p:pic>
                    <p:nvPicPr>
                      <p:cNvPr id="2" name="Object 1" hidden="1"/>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28699619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1754"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2030374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39946"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11756832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44042"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175483" cy="161974"/>
                      </a:xfrm>
                      <a:prstGeom prst="rect">
                        <a:avLst/>
                      </a:prstGeom>
                    </p:spPr>
                  </p:pic>
                </p:oleObj>
              </mc:Fallback>
            </mc:AlternateContent>
          </a:graphicData>
        </a:graphic>
      </p:graphicFrame>
      <p:grpSp>
        <p:nvGrpSpPr>
          <p:cNvPr id="4" name="Group 3"/>
          <p:cNvGrpSpPr/>
          <p:nvPr userDrawn="1"/>
        </p:nvGrpSpPr>
        <p:grpSpPr bwMode="ltGray">
          <a:xfrm>
            <a:off x="-2064" y="5612520"/>
            <a:ext cx="2703856" cy="1243195"/>
            <a:chOff x="-9526" y="5620139"/>
            <a:chExt cx="2495867" cy="1243195"/>
          </a:xfrm>
        </p:grpSpPr>
        <p:pic>
          <p:nvPicPr>
            <p:cNvPr id="58" name="Picture 57" descr="inside.png"/>
            <p:cNvPicPr>
              <a:picLocks/>
            </p:cNvPicPr>
            <p:nvPr userDrawn="1"/>
          </p:nvPicPr>
          <p:blipFill rotWithShape="1">
            <a:blip r:embed="rId23" cstate="print">
              <a:extLst>
                <a:ext uri="{28A0092B-C50C-407E-A947-70E740481C1C}">
                  <a14:useLocalDpi xmlns:a14="http://schemas.microsoft.com/office/drawing/2010/main" val="0"/>
                </a:ext>
              </a:extLst>
            </a:blip>
            <a:srcRect l="-116" t="80821" r="71535" b="-60"/>
            <a:stretch/>
          </p:blipFill>
          <p:spPr bwMode="ltGray">
            <a:xfrm>
              <a:off x="-9526" y="5620139"/>
              <a:ext cx="2495867" cy="1243195"/>
            </a:xfrm>
            <a:prstGeom prst="rect">
              <a:avLst/>
            </a:prstGeom>
          </p:spPr>
        </p:pic>
        <p:sp>
          <p:nvSpPr>
            <p:cNvPr id="3" name="Rectangle 2"/>
            <p:cNvSpPr>
              <a:spLocks/>
            </p:cNvSpPr>
            <p:nvPr userDrawn="1"/>
          </p:nvSpPr>
          <p:spPr bwMode="ltGray">
            <a:xfrm>
              <a:off x="-9526" y="5620139"/>
              <a:ext cx="2495867" cy="1243195"/>
            </a:xfrm>
            <a:prstGeom prst="rect">
              <a:avLst/>
            </a:prstGeom>
            <a:solidFill>
              <a:schemeClr val="bg1">
                <a:alpha val="8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a:solidFill>
                  <a:srgbClr val="000000"/>
                </a:solidFill>
              </a:endParaRPr>
            </a:p>
          </p:txBody>
        </p:sp>
      </p:grpSp>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2184658173"/>
      </p:ext>
    </p:extLst>
  </p:cSld>
  <p:clrMap bg1="lt1" tx1="dk1" bg2="lt2" tx2="dk2" accent1="accent1" accent2="accent2" accent3="accent3" accent4="accent4" accent5="accent5" accent6="accent6" hlink="hlink" folHlink="folHlink"/>
  <p:sldLayoutIdLst>
    <p:sldLayoutId id="2147483748" r:id="rId1"/>
    <p:sldLayoutId id="2147483749"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680839445"/>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47114"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7"/>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9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5"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109089470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51210"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5"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294203521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2519624612"/>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56330"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9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4"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a:ea typeface="+mn-ea"/>
                  <a:cs typeface="+mn-cs"/>
                </a:rPr>
                <a:t>Title</a:t>
              </a:r>
            </a:p>
            <a:p>
              <a:pPr fontAlgn="base">
                <a:spcBef>
                  <a:spcPct val="0"/>
                </a:spcBef>
                <a:spcAft>
                  <a:spcPct val="0"/>
                </a:spcAft>
                <a:buClrTx/>
                <a:buFontTx/>
                <a:buNone/>
              </a:pPr>
              <a:r>
                <a:rPr lang="en-US" sz="1600" kern="120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a:ea typeface="+mn-ea"/>
                  <a:cs typeface="+mn-cs"/>
                </a:rPr>
                <a:t>SOURCE : Source</a:t>
              </a:r>
              <a:endParaRPr lang="en-US" sz="800" kern="120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a:ea typeface="+mn-ea"/>
                  <a:cs typeface="+mn-cs"/>
                </a:rPr>
                <a:t>Legend</a:t>
              </a:r>
            </a:p>
          </p:txBody>
        </p:sp>
      </p:grpSp>
    </p:spTree>
    <p:extLst>
      <p:ext uri="{BB962C8B-B14F-4D97-AF65-F5344CB8AC3E}">
        <p14:creationId xmlns:p14="http://schemas.microsoft.com/office/powerpoint/2010/main" val="3051468500"/>
      </p:ext>
    </p:extLst>
  </p:cSld>
  <p:clrMap bg1="lt1" tx1="dk1" bg2="lt2" tx2="dk2" accent1="accent1" accent2="accent2" accent3="accent3" accent4="accent4" accent5="accent5" accent6="accent6" hlink="hlink" folHlink="folHlink"/>
  <p:sldLayoutIdLst>
    <p:sldLayoutId id="2147483766" r:id="rId1"/>
    <p:sldLayoutId id="2147483767"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tags" Target="../tags/tag308.xml"/><Relationship Id="rId1" Type="http://schemas.openxmlformats.org/officeDocument/2006/relationships/vmlDrawing" Target="../drawings/vmlDrawing74.vml"/><Relationship Id="rId6" Type="http://schemas.openxmlformats.org/officeDocument/2006/relationships/image" Target="../media/image28.emf"/><Relationship Id="rId5" Type="http://schemas.openxmlformats.org/officeDocument/2006/relationships/oleObject" Target="../embeddings/oleObject7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23.xml"/><Relationship Id="rId7" Type="http://schemas.openxmlformats.org/officeDocument/2006/relationships/image" Target="../media/image28.emf"/><Relationship Id="rId2" Type="http://schemas.openxmlformats.org/officeDocument/2006/relationships/tags" Target="../tags/tag322.xml"/><Relationship Id="rId1" Type="http://schemas.openxmlformats.org/officeDocument/2006/relationships/vmlDrawing" Target="../drawings/vmlDrawing82.vml"/><Relationship Id="rId6" Type="http://schemas.openxmlformats.org/officeDocument/2006/relationships/oleObject" Target="../embeddings/oleObject82.bin"/><Relationship Id="rId11" Type="http://schemas.openxmlformats.org/officeDocument/2006/relationships/chart" Target="../charts/chart2.xml"/><Relationship Id="rId5" Type="http://schemas.openxmlformats.org/officeDocument/2006/relationships/notesSlide" Target="../notesSlides/notesSlide6.xml"/><Relationship Id="rId10" Type="http://schemas.openxmlformats.org/officeDocument/2006/relationships/chart" Target="../charts/chart1.xml"/><Relationship Id="rId4" Type="http://schemas.openxmlformats.org/officeDocument/2006/relationships/slideLayout" Target="../slideLayouts/slideLayout13.xml"/><Relationship Id="rId9" Type="http://schemas.openxmlformats.org/officeDocument/2006/relationships/hyperlink" Target="http://www.ressak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vmlDrawing" Target="../drawings/vmlDrawing83.vml"/><Relationship Id="rId6" Type="http://schemas.openxmlformats.org/officeDocument/2006/relationships/image" Target="../media/image16.emf"/><Relationship Id="rId5" Type="http://schemas.openxmlformats.org/officeDocument/2006/relationships/oleObject" Target="../embeddings/oleObject83.bin"/><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vmlDrawing" Target="../drawings/vmlDrawing84.vml"/><Relationship Id="rId6" Type="http://schemas.openxmlformats.org/officeDocument/2006/relationships/image" Target="../media/image16.emf"/><Relationship Id="rId5" Type="http://schemas.openxmlformats.org/officeDocument/2006/relationships/oleObject" Target="../embeddings/oleObject84.bin"/><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vmlDrawing" Target="../drawings/vmlDrawing85.vml"/><Relationship Id="rId6" Type="http://schemas.openxmlformats.org/officeDocument/2006/relationships/image" Target="../media/image16.emf"/><Relationship Id="rId5" Type="http://schemas.openxmlformats.org/officeDocument/2006/relationships/oleObject" Target="../embeddings/oleObject85.bin"/><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vmlDrawing" Target="../drawings/vmlDrawing86.vml"/><Relationship Id="rId6" Type="http://schemas.openxmlformats.org/officeDocument/2006/relationships/image" Target="../media/image16.emf"/><Relationship Id="rId5" Type="http://schemas.openxmlformats.org/officeDocument/2006/relationships/oleObject" Target="../embeddings/oleObject86.bin"/><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vmlDrawing" Target="../drawings/vmlDrawing87.vml"/><Relationship Id="rId6" Type="http://schemas.openxmlformats.org/officeDocument/2006/relationships/image" Target="../media/image16.emf"/><Relationship Id="rId5" Type="http://schemas.openxmlformats.org/officeDocument/2006/relationships/oleObject" Target="../embeddings/oleObject87.bin"/><Relationship Id="rId4"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vmlDrawing" Target="../drawings/vmlDrawing88.vml"/><Relationship Id="rId6" Type="http://schemas.openxmlformats.org/officeDocument/2006/relationships/image" Target="../media/image16.emf"/><Relationship Id="rId5" Type="http://schemas.openxmlformats.org/officeDocument/2006/relationships/oleObject" Target="../embeddings/oleObject88.bin"/><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vmlDrawing" Target="../drawings/vmlDrawing89.vml"/><Relationship Id="rId6" Type="http://schemas.openxmlformats.org/officeDocument/2006/relationships/image" Target="../media/image22.emf"/><Relationship Id="rId5" Type="http://schemas.openxmlformats.org/officeDocument/2006/relationships/oleObject" Target="../embeddings/oleObject89.bin"/><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vmlDrawing" Target="../drawings/vmlDrawing90.vml"/><Relationship Id="rId6" Type="http://schemas.openxmlformats.org/officeDocument/2006/relationships/image" Target="../media/image16.emf"/><Relationship Id="rId5" Type="http://schemas.openxmlformats.org/officeDocument/2006/relationships/oleObject" Target="../embeddings/oleObject90.bin"/><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tags" Target="../tags/tag309.xml"/><Relationship Id="rId1" Type="http://schemas.openxmlformats.org/officeDocument/2006/relationships/vmlDrawing" Target="../drawings/vmlDrawing75.vml"/><Relationship Id="rId6" Type="http://schemas.openxmlformats.org/officeDocument/2006/relationships/image" Target="../media/image22.emf"/><Relationship Id="rId5" Type="http://schemas.openxmlformats.org/officeDocument/2006/relationships/oleObject" Target="../embeddings/oleObject7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vmlDrawing" Target="../drawings/vmlDrawing91.vml"/><Relationship Id="rId6" Type="http://schemas.openxmlformats.org/officeDocument/2006/relationships/image" Target="../media/image22.emf"/><Relationship Id="rId5" Type="http://schemas.openxmlformats.org/officeDocument/2006/relationships/oleObject" Target="../embeddings/oleObject91.bin"/><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vmlDrawing" Target="../drawings/vmlDrawing92.vml"/><Relationship Id="rId6" Type="http://schemas.openxmlformats.org/officeDocument/2006/relationships/image" Target="../media/image22.emf"/><Relationship Id="rId5" Type="http://schemas.openxmlformats.org/officeDocument/2006/relationships/oleObject" Target="../embeddings/oleObject92.bin"/><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345.xml"/><Relationship Id="rId7" Type="http://schemas.openxmlformats.org/officeDocument/2006/relationships/image" Target="../media/image39.png"/><Relationship Id="rId2" Type="http://schemas.openxmlformats.org/officeDocument/2006/relationships/tags" Target="../tags/tag344.xml"/><Relationship Id="rId1" Type="http://schemas.openxmlformats.org/officeDocument/2006/relationships/vmlDrawing" Target="../drawings/vmlDrawing93.vml"/><Relationship Id="rId6" Type="http://schemas.openxmlformats.org/officeDocument/2006/relationships/image" Target="../media/image22.emf"/><Relationship Id="rId5" Type="http://schemas.openxmlformats.org/officeDocument/2006/relationships/oleObject" Target="../embeddings/oleObject93.bin"/><Relationship Id="rId4" Type="http://schemas.openxmlformats.org/officeDocument/2006/relationships/slideLayout" Target="../slideLayouts/slideLayout14.xml"/><Relationship Id="rId9"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 Type="http://schemas.openxmlformats.org/officeDocument/2006/relationships/tags" Target="../tags/tag348.xml"/><Relationship Id="rId21" Type="http://schemas.openxmlformats.org/officeDocument/2006/relationships/tags" Target="../tags/tag366.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slideLayout" Target="../slideLayouts/slideLayout72.xml"/><Relationship Id="rId10" Type="http://schemas.openxmlformats.org/officeDocument/2006/relationships/tags" Target="../tags/tag355.xml"/><Relationship Id="rId19" Type="http://schemas.openxmlformats.org/officeDocument/2006/relationships/tags" Target="../tags/tag364.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73.xml"/><Relationship Id="rId1" Type="http://schemas.openxmlformats.org/officeDocument/2006/relationships/vmlDrawing" Target="../drawings/vmlDrawing94.vml"/><Relationship Id="rId5" Type="http://schemas.openxmlformats.org/officeDocument/2006/relationships/image" Target="../media/image40.emf"/><Relationship Id="rId4" Type="http://schemas.openxmlformats.org/officeDocument/2006/relationships/oleObject" Target="../embeddings/oleObject94.bin"/></Relationships>
</file>

<file path=ppt/slides/_rels/slide27.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vmlDrawing" Target="../drawings/vmlDrawing95.vml"/><Relationship Id="rId6" Type="http://schemas.openxmlformats.org/officeDocument/2006/relationships/image" Target="../media/image16.emf"/><Relationship Id="rId5" Type="http://schemas.openxmlformats.org/officeDocument/2006/relationships/oleObject" Target="../embeddings/oleObject95.bin"/><Relationship Id="rId4"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vmlDrawing" Target="../drawings/vmlDrawing96.vml"/><Relationship Id="rId6" Type="http://schemas.openxmlformats.org/officeDocument/2006/relationships/image" Target="../media/image41.emf"/><Relationship Id="rId5" Type="http://schemas.openxmlformats.org/officeDocument/2006/relationships/oleObject" Target="../embeddings/oleObject96.bin"/><Relationship Id="rId4"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tags" Target="../tags/tag379.xml"/><Relationship Id="rId7" Type="http://schemas.openxmlformats.org/officeDocument/2006/relationships/image" Target="../media/image42.emf"/><Relationship Id="rId2" Type="http://schemas.openxmlformats.org/officeDocument/2006/relationships/tags" Target="../tags/tag378.xml"/><Relationship Id="rId1" Type="http://schemas.openxmlformats.org/officeDocument/2006/relationships/vmlDrawing" Target="../drawings/vmlDrawing97.vml"/><Relationship Id="rId6" Type="http://schemas.openxmlformats.org/officeDocument/2006/relationships/oleObject" Target="../embeddings/oleObject97.bin"/><Relationship Id="rId5" Type="http://schemas.openxmlformats.org/officeDocument/2006/relationships/notesSlide" Target="../notesSlides/notesSlide7.xml"/><Relationship Id="rId4"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vmlDrawing" Target="../drawings/vmlDrawing98.vml"/><Relationship Id="rId6" Type="http://schemas.openxmlformats.org/officeDocument/2006/relationships/image" Target="../media/image16.emf"/><Relationship Id="rId5" Type="http://schemas.openxmlformats.org/officeDocument/2006/relationships/oleObject" Target="../embeddings/oleObject98.bin"/><Relationship Id="rId4"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383.xml"/><Relationship Id="rId7" Type="http://schemas.openxmlformats.org/officeDocument/2006/relationships/image" Target="../media/image43.png"/><Relationship Id="rId2" Type="http://schemas.openxmlformats.org/officeDocument/2006/relationships/tags" Target="../tags/tag382.xml"/><Relationship Id="rId1" Type="http://schemas.openxmlformats.org/officeDocument/2006/relationships/vmlDrawing" Target="../drawings/vmlDrawing99.vml"/><Relationship Id="rId6" Type="http://schemas.openxmlformats.org/officeDocument/2006/relationships/image" Target="../media/image16.emf"/><Relationship Id="rId5" Type="http://schemas.openxmlformats.org/officeDocument/2006/relationships/oleObject" Target="../embeddings/oleObject99.bin"/><Relationship Id="rId10" Type="http://schemas.openxmlformats.org/officeDocument/2006/relationships/image" Target="../media/image46.png"/><Relationship Id="rId4" Type="http://schemas.openxmlformats.org/officeDocument/2006/relationships/slideLayout" Target="../slideLayouts/slideLayout13.xml"/><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84.xml"/><Relationship Id="rId1" Type="http://schemas.openxmlformats.org/officeDocument/2006/relationships/vmlDrawing" Target="../drawings/vmlDrawing100.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oleObject" Target="../embeddings/oleObject10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vmlDrawing" Target="../drawings/vmlDrawing101.vml"/><Relationship Id="rId6" Type="http://schemas.openxmlformats.org/officeDocument/2006/relationships/image" Target="../media/image16.emf"/><Relationship Id="rId5" Type="http://schemas.openxmlformats.org/officeDocument/2006/relationships/oleObject" Target="../embeddings/oleObject101.bin"/><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vmlDrawing" Target="../drawings/vmlDrawing102.vml"/><Relationship Id="rId6" Type="http://schemas.openxmlformats.org/officeDocument/2006/relationships/image" Target="../media/image16.emf"/><Relationship Id="rId5" Type="http://schemas.openxmlformats.org/officeDocument/2006/relationships/oleObject" Target="../embeddings/oleObject102.bin"/><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vmlDrawing" Target="../drawings/vmlDrawing103.vml"/><Relationship Id="rId6" Type="http://schemas.openxmlformats.org/officeDocument/2006/relationships/image" Target="../media/image16.emf"/><Relationship Id="rId5" Type="http://schemas.openxmlformats.org/officeDocument/2006/relationships/oleObject" Target="../embeddings/oleObject103.bin"/><Relationship Id="rId4"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392.xml"/><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tags" Target="../tags/tag391.xml"/><Relationship Id="rId1" Type="http://schemas.openxmlformats.org/officeDocument/2006/relationships/vmlDrawing" Target="../drawings/vmlDrawing104.vml"/><Relationship Id="rId6" Type="http://schemas.openxmlformats.org/officeDocument/2006/relationships/image" Target="../media/image22.emf"/><Relationship Id="rId11" Type="http://schemas.openxmlformats.org/officeDocument/2006/relationships/image" Target="../media/image53.png"/><Relationship Id="rId5" Type="http://schemas.openxmlformats.org/officeDocument/2006/relationships/oleObject" Target="../embeddings/oleObject104.bin"/><Relationship Id="rId10" Type="http://schemas.openxmlformats.org/officeDocument/2006/relationships/image" Target="../media/image52.jpeg"/><Relationship Id="rId4" Type="http://schemas.openxmlformats.org/officeDocument/2006/relationships/slideLayout" Target="../slideLayouts/slideLayout14.xml"/><Relationship Id="rId9"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vmlDrawing" Target="../drawings/vmlDrawing76.vml"/><Relationship Id="rId6" Type="http://schemas.openxmlformats.org/officeDocument/2006/relationships/image" Target="../media/image16.emf"/><Relationship Id="rId5" Type="http://schemas.openxmlformats.org/officeDocument/2006/relationships/oleObject" Target="../embeddings/oleObject76.bin"/><Relationship Id="rId4"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vmlDrawing" Target="../drawings/vmlDrawing105.vml"/><Relationship Id="rId6" Type="http://schemas.openxmlformats.org/officeDocument/2006/relationships/image" Target="../media/image47.emf"/><Relationship Id="rId5" Type="http://schemas.openxmlformats.org/officeDocument/2006/relationships/oleObject" Target="../embeddings/oleObject105.bin"/><Relationship Id="rId4"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vmlDrawing" Target="../drawings/vmlDrawing106.vml"/><Relationship Id="rId6" Type="http://schemas.openxmlformats.org/officeDocument/2006/relationships/image" Target="../media/image22.emf"/><Relationship Id="rId5" Type="http://schemas.openxmlformats.org/officeDocument/2006/relationships/oleObject" Target="../embeddings/oleObject106.bin"/><Relationship Id="rId4"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3" Type="http://schemas.openxmlformats.org/officeDocument/2006/relationships/tags" Target="../tags/tag408.xml"/><Relationship Id="rId18" Type="http://schemas.openxmlformats.org/officeDocument/2006/relationships/tags" Target="../tags/tag413.xml"/><Relationship Id="rId26" Type="http://schemas.openxmlformats.org/officeDocument/2006/relationships/tags" Target="../tags/tag421.xml"/><Relationship Id="rId21" Type="http://schemas.openxmlformats.org/officeDocument/2006/relationships/tags" Target="../tags/tag416.xml"/><Relationship Id="rId34" Type="http://schemas.openxmlformats.org/officeDocument/2006/relationships/tags" Target="../tags/tag429.xml"/><Relationship Id="rId7" Type="http://schemas.openxmlformats.org/officeDocument/2006/relationships/tags" Target="../tags/tag402.xml"/><Relationship Id="rId12" Type="http://schemas.openxmlformats.org/officeDocument/2006/relationships/tags" Target="../tags/tag407.xml"/><Relationship Id="rId17" Type="http://schemas.openxmlformats.org/officeDocument/2006/relationships/tags" Target="../tags/tag412.xml"/><Relationship Id="rId25" Type="http://schemas.openxmlformats.org/officeDocument/2006/relationships/tags" Target="../tags/tag420.xml"/><Relationship Id="rId33" Type="http://schemas.openxmlformats.org/officeDocument/2006/relationships/tags" Target="../tags/tag428.xml"/><Relationship Id="rId2" Type="http://schemas.openxmlformats.org/officeDocument/2006/relationships/tags" Target="../tags/tag397.xml"/><Relationship Id="rId16" Type="http://schemas.openxmlformats.org/officeDocument/2006/relationships/tags" Target="../tags/tag411.xml"/><Relationship Id="rId20" Type="http://schemas.openxmlformats.org/officeDocument/2006/relationships/tags" Target="../tags/tag415.xml"/><Relationship Id="rId29" Type="http://schemas.openxmlformats.org/officeDocument/2006/relationships/tags" Target="../tags/tag424.xml"/><Relationship Id="rId1" Type="http://schemas.openxmlformats.org/officeDocument/2006/relationships/vmlDrawing" Target="../drawings/vmlDrawing107.vml"/><Relationship Id="rId6" Type="http://schemas.openxmlformats.org/officeDocument/2006/relationships/tags" Target="../tags/tag401.xml"/><Relationship Id="rId11" Type="http://schemas.openxmlformats.org/officeDocument/2006/relationships/tags" Target="../tags/tag406.xml"/><Relationship Id="rId24" Type="http://schemas.openxmlformats.org/officeDocument/2006/relationships/tags" Target="../tags/tag419.xml"/><Relationship Id="rId32" Type="http://schemas.openxmlformats.org/officeDocument/2006/relationships/tags" Target="../tags/tag427.xml"/><Relationship Id="rId37" Type="http://schemas.openxmlformats.org/officeDocument/2006/relationships/image" Target="../media/image16.emf"/><Relationship Id="rId5" Type="http://schemas.openxmlformats.org/officeDocument/2006/relationships/tags" Target="../tags/tag400.xml"/><Relationship Id="rId15" Type="http://schemas.openxmlformats.org/officeDocument/2006/relationships/tags" Target="../tags/tag410.xml"/><Relationship Id="rId23" Type="http://schemas.openxmlformats.org/officeDocument/2006/relationships/tags" Target="../tags/tag418.xml"/><Relationship Id="rId28" Type="http://schemas.openxmlformats.org/officeDocument/2006/relationships/tags" Target="../tags/tag423.xml"/><Relationship Id="rId36" Type="http://schemas.openxmlformats.org/officeDocument/2006/relationships/oleObject" Target="../embeddings/oleObject107.bin"/><Relationship Id="rId10" Type="http://schemas.openxmlformats.org/officeDocument/2006/relationships/tags" Target="../tags/tag405.xml"/><Relationship Id="rId19" Type="http://schemas.openxmlformats.org/officeDocument/2006/relationships/tags" Target="../tags/tag414.xml"/><Relationship Id="rId31" Type="http://schemas.openxmlformats.org/officeDocument/2006/relationships/tags" Target="../tags/tag426.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tags" Target="../tags/tag409.xml"/><Relationship Id="rId22" Type="http://schemas.openxmlformats.org/officeDocument/2006/relationships/tags" Target="../tags/tag417.xml"/><Relationship Id="rId27" Type="http://schemas.openxmlformats.org/officeDocument/2006/relationships/tags" Target="../tags/tag422.xml"/><Relationship Id="rId30" Type="http://schemas.openxmlformats.org/officeDocument/2006/relationships/tags" Target="../tags/tag425.xml"/><Relationship Id="rId35" Type="http://schemas.openxmlformats.org/officeDocument/2006/relationships/slideLayout" Target="../slideLayouts/slideLayout13.xml"/><Relationship Id="rId8" Type="http://schemas.openxmlformats.org/officeDocument/2006/relationships/tags" Target="../tags/tag403.xml"/><Relationship Id="rId3" Type="http://schemas.openxmlformats.org/officeDocument/2006/relationships/tags" Target="../tags/tag398.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vmlDrawing" Target="../drawings/vmlDrawing108.vml"/><Relationship Id="rId6" Type="http://schemas.openxmlformats.org/officeDocument/2006/relationships/image" Target="../media/image16.emf"/><Relationship Id="rId5" Type="http://schemas.openxmlformats.org/officeDocument/2006/relationships/oleObject" Target="../embeddings/oleObject108.bin"/><Relationship Id="rId4"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vmlDrawing" Target="../drawings/vmlDrawing109.vml"/><Relationship Id="rId6" Type="http://schemas.openxmlformats.org/officeDocument/2006/relationships/image" Target="../media/image22.emf"/><Relationship Id="rId5" Type="http://schemas.openxmlformats.org/officeDocument/2006/relationships/oleObject" Target="../embeddings/oleObject109.bin"/><Relationship Id="rId4"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vmlDrawing" Target="../drawings/vmlDrawing110.vml"/><Relationship Id="rId6" Type="http://schemas.openxmlformats.org/officeDocument/2006/relationships/image" Target="../media/image22.emf"/><Relationship Id="rId5" Type="http://schemas.openxmlformats.org/officeDocument/2006/relationships/oleObject" Target="../embeddings/oleObject110.bin"/><Relationship Id="rId4"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vmlDrawing" Target="../drawings/vmlDrawing111.vml"/><Relationship Id="rId6" Type="http://schemas.openxmlformats.org/officeDocument/2006/relationships/image" Target="../media/image22.emf"/><Relationship Id="rId5" Type="http://schemas.openxmlformats.org/officeDocument/2006/relationships/oleObject" Target="../embeddings/oleObject111.bin"/><Relationship Id="rId4"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vmlDrawing" Target="../drawings/vmlDrawing77.vml"/><Relationship Id="rId6" Type="http://schemas.openxmlformats.org/officeDocument/2006/relationships/image" Target="../media/image16.emf"/><Relationship Id="rId5" Type="http://schemas.openxmlformats.org/officeDocument/2006/relationships/oleObject" Target="../embeddings/oleObject77.bin"/><Relationship Id="rId4"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62.jpg"/><Relationship Id="rId13" Type="http://schemas.openxmlformats.org/officeDocument/2006/relationships/image" Target="../media/image66.jpeg"/><Relationship Id="rId18" Type="http://schemas.openxmlformats.org/officeDocument/2006/relationships/image" Target="../media/image69.jfif"/><Relationship Id="rId26" Type="http://schemas.openxmlformats.org/officeDocument/2006/relationships/image" Target="../media/image77.png"/><Relationship Id="rId3" Type="http://schemas.openxmlformats.org/officeDocument/2006/relationships/image" Target="../media/image57.png"/><Relationship Id="rId21" Type="http://schemas.openxmlformats.org/officeDocument/2006/relationships/image" Target="../media/image72.jfif"/><Relationship Id="rId7" Type="http://schemas.openxmlformats.org/officeDocument/2006/relationships/image" Target="../media/image61.png"/><Relationship Id="rId12" Type="http://schemas.openxmlformats.org/officeDocument/2006/relationships/image" Target="../media/image65.jpeg"/><Relationship Id="rId17" Type="http://schemas.openxmlformats.org/officeDocument/2006/relationships/image" Target="../media/image56.png"/><Relationship Id="rId25" Type="http://schemas.openxmlformats.org/officeDocument/2006/relationships/image" Target="../media/image76.jfif"/><Relationship Id="rId2" Type="http://schemas.openxmlformats.org/officeDocument/2006/relationships/slideLayout" Target="../slideLayouts/slideLayout84.xml"/><Relationship Id="rId16" Type="http://schemas.openxmlformats.org/officeDocument/2006/relationships/oleObject" Target="../embeddings/oleObject112.bin"/><Relationship Id="rId20" Type="http://schemas.openxmlformats.org/officeDocument/2006/relationships/image" Target="../media/image71.jpeg"/><Relationship Id="rId29" Type="http://schemas.openxmlformats.org/officeDocument/2006/relationships/image" Target="../media/image80.png"/><Relationship Id="rId1" Type="http://schemas.openxmlformats.org/officeDocument/2006/relationships/vmlDrawing" Target="../drawings/vmlDrawing112.vml"/><Relationship Id="rId6" Type="http://schemas.openxmlformats.org/officeDocument/2006/relationships/image" Target="../media/image60.jpeg"/><Relationship Id="rId11" Type="http://schemas.openxmlformats.org/officeDocument/2006/relationships/image" Target="../media/image64.jfif"/><Relationship Id="rId24" Type="http://schemas.openxmlformats.org/officeDocument/2006/relationships/image" Target="../media/image75.jfif"/><Relationship Id="rId5" Type="http://schemas.openxmlformats.org/officeDocument/2006/relationships/image" Target="../media/image59.png"/><Relationship Id="rId15" Type="http://schemas.openxmlformats.org/officeDocument/2006/relationships/image" Target="../media/image68.png"/><Relationship Id="rId23" Type="http://schemas.openxmlformats.org/officeDocument/2006/relationships/image" Target="../media/image74.jfif"/><Relationship Id="rId28" Type="http://schemas.openxmlformats.org/officeDocument/2006/relationships/image" Target="../media/image79.png"/><Relationship Id="rId10" Type="http://schemas.openxmlformats.org/officeDocument/2006/relationships/image" Target="../media/image63.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8.png"/><Relationship Id="rId9" Type="http://schemas.openxmlformats.org/officeDocument/2006/relationships/image" Target="../media/image43.png"/><Relationship Id="rId14" Type="http://schemas.openxmlformats.org/officeDocument/2006/relationships/image" Target="../media/image67.png"/><Relationship Id="rId22" Type="http://schemas.openxmlformats.org/officeDocument/2006/relationships/image" Target="../media/image73.jpeg"/><Relationship Id="rId27" Type="http://schemas.openxmlformats.org/officeDocument/2006/relationships/image" Target="../media/image78.png"/><Relationship Id="rId30"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vmlDrawing" Target="../drawings/vmlDrawing78.vml"/><Relationship Id="rId6" Type="http://schemas.openxmlformats.org/officeDocument/2006/relationships/image" Target="../media/image16.emf"/><Relationship Id="rId5" Type="http://schemas.openxmlformats.org/officeDocument/2006/relationships/oleObject" Target="../embeddings/oleObject78.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17.xml"/><Relationship Id="rId7" Type="http://schemas.openxmlformats.org/officeDocument/2006/relationships/image" Target="../media/image28.emf"/><Relationship Id="rId2" Type="http://schemas.openxmlformats.org/officeDocument/2006/relationships/tags" Target="../tags/tag316.xml"/><Relationship Id="rId1" Type="http://schemas.openxmlformats.org/officeDocument/2006/relationships/vmlDrawing" Target="../drawings/vmlDrawing79.vml"/><Relationship Id="rId6" Type="http://schemas.openxmlformats.org/officeDocument/2006/relationships/oleObject" Target="../embeddings/oleObject79.bin"/><Relationship Id="rId5" Type="http://schemas.openxmlformats.org/officeDocument/2006/relationships/notesSlide" Target="../notesSlides/notesSlide3.xml"/><Relationship Id="rId10" Type="http://schemas.openxmlformats.org/officeDocument/2006/relationships/image" Target="../media/image30.png"/><Relationship Id="rId4" Type="http://schemas.openxmlformats.org/officeDocument/2006/relationships/slideLayout" Target="../slideLayouts/slideLayout13.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19.xml"/><Relationship Id="rId7" Type="http://schemas.openxmlformats.org/officeDocument/2006/relationships/image" Target="../media/image28.emf"/><Relationship Id="rId2" Type="http://schemas.openxmlformats.org/officeDocument/2006/relationships/tags" Target="../tags/tag318.xml"/><Relationship Id="rId1" Type="http://schemas.openxmlformats.org/officeDocument/2006/relationships/vmlDrawing" Target="../drawings/vmlDrawing80.vml"/><Relationship Id="rId6" Type="http://schemas.openxmlformats.org/officeDocument/2006/relationships/oleObject" Target="../embeddings/oleObject80.bin"/><Relationship Id="rId5" Type="http://schemas.openxmlformats.org/officeDocument/2006/relationships/notesSlide" Target="../notesSlides/notesSlide4.xml"/><Relationship Id="rId4" Type="http://schemas.openxmlformats.org/officeDocument/2006/relationships/slideLayout" Target="../slideLayouts/slideLayout13.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21.xml"/><Relationship Id="rId7" Type="http://schemas.openxmlformats.org/officeDocument/2006/relationships/image" Target="../media/image28.emf"/><Relationship Id="rId2" Type="http://schemas.openxmlformats.org/officeDocument/2006/relationships/tags" Target="../tags/tag320.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notesSlide" Target="../notesSlides/notesSlide5.xml"/><Relationship Id="rId4" Type="http://schemas.openxmlformats.org/officeDocument/2006/relationships/slideLayout" Target="../slideLayouts/slideLayout13.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68006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0" name="think-cell Slide" r:id="rId5" imgW="395" imgH="396" progId="TCLayout.ActiveDocument.1">
                  <p:embed/>
                </p:oleObj>
              </mc:Choice>
              <mc:Fallback>
                <p:oleObj name="think-cell Slide" r:id="rId5" imgW="395" imgH="39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8" name="Google Shape;158;p25"/>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159" name="Google Shape;159;p25"/>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0" i="0" u="none" strike="noStrike" cap="none" dirty="0">
                <a:solidFill>
                  <a:schemeClr val="lt1"/>
                </a:solidFill>
                <a:latin typeface="Arial"/>
                <a:ea typeface="Arial"/>
                <a:cs typeface="Arial"/>
                <a:sym typeface="Arial"/>
              </a:rPr>
              <a:t>AGRA </a:t>
            </a:r>
            <a:r>
              <a:rPr lang="en-US" sz="4000" dirty="0"/>
              <a:t>Burkina Faso</a:t>
            </a:r>
            <a:r>
              <a:rPr lang="en-US" sz="4000" b="0" i="0" u="none" strike="noStrike" cap="none" dirty="0">
                <a:solidFill>
                  <a:schemeClr val="lt1"/>
                </a:solidFill>
                <a:latin typeface="Arial"/>
                <a:ea typeface="Arial"/>
                <a:cs typeface="Arial"/>
                <a:sym typeface="Arial"/>
              </a:rPr>
              <a:t> Operational Plan</a:t>
            </a:r>
            <a:endParaRPr dirty="0"/>
          </a:p>
        </p:txBody>
      </p:sp>
      <p:sp>
        <p:nvSpPr>
          <p:cNvPr id="160" name="Google Shape;160;p25"/>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1" u="none" strike="noStrike" cap="none" dirty="0">
                <a:solidFill>
                  <a:schemeClr val="lt1"/>
                </a:solidFill>
                <a:latin typeface="Arial"/>
                <a:ea typeface="Arial"/>
                <a:cs typeface="Arial"/>
                <a:sym typeface="Arial"/>
              </a:rPr>
              <a:t>Revised, </a:t>
            </a:r>
            <a:r>
              <a:rPr lang="en-US" dirty="0"/>
              <a:t>June </a:t>
            </a:r>
            <a:r>
              <a:rPr lang="en-US" sz="1600" b="0" i="1" u="none" strike="noStrike" cap="none" dirty="0">
                <a:solidFill>
                  <a:schemeClr val="lt1"/>
                </a:solidFill>
                <a:latin typeface="Arial"/>
                <a:ea typeface="Arial"/>
                <a:cs typeface="Arial"/>
                <a:sym typeface="Arial"/>
              </a:rPr>
              <a:t>2019</a:t>
            </a:r>
            <a:endParaRPr sz="1600" b="0" i="1" u="none" strike="noStrike" cap="none" dirty="0">
              <a:solidFill>
                <a:schemeClr val="lt1"/>
              </a:solidFill>
              <a:latin typeface="Arial"/>
              <a:ea typeface="Arial"/>
              <a:cs typeface="Arial"/>
              <a:sym typeface="Arial"/>
            </a:endParaRPr>
          </a:p>
        </p:txBody>
      </p:sp>
      <p:sp>
        <p:nvSpPr>
          <p:cNvPr id="161" name="Google Shape;161;p25"/>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noAutofit/>
          </a:bodyPr>
          <a:lstStyle/>
          <a:p>
            <a:pPr marL="228600" marR="0" lvl="0" indent="-228600" algn="l" rtl="0">
              <a:lnSpc>
                <a:spcPct val="90000"/>
              </a:lnSpc>
              <a:spcBef>
                <a:spcPts val="0"/>
              </a:spcBef>
              <a:spcAft>
                <a:spcPts val="0"/>
              </a:spcAft>
              <a:buClr>
                <a:schemeClr val="lt1"/>
              </a:buClr>
              <a:buSzPts val="1600"/>
              <a:buFont typeface="Arial"/>
              <a:buNone/>
            </a:pPr>
            <a:endParaRPr sz="16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88"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dirty="0">
              <a:sym typeface="+mn-lt"/>
            </a:endParaRPr>
          </a:p>
        </p:txBody>
      </p:sp>
      <p:pic>
        <p:nvPicPr>
          <p:cNvPr id="251" name="Google Shape;251;p38"/>
          <p:cNvPicPr preferRelativeResize="0"/>
          <p:nvPr/>
        </p:nvPicPr>
        <p:blipFill rotWithShape="1">
          <a:blip r:embed="rId8">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a:xfrm>
            <a:off x="477533" y="115515"/>
            <a:ext cx="7245459" cy="582389"/>
          </a:xfrm>
        </p:spPr>
        <p:txBody>
          <a:bodyPr/>
          <a:lstStyle/>
          <a:p>
            <a:pPr lvl="0"/>
            <a:r>
              <a:rPr lang="en-US" dirty="0"/>
              <a:t>There is room to develop a more vibrant private sector if policy and other incentives are put in place</a:t>
            </a:r>
          </a:p>
        </p:txBody>
      </p:sp>
      <p:grpSp>
        <p:nvGrpSpPr>
          <p:cNvPr id="27" name="Group 26"/>
          <p:cNvGrpSpPr/>
          <p:nvPr/>
        </p:nvGrpSpPr>
        <p:grpSpPr>
          <a:xfrm>
            <a:off x="477533" y="955648"/>
            <a:ext cx="9037942" cy="2090527"/>
            <a:chOff x="756004" y="1106079"/>
            <a:chExt cx="5077907" cy="1151307"/>
          </a:xfrm>
        </p:grpSpPr>
        <p:sp>
          <p:nvSpPr>
            <p:cNvPr id="28" name="Google Shape;253;p38"/>
            <p:cNvSpPr/>
            <p:nvPr/>
          </p:nvSpPr>
          <p:spPr>
            <a:xfrm>
              <a:off x="756004" y="1106079"/>
              <a:ext cx="3003263" cy="212879"/>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1100" b="1" dirty="0">
                  <a:solidFill>
                    <a:schemeClr val="dk1"/>
                  </a:solidFill>
                  <a:sym typeface="Arial"/>
                </a:rPr>
                <a:t>3. </a:t>
              </a:r>
              <a:r>
                <a:rPr lang="en-US" sz="1100" b="1" dirty="0">
                  <a:solidFill>
                    <a:schemeClr val="dk1"/>
                  </a:solidFill>
                </a:rPr>
                <a:t>The Private Sector Landscape and enabling environment</a:t>
              </a:r>
              <a:endParaRPr sz="1100" dirty="0"/>
            </a:p>
          </p:txBody>
        </p:sp>
        <p:sp>
          <p:nvSpPr>
            <p:cNvPr id="29" name="Google Shape;255;p38"/>
            <p:cNvSpPr/>
            <p:nvPr/>
          </p:nvSpPr>
          <p:spPr>
            <a:xfrm>
              <a:off x="756004" y="1389194"/>
              <a:ext cx="5077907" cy="868192"/>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a:solidFill>
                    <a:schemeClr val="tx1"/>
                  </a:solidFill>
                </a:rPr>
                <a:t>Foreign Direct Investment (FDI) to Burkina Faso has averaged US$ 486 M the last five years of which 10% goes to the ag sector while cross border trade averaged ~ US$ 221 M pa</a:t>
              </a:r>
              <a:r>
                <a:rPr lang="en-US" baseline="30000" dirty="0">
                  <a:solidFill>
                    <a:schemeClr val="tx1"/>
                  </a:solidFill>
                </a:rPr>
                <a:t>12</a:t>
              </a:r>
              <a:r>
                <a:rPr lang="en-US" dirty="0">
                  <a:solidFill>
                    <a:schemeClr val="tx1"/>
                  </a:solidFill>
                </a:rPr>
                <a:t> </a:t>
              </a:r>
            </a:p>
            <a:p>
              <a:pPr marL="171450" indent="-171450" algn="just">
                <a:buFont typeface="Arial" panose="020B0604020202020204" pitchFamily="34" charset="0"/>
                <a:buChar char="•"/>
              </a:pPr>
              <a:r>
                <a:rPr lang="en-GB" dirty="0">
                  <a:solidFill>
                    <a:schemeClr val="tx1"/>
                  </a:solidFill>
                </a:rPr>
                <a:t>Since 2000 economic growth increased by an average of </a:t>
              </a:r>
              <a:r>
                <a:rPr lang="en-GB" dirty="0" smtClean="0">
                  <a:solidFill>
                    <a:schemeClr val="tx1"/>
                  </a:solidFill>
                </a:rPr>
                <a:t>about 5.2</a:t>
              </a:r>
              <a:r>
                <a:rPr lang="en-GB" dirty="0" smtClean="0">
                  <a:solidFill>
                    <a:schemeClr val="tx1"/>
                  </a:solidFill>
                </a:rPr>
                <a:t>% </a:t>
              </a:r>
              <a:r>
                <a:rPr lang="en-GB" dirty="0">
                  <a:solidFill>
                    <a:schemeClr val="tx1"/>
                  </a:solidFill>
                </a:rPr>
                <a:t>pa largely because of policy reforms that </a:t>
              </a:r>
              <a:r>
                <a:rPr lang="en-GB" dirty="0">
                  <a:solidFill>
                    <a:schemeClr val="tx1"/>
                  </a:solidFill>
                </a:rPr>
                <a:t>favor</a:t>
              </a:r>
              <a:r>
                <a:rPr lang="en-GB" dirty="0">
                  <a:solidFill>
                    <a:schemeClr val="tx1"/>
                  </a:solidFill>
                </a:rPr>
                <a:t> entrepreneurship, as well as growth of the mining industry and improvements in the agriculture sector</a:t>
              </a:r>
              <a:endParaRPr lang="en-US" dirty="0">
                <a:solidFill>
                  <a:schemeClr val="tx1"/>
                </a:solidFill>
              </a:endParaRPr>
            </a:p>
            <a:p>
              <a:pPr marL="171450" indent="-171450" algn="just">
                <a:buFont typeface="Arial" panose="020B0604020202020204" pitchFamily="34" charset="0"/>
                <a:buChar char="•"/>
              </a:pPr>
              <a:r>
                <a:rPr lang="en-US" dirty="0">
                  <a:solidFill>
                    <a:schemeClr val="tx1"/>
                  </a:solidFill>
                </a:rPr>
                <a:t>Burkina Faso ranks 151 in the World Bank’s Doing Business Index while Sub Sahara’s Africa’s average is 79 making the business environment quite unfriendly. </a:t>
              </a:r>
            </a:p>
            <a:p>
              <a:pPr algn="just"/>
              <a:r>
                <a:rPr lang="en-US" sz="1200" dirty="0">
                  <a:solidFill>
                    <a:schemeClr val="tx1"/>
                  </a:solidFill>
                </a:rPr>
                <a:t> </a:t>
              </a:r>
              <a:endParaRPr lang="en-US" sz="1100" dirty="0">
                <a:solidFill>
                  <a:schemeClr val="tx1"/>
                </a:solidFill>
              </a:endParaRPr>
            </a:p>
            <a:p>
              <a:pPr marL="171450" indent="-171450" algn="just">
                <a:buFont typeface="Arial" panose="020B0604020202020204" pitchFamily="34" charset="0"/>
                <a:buChar char="•"/>
              </a:pPr>
              <a:endParaRPr lang="en-US" sz="1200" dirty="0">
                <a:solidFill>
                  <a:srgbClr val="FF0000"/>
                </a:solidFill>
              </a:endParaRPr>
            </a:p>
          </p:txBody>
        </p:sp>
      </p:grpSp>
      <p:sp>
        <p:nvSpPr>
          <p:cNvPr id="11" name="TextBox 10"/>
          <p:cNvSpPr txBox="1"/>
          <p:nvPr/>
        </p:nvSpPr>
        <p:spPr>
          <a:xfrm>
            <a:off x="4373592" y="6521571"/>
            <a:ext cx="4908431" cy="338554"/>
          </a:xfrm>
          <a:prstGeom prst="rect">
            <a:avLst/>
          </a:prstGeom>
          <a:noFill/>
        </p:spPr>
        <p:txBody>
          <a:bodyPr wrap="square" rtlCol="0">
            <a:spAutoFit/>
          </a:bodyPr>
          <a:lstStyle/>
          <a:p>
            <a:r>
              <a:rPr lang="en-ZA" sz="800" dirty="0"/>
              <a:t>11. FAO </a:t>
            </a:r>
            <a:r>
              <a:rPr lang="en-US" sz="800" dirty="0"/>
              <a:t>Private sector agribusiness investment in sub-Saharan Africa</a:t>
            </a:r>
            <a:r>
              <a:rPr lang="en-ZA" sz="800" dirty="0"/>
              <a:t> (2011) 12. </a:t>
            </a:r>
            <a:r>
              <a:rPr lang="en-ZA" sz="800" dirty="0">
                <a:hlinkClick r:id="rId9"/>
              </a:rPr>
              <a:t>www.reSSakS.org</a:t>
            </a:r>
            <a:r>
              <a:rPr lang="en-ZA" sz="800" dirty="0"/>
              <a:t> 13 World Bank Doing Business (2019) </a:t>
            </a:r>
          </a:p>
        </p:txBody>
      </p:sp>
      <p:grpSp>
        <p:nvGrpSpPr>
          <p:cNvPr id="3" name="Group 2"/>
          <p:cNvGrpSpPr/>
          <p:nvPr/>
        </p:nvGrpSpPr>
        <p:grpSpPr>
          <a:xfrm>
            <a:off x="512153" y="3319359"/>
            <a:ext cx="8874734" cy="2458629"/>
            <a:chOff x="512153" y="3319359"/>
            <a:chExt cx="8874734" cy="2458629"/>
          </a:xfrm>
        </p:grpSpPr>
        <p:graphicFrame>
          <p:nvGraphicFramePr>
            <p:cNvPr id="14" name="Chart 13">
              <a:extLst>
                <a:ext uri="{FF2B5EF4-FFF2-40B4-BE49-F238E27FC236}">
                  <a16:creationId xmlns:a16="http://schemas.microsoft.com/office/drawing/2014/main" xmlns="" id="{39AC702E-6F50-4E63-81C9-DE8636426546}"/>
                </a:ext>
              </a:extLst>
            </p:cNvPr>
            <p:cNvGraphicFramePr>
              <a:graphicFrameLocks/>
            </p:cNvGraphicFramePr>
            <p:nvPr>
              <p:extLst>
                <p:ext uri="{D42A27DB-BD31-4B8C-83A1-F6EECF244321}">
                  <p14:modId xmlns:p14="http://schemas.microsoft.com/office/powerpoint/2010/main" val="4289792622"/>
                </p:ext>
              </p:extLst>
            </p:nvPr>
          </p:nvGraphicFramePr>
          <p:xfrm>
            <a:off x="512153" y="3319359"/>
            <a:ext cx="4374381" cy="245862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Chart 12">
              <a:extLst>
                <a:ext uri="{FF2B5EF4-FFF2-40B4-BE49-F238E27FC236}">
                  <a16:creationId xmlns:a16="http://schemas.microsoft.com/office/drawing/2014/main" xmlns="" id="{9F43194E-39AF-4543-A41B-D4DC5A0761F5}"/>
                </a:ext>
              </a:extLst>
            </p:cNvPr>
            <p:cNvGraphicFramePr>
              <a:graphicFrameLocks/>
            </p:cNvGraphicFramePr>
            <p:nvPr/>
          </p:nvGraphicFramePr>
          <p:xfrm>
            <a:off x="5148654" y="3319359"/>
            <a:ext cx="4238233" cy="2458629"/>
          </p:xfrm>
          <a:graphic>
            <a:graphicData uri="http://schemas.openxmlformats.org/drawingml/2006/chart">
              <c:chart xmlns:c="http://schemas.openxmlformats.org/drawingml/2006/chart" xmlns:r="http://schemas.openxmlformats.org/officeDocument/2006/relationships" r:id="rId11"/>
            </a:graphicData>
          </a:graphic>
        </p:graphicFrame>
      </p:grpSp>
      <p:sp>
        <p:nvSpPr>
          <p:cNvPr id="7" name="Rectangle 6"/>
          <p:cNvSpPr/>
          <p:nvPr/>
        </p:nvSpPr>
        <p:spPr>
          <a:xfrm>
            <a:off x="1383639" y="5265277"/>
            <a:ext cx="535724" cy="307777"/>
          </a:xfrm>
          <a:prstGeom prst="rect">
            <a:avLst/>
          </a:prstGeom>
        </p:spPr>
        <p:txBody>
          <a:bodyPr wrap="none">
            <a:spAutoFit/>
          </a:bodyPr>
          <a:lstStyle/>
          <a:p>
            <a:r>
              <a:rPr lang="en-US" dirty="0">
                <a:solidFill>
                  <a:schemeClr val="tx1"/>
                </a:solidFill>
              </a:rPr>
              <a:t> </a:t>
            </a:r>
            <a:r>
              <a:rPr lang="en-US" sz="1050" dirty="0">
                <a:latin typeface="+mn-lt"/>
                <a:ea typeface="+mn-ea"/>
                <a:cs typeface="+mn-cs"/>
              </a:rPr>
              <a:t>2013</a:t>
            </a:r>
          </a:p>
        </p:txBody>
      </p:sp>
      <p:sp>
        <p:nvSpPr>
          <p:cNvPr id="8" name="Rectangle 7"/>
          <p:cNvSpPr/>
          <p:nvPr/>
        </p:nvSpPr>
        <p:spPr>
          <a:xfrm>
            <a:off x="2123227" y="5278724"/>
            <a:ext cx="535724" cy="307777"/>
          </a:xfrm>
          <a:prstGeom prst="rect">
            <a:avLst/>
          </a:prstGeom>
        </p:spPr>
        <p:txBody>
          <a:bodyPr wrap="none">
            <a:spAutoFit/>
          </a:bodyPr>
          <a:lstStyle/>
          <a:p>
            <a:r>
              <a:rPr lang="en-US" dirty="0">
                <a:solidFill>
                  <a:schemeClr val="tx1"/>
                </a:solidFill>
              </a:rPr>
              <a:t> </a:t>
            </a:r>
            <a:r>
              <a:rPr lang="en-US" sz="1050" dirty="0">
                <a:latin typeface="+mn-lt"/>
                <a:ea typeface="+mn-ea"/>
                <a:cs typeface="+mn-cs"/>
              </a:rPr>
              <a:t>2014</a:t>
            </a:r>
            <a:endParaRPr lang="en-US" sz="1050" dirty="0">
              <a:latin typeface="+mn-lt"/>
              <a:ea typeface="+mn-ea"/>
              <a:cs typeface="+mn-cs"/>
            </a:endParaRPr>
          </a:p>
        </p:txBody>
      </p:sp>
      <p:sp>
        <p:nvSpPr>
          <p:cNvPr id="9" name="Rectangle 8"/>
          <p:cNvSpPr/>
          <p:nvPr/>
        </p:nvSpPr>
        <p:spPr>
          <a:xfrm>
            <a:off x="2835921" y="5278723"/>
            <a:ext cx="535724" cy="307777"/>
          </a:xfrm>
          <a:prstGeom prst="rect">
            <a:avLst/>
          </a:prstGeom>
        </p:spPr>
        <p:txBody>
          <a:bodyPr wrap="none">
            <a:spAutoFit/>
          </a:bodyPr>
          <a:lstStyle/>
          <a:p>
            <a:r>
              <a:rPr lang="en-US" dirty="0">
                <a:solidFill>
                  <a:schemeClr val="tx1"/>
                </a:solidFill>
              </a:rPr>
              <a:t> </a:t>
            </a:r>
            <a:r>
              <a:rPr lang="en-US" sz="1050" dirty="0">
                <a:latin typeface="+mn-lt"/>
                <a:ea typeface="+mn-ea"/>
                <a:cs typeface="+mn-cs"/>
              </a:rPr>
              <a:t>2015</a:t>
            </a:r>
            <a:endParaRPr lang="en-US" sz="1050" dirty="0">
              <a:latin typeface="+mn-lt"/>
              <a:ea typeface="+mn-ea"/>
              <a:cs typeface="+mn-cs"/>
            </a:endParaRPr>
          </a:p>
        </p:txBody>
      </p:sp>
      <p:sp>
        <p:nvSpPr>
          <p:cNvPr id="10" name="Rectangle 9"/>
          <p:cNvSpPr/>
          <p:nvPr/>
        </p:nvSpPr>
        <p:spPr>
          <a:xfrm>
            <a:off x="3467932" y="5265277"/>
            <a:ext cx="535724" cy="307777"/>
          </a:xfrm>
          <a:prstGeom prst="rect">
            <a:avLst/>
          </a:prstGeom>
        </p:spPr>
        <p:txBody>
          <a:bodyPr wrap="none">
            <a:spAutoFit/>
          </a:bodyPr>
          <a:lstStyle/>
          <a:p>
            <a:r>
              <a:rPr lang="en-US" dirty="0">
                <a:solidFill>
                  <a:schemeClr val="tx1"/>
                </a:solidFill>
              </a:rPr>
              <a:t> </a:t>
            </a:r>
            <a:r>
              <a:rPr lang="en-US" sz="1050" dirty="0" smtClean="0">
                <a:latin typeface="+mn-lt"/>
                <a:ea typeface="+mn-ea"/>
                <a:cs typeface="+mn-cs"/>
              </a:rPr>
              <a:t>2016</a:t>
            </a:r>
            <a:endParaRPr lang="en-US" sz="1050" dirty="0">
              <a:latin typeface="+mn-lt"/>
              <a:ea typeface="+mn-ea"/>
              <a:cs typeface="+mn-cs"/>
            </a:endParaRPr>
          </a:p>
        </p:txBody>
      </p:sp>
      <p:sp>
        <p:nvSpPr>
          <p:cNvPr id="12" name="Rectangle 11"/>
          <p:cNvSpPr/>
          <p:nvPr/>
        </p:nvSpPr>
        <p:spPr>
          <a:xfrm>
            <a:off x="4059604" y="5238383"/>
            <a:ext cx="535724" cy="307777"/>
          </a:xfrm>
          <a:prstGeom prst="rect">
            <a:avLst/>
          </a:prstGeom>
        </p:spPr>
        <p:txBody>
          <a:bodyPr wrap="none">
            <a:spAutoFit/>
          </a:bodyPr>
          <a:lstStyle/>
          <a:p>
            <a:r>
              <a:rPr lang="en-US" dirty="0">
                <a:solidFill>
                  <a:schemeClr val="tx1"/>
                </a:solidFill>
              </a:rPr>
              <a:t> </a:t>
            </a:r>
            <a:r>
              <a:rPr lang="en-US" sz="1050" dirty="0" smtClean="0">
                <a:latin typeface="+mn-lt"/>
                <a:ea typeface="+mn-ea"/>
                <a:cs typeface="+mn-cs"/>
              </a:rPr>
              <a:t>2017</a:t>
            </a:r>
            <a:endParaRPr lang="en-US" sz="1050" dirty="0">
              <a:latin typeface="+mn-lt"/>
              <a:ea typeface="+mn-ea"/>
              <a:cs typeface="+mn-cs"/>
            </a:endParaRPr>
          </a:p>
        </p:txBody>
      </p:sp>
    </p:spTree>
    <p:extLst>
      <p:ext uri="{BB962C8B-B14F-4D97-AF65-F5344CB8AC3E}">
        <p14:creationId xmlns:p14="http://schemas.microsoft.com/office/powerpoint/2010/main" val="164415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217847"/>
            <a:ext cx="7245459" cy="498598"/>
          </a:xfrm>
        </p:spPr>
        <p:txBody>
          <a:bodyPr/>
          <a:lstStyle/>
          <a:p>
            <a:r>
              <a:rPr lang="en-US" sz="1800" dirty="0"/>
              <a:t>A number of major donors and private sector companies are focused on the Western and Centre East regions</a:t>
            </a:r>
            <a:endParaRPr lang="en-US" sz="2000" dirty="0"/>
          </a:p>
        </p:txBody>
      </p:sp>
      <p:pic>
        <p:nvPicPr>
          <p:cNvPr id="3" name="Picture 2"/>
          <p:cNvPicPr>
            <a:picLocks noChangeAspect="1"/>
          </p:cNvPicPr>
          <p:nvPr/>
        </p:nvPicPr>
        <p:blipFill>
          <a:blip r:embed="rId2"/>
          <a:stretch>
            <a:fillRect/>
          </a:stretch>
        </p:blipFill>
        <p:spPr>
          <a:xfrm>
            <a:off x="357569" y="1153603"/>
            <a:ext cx="8674919" cy="4584536"/>
          </a:xfrm>
          <a:prstGeom prst="rect">
            <a:avLst/>
          </a:prstGeom>
        </p:spPr>
      </p:pic>
      <p:pic>
        <p:nvPicPr>
          <p:cNvPr id="4" name="Picture 4" descr="A close up of a sign&#10;&#10;Description generated with high confidence">
            <a:extLst>
              <a:ext uri="{FF2B5EF4-FFF2-40B4-BE49-F238E27FC236}">
                <a16:creationId xmlns:a16="http://schemas.microsoft.com/office/drawing/2014/main" xmlns="" id="{38377914-F076-4A5B-8270-78F4E197B858}"/>
              </a:ext>
            </a:extLst>
          </p:cNvPr>
          <p:cNvPicPr>
            <a:picLocks noChangeAspect="1"/>
          </p:cNvPicPr>
          <p:nvPr/>
        </p:nvPicPr>
        <p:blipFill>
          <a:blip r:embed="rId3"/>
          <a:stretch>
            <a:fillRect/>
          </a:stretch>
        </p:blipFill>
        <p:spPr>
          <a:xfrm>
            <a:off x="3365500" y="4823460"/>
            <a:ext cx="279400" cy="214630"/>
          </a:xfrm>
          <a:prstGeom prst="rect">
            <a:avLst/>
          </a:prstGeom>
        </p:spPr>
      </p:pic>
      <p:pic>
        <p:nvPicPr>
          <p:cNvPr id="6" name="Picture 4" descr="A close up of a sign&#10;&#10;Description generated with high confidence">
            <a:extLst>
              <a:ext uri="{FF2B5EF4-FFF2-40B4-BE49-F238E27FC236}">
                <a16:creationId xmlns:a16="http://schemas.microsoft.com/office/drawing/2014/main" xmlns="" id="{DE859D62-584A-4A81-80A6-EA4B95061070}"/>
              </a:ext>
            </a:extLst>
          </p:cNvPr>
          <p:cNvPicPr>
            <a:picLocks noChangeAspect="1"/>
          </p:cNvPicPr>
          <p:nvPr/>
        </p:nvPicPr>
        <p:blipFill>
          <a:blip r:embed="rId3"/>
          <a:stretch>
            <a:fillRect/>
          </a:stretch>
        </p:blipFill>
        <p:spPr>
          <a:xfrm>
            <a:off x="6064249" y="4671060"/>
            <a:ext cx="222250" cy="157480"/>
          </a:xfrm>
          <a:prstGeom prst="rect">
            <a:avLst/>
          </a:prstGeom>
        </p:spPr>
      </p:pic>
      <p:pic>
        <p:nvPicPr>
          <p:cNvPr id="7" name="Picture 7">
            <a:extLst>
              <a:ext uri="{FF2B5EF4-FFF2-40B4-BE49-F238E27FC236}">
                <a16:creationId xmlns:a16="http://schemas.microsoft.com/office/drawing/2014/main" xmlns="" id="{D9597109-2507-45C9-9B0A-4346F43C05CD}"/>
              </a:ext>
            </a:extLst>
          </p:cNvPr>
          <p:cNvPicPr>
            <a:picLocks noChangeAspect="1"/>
          </p:cNvPicPr>
          <p:nvPr/>
        </p:nvPicPr>
        <p:blipFill>
          <a:blip r:embed="rId4"/>
          <a:stretch>
            <a:fillRect/>
          </a:stretch>
        </p:blipFill>
        <p:spPr>
          <a:xfrm>
            <a:off x="6426200" y="4711618"/>
            <a:ext cx="488950" cy="139865"/>
          </a:xfrm>
          <a:prstGeom prst="rect">
            <a:avLst/>
          </a:prstGeom>
        </p:spPr>
      </p:pic>
      <p:pic>
        <p:nvPicPr>
          <p:cNvPr id="9" name="Picture 7" descr="A close up of a logo&#10;&#10;Description generated with very high confidence">
            <a:extLst>
              <a:ext uri="{FF2B5EF4-FFF2-40B4-BE49-F238E27FC236}">
                <a16:creationId xmlns:a16="http://schemas.microsoft.com/office/drawing/2014/main" xmlns="" id="{D9E5C4D0-116A-4E5E-A733-23649C917C23}"/>
              </a:ext>
            </a:extLst>
          </p:cNvPr>
          <p:cNvPicPr>
            <a:picLocks noChangeAspect="1"/>
          </p:cNvPicPr>
          <p:nvPr/>
        </p:nvPicPr>
        <p:blipFill>
          <a:blip r:embed="rId4"/>
          <a:stretch>
            <a:fillRect/>
          </a:stretch>
        </p:blipFill>
        <p:spPr>
          <a:xfrm>
            <a:off x="2857500" y="4895768"/>
            <a:ext cx="444500" cy="139865"/>
          </a:xfrm>
          <a:prstGeom prst="rect">
            <a:avLst/>
          </a:prstGeom>
        </p:spPr>
      </p:pic>
    </p:spTree>
    <p:extLst>
      <p:ext uri="{BB962C8B-B14F-4D97-AF65-F5344CB8AC3E}">
        <p14:creationId xmlns:p14="http://schemas.microsoft.com/office/powerpoint/2010/main" val="358590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61"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In addition to Macro-economic analysis, AGRA also carried out analysis of specific systems to inform the strategy</a:t>
            </a:r>
          </a:p>
        </p:txBody>
      </p:sp>
      <p:sp>
        <p:nvSpPr>
          <p:cNvPr id="3" name="TextBox 2"/>
          <p:cNvSpPr txBox="1"/>
          <p:nvPr/>
        </p:nvSpPr>
        <p:spPr>
          <a:xfrm>
            <a:off x="450741" y="820244"/>
            <a:ext cx="3384222" cy="307777"/>
          </a:xfrm>
          <a:prstGeom prst="rect">
            <a:avLst/>
          </a:prstGeom>
          <a:noFill/>
        </p:spPr>
        <p:txBody>
          <a:bodyPr wrap="square" rtlCol="0">
            <a:spAutoFit/>
          </a:bodyPr>
          <a:lstStyle/>
          <a:p>
            <a:r>
              <a:rPr lang="en-US" b="1" dirty="0"/>
              <a:t>Seed systems</a:t>
            </a:r>
          </a:p>
        </p:txBody>
      </p:sp>
      <p:graphicFrame>
        <p:nvGraphicFramePr>
          <p:cNvPr id="4" name="Table 3"/>
          <p:cNvGraphicFramePr>
            <a:graphicFrameLocks noGrp="1"/>
          </p:cNvGraphicFramePr>
          <p:nvPr>
            <p:extLst>
              <p:ext uri="{D42A27DB-BD31-4B8C-83A1-F6EECF244321}">
                <p14:modId xmlns:p14="http://schemas.microsoft.com/office/powerpoint/2010/main" val="1965027935"/>
              </p:ext>
            </p:extLst>
          </p:nvPr>
        </p:nvGraphicFramePr>
        <p:xfrm>
          <a:off x="406137" y="1194927"/>
          <a:ext cx="9418322" cy="6598920"/>
        </p:xfrm>
        <a:graphic>
          <a:graphicData uri="http://schemas.openxmlformats.org/drawingml/2006/table">
            <a:tbl>
              <a:tblPr firstRow="1" bandRow="1">
                <a:tableStyleId>{2D5ABB26-0587-4C30-8999-92F81FD0307C}</a:tableStyleId>
              </a:tblPr>
              <a:tblGrid>
                <a:gridCol w="1569720">
                  <a:extLst>
                    <a:ext uri="{9D8B030D-6E8A-4147-A177-3AD203B41FA5}">
                      <a16:colId xmlns:a16="http://schemas.microsoft.com/office/drawing/2014/main" xmlns="" val="20000"/>
                    </a:ext>
                  </a:extLst>
                </a:gridCol>
                <a:gridCol w="1569720">
                  <a:extLst>
                    <a:ext uri="{9D8B030D-6E8A-4147-A177-3AD203B41FA5}">
                      <a16:colId xmlns:a16="http://schemas.microsoft.com/office/drawing/2014/main" xmlns="" val="20001"/>
                    </a:ext>
                  </a:extLst>
                </a:gridCol>
                <a:gridCol w="1804750">
                  <a:extLst>
                    <a:ext uri="{9D8B030D-6E8A-4147-A177-3AD203B41FA5}">
                      <a16:colId xmlns:a16="http://schemas.microsoft.com/office/drawing/2014/main" xmlns="" val="20002"/>
                    </a:ext>
                  </a:extLst>
                </a:gridCol>
                <a:gridCol w="1228726">
                  <a:extLst>
                    <a:ext uri="{9D8B030D-6E8A-4147-A177-3AD203B41FA5}">
                      <a16:colId xmlns:a16="http://schemas.microsoft.com/office/drawing/2014/main" xmlns="" val="20003"/>
                    </a:ext>
                  </a:extLst>
                </a:gridCol>
                <a:gridCol w="1675686">
                  <a:extLst>
                    <a:ext uri="{9D8B030D-6E8A-4147-A177-3AD203B41FA5}">
                      <a16:colId xmlns:a16="http://schemas.microsoft.com/office/drawing/2014/main" xmlns="" val="20004"/>
                    </a:ext>
                  </a:extLst>
                </a:gridCol>
                <a:gridCol w="1569720">
                  <a:extLst>
                    <a:ext uri="{9D8B030D-6E8A-4147-A177-3AD203B41FA5}">
                      <a16:colId xmlns:a16="http://schemas.microsoft.com/office/drawing/2014/main" xmlns="" val="20005"/>
                    </a:ext>
                  </a:extLst>
                </a:gridCol>
              </a:tblGrid>
              <a:tr h="3540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bg1"/>
                          </a:solidFill>
                        </a:rPr>
                        <a:t>Breeding</a:t>
                      </a:r>
                      <a:r>
                        <a:rPr lang="en-US" sz="1000" b="1" baseline="0" dirty="0">
                          <a:solidFill>
                            <a:schemeClr val="bg1"/>
                          </a:solidFill>
                        </a:rPr>
                        <a:t> and variety release</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EGS supply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Certified seed production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Awareness by farmers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Marketing</a:t>
                      </a:r>
                      <a:r>
                        <a:rPr lang="en-US" sz="1000" b="1" baseline="0" dirty="0">
                          <a:solidFill>
                            <a:schemeClr val="bg1"/>
                          </a:solidFill>
                        </a:rPr>
                        <a:t> and distribution</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bg1"/>
                          </a:solidFill>
                        </a:rPr>
                        <a:t>Regulation</a:t>
                      </a:r>
                    </a:p>
                    <a:p>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r h="370840">
                <a:tc>
                  <a:txBody>
                    <a:bodyPr/>
                    <a:lstStyle/>
                    <a:p>
                      <a:pPr marL="128588" indent="-128588" defTabSz="685800">
                        <a:spcAft>
                          <a:spcPts val="225"/>
                        </a:spcAft>
                        <a:buFont typeface="Arial" panose="020B0604020202020204" pitchFamily="34" charset="0"/>
                        <a:buChar char="•"/>
                      </a:pPr>
                      <a:r>
                        <a:rPr lang="en-US" sz="1000" dirty="0">
                          <a:solidFill>
                            <a:schemeClr val="tx1"/>
                          </a:solidFill>
                        </a:rPr>
                        <a:t>Shortage of breeders</a:t>
                      </a:r>
                    </a:p>
                    <a:p>
                      <a:pPr marL="128588" indent="-128588" defTabSz="685800">
                        <a:spcAft>
                          <a:spcPts val="225"/>
                        </a:spcAft>
                        <a:buFont typeface="Arial" panose="020B0604020202020204" pitchFamily="34" charset="0"/>
                        <a:buChar char="•"/>
                      </a:pPr>
                      <a:r>
                        <a:rPr lang="en-US" sz="1000" dirty="0">
                          <a:solidFill>
                            <a:schemeClr val="tx1"/>
                          </a:solidFill>
                        </a:rPr>
                        <a:t>Insufficient infrastructure and irregular funds</a:t>
                      </a:r>
                      <a:r>
                        <a:rPr lang="en-US" sz="1000" baseline="0" dirty="0">
                          <a:solidFill>
                            <a:schemeClr val="tx1"/>
                          </a:solidFill>
                        </a:rPr>
                        <a:t> for variety development</a:t>
                      </a:r>
                      <a:r>
                        <a:rPr lang="en-US" sz="1000" dirty="0">
                          <a:solidFill>
                            <a:schemeClr val="tx1"/>
                          </a:solidFill>
                        </a:rPr>
                        <a:t> </a:t>
                      </a:r>
                    </a:p>
                    <a:p>
                      <a:pPr marL="128270" indent="-128270" defTabSz="68580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Number of varieties of various </a:t>
                      </a:r>
                      <a:r>
                        <a:rPr lang="en-US" sz="1000" b="0" i="0" u="none" strike="noStrike" cap="none" dirty="0">
                          <a:solidFill>
                            <a:schemeClr val="tx1"/>
                          </a:solidFill>
                          <a:latin typeface="+mn-lt"/>
                          <a:ea typeface="+mn-ea"/>
                          <a:cs typeface="+mn-cs"/>
                        </a:rPr>
                        <a:t>crops</a:t>
                      </a:r>
                      <a:r>
                        <a:rPr lang="en-US" sz="1000" b="0" i="0" u="none" strike="noStrike" cap="none" dirty="0">
                          <a:solidFill>
                            <a:schemeClr val="tx1"/>
                          </a:solidFill>
                          <a:latin typeface="+mn-lt"/>
                          <a:ea typeface="+mn-ea"/>
                          <a:cs typeface="+mn-cs"/>
                          <a:sym typeface="Arial"/>
                        </a:rPr>
                        <a:t> including those supported by AGRA developed but pending release</a:t>
                      </a:r>
                    </a:p>
                    <a:p>
                      <a:pPr marL="128588" indent="-128588" defTabSz="685800">
                        <a:spcAft>
                          <a:spcPts val="225"/>
                        </a:spcAft>
                        <a:buFont typeface="Arial" panose="020B0604020202020204" pitchFamily="34" charset="0"/>
                        <a:buChar char="•"/>
                      </a:pPr>
                      <a:r>
                        <a:rPr lang="en-US" sz="1000" dirty="0">
                          <a:solidFill>
                            <a:schemeClr val="tx1"/>
                          </a:solidFill>
                        </a:rPr>
                        <a:t>Long variety release process</a:t>
                      </a:r>
                    </a:p>
                    <a:p>
                      <a:pPr marL="0" indent="0" defTabSz="685800">
                        <a:spcAft>
                          <a:spcPts val="225"/>
                        </a:spcAft>
                        <a:buFont typeface="Arial" panose="020B0604020202020204" pitchFamily="34" charset="0"/>
                        <a:buNone/>
                      </a:pPr>
                      <a:endParaRPr lang="en-US" sz="1000" dirty="0">
                        <a:solidFill>
                          <a:schemeClr val="tx1"/>
                        </a:solidFill>
                        <a:latin typeface="Calibri" panose="020F0502020204030204"/>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Research institutions retain the monopoly of EGS production and sale.</a:t>
                      </a:r>
                      <a:r>
                        <a:rPr lang="en-US" sz="1000" baseline="0" dirty="0">
                          <a:solidFill>
                            <a:schemeClr val="tx1"/>
                          </a:solidFill>
                        </a:rPr>
                        <a:t> </a:t>
                      </a:r>
                    </a:p>
                    <a:p>
                      <a:pPr marL="128588" indent="-128588" defTabSz="685800">
                        <a:spcAft>
                          <a:spcPts val="225"/>
                        </a:spcAft>
                        <a:buFont typeface="Arial" panose="020B0604020202020204" pitchFamily="34" charset="0"/>
                        <a:buChar char="•"/>
                      </a:pPr>
                      <a:r>
                        <a:rPr lang="en-US" sz="1000" baseline="0" dirty="0">
                          <a:solidFill>
                            <a:schemeClr val="tx1"/>
                          </a:solidFill>
                        </a:rPr>
                        <a:t>I</a:t>
                      </a:r>
                      <a:r>
                        <a:rPr lang="en-US" sz="1000" dirty="0">
                          <a:solidFill>
                            <a:schemeClr val="tx1"/>
                          </a:solidFill>
                        </a:rPr>
                        <a:t>n very few cases research</a:t>
                      </a:r>
                      <a:r>
                        <a:rPr lang="en-US" sz="1000" baseline="0" dirty="0">
                          <a:solidFill>
                            <a:schemeClr val="tx1"/>
                          </a:solidFill>
                        </a:rPr>
                        <a:t> institutions can contract a seed company to produce under their supervision. </a:t>
                      </a:r>
                    </a:p>
                    <a:p>
                      <a:pPr marL="128588" indent="-128588" defTabSz="685800">
                        <a:spcAft>
                          <a:spcPts val="225"/>
                        </a:spcAft>
                        <a:buFont typeface="Arial" panose="020B0604020202020204" pitchFamily="34" charset="0"/>
                        <a:buChar char="•"/>
                      </a:pPr>
                      <a:r>
                        <a:rPr lang="en-US" sz="1000" baseline="0" dirty="0">
                          <a:solidFill>
                            <a:schemeClr val="tx1"/>
                          </a:solidFill>
                        </a:rPr>
                        <a:t>Hybrid parental lines are</a:t>
                      </a:r>
                      <a:r>
                        <a:rPr lang="en-US" sz="1000" dirty="0">
                          <a:solidFill>
                            <a:schemeClr val="tx1"/>
                          </a:solidFill>
                        </a:rPr>
                        <a:t> exclusively produced by research institute</a:t>
                      </a:r>
                    </a:p>
                    <a:p>
                      <a:pPr marL="171450" indent="-171450" defTabSz="68580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Challenges in sourcing for foundation seeds from neighboring countries despite ECOWAS harmonized rules</a:t>
                      </a:r>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270" indent="-128270">
                        <a:spcAft>
                          <a:spcPts val="225"/>
                        </a:spcAft>
                        <a:buFont typeface="Arial" panose="020B0604020202020204" pitchFamily="34" charset="0"/>
                        <a:buChar char="•"/>
                      </a:pPr>
                      <a:r>
                        <a:rPr lang="en-US" sz="1000" dirty="0">
                          <a:solidFill>
                            <a:schemeClr val="tx1"/>
                          </a:solidFill>
                        </a:rPr>
                        <a:t>15 active seed companies (ANES-BF members) &amp; numerous seed producers (members of UNPS) are involved in certified seed production of key food crops: maize, rice, sorghum &amp; cowpea. </a:t>
                      </a:r>
                    </a:p>
                    <a:p>
                      <a:pPr marL="128270" indent="-128270">
                        <a:spcAft>
                          <a:spcPts val="225"/>
                        </a:spcAft>
                        <a:buFont typeface="Arial" panose="020B0604020202020204" pitchFamily="34" charset="0"/>
                        <a:buChar char="•"/>
                      </a:pPr>
                      <a:r>
                        <a:rPr lang="en-US" sz="1000" dirty="0">
                          <a:solidFill>
                            <a:schemeClr val="tx1"/>
                          </a:solidFill>
                        </a:rPr>
                        <a:t>Only 4 are involved in hybrid seed production. Only one hybrid maize variety is under production. Seed production shows</a:t>
                      </a:r>
                      <a:r>
                        <a:rPr lang="en-US" sz="1000" baseline="0" dirty="0">
                          <a:solidFill>
                            <a:schemeClr val="tx1"/>
                          </a:solidFill>
                        </a:rPr>
                        <a:t> an increasing trend since 2016. </a:t>
                      </a:r>
                    </a:p>
                    <a:p>
                      <a:pPr marL="128270" marR="0" lvl="0" indent="-128270" algn="l" rtl="0" eaLnBrk="1" fontAlgn="auto" latinLnBrk="0" hangingPunct="1">
                        <a:lnSpc>
                          <a:spcPct val="100000"/>
                        </a:lnSpc>
                        <a:spcBef>
                          <a:spcPts val="0"/>
                        </a:spcBef>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Cereal certified seed sector</a:t>
                      </a:r>
                      <a:r>
                        <a:rPr lang="en-US" sz="1000" b="0" i="0" u="none" strike="noStrike" cap="none" dirty="0">
                          <a:solidFill>
                            <a:schemeClr val="tx1"/>
                          </a:solidFill>
                          <a:latin typeface="+mn-lt"/>
                          <a:ea typeface="+mn-ea"/>
                          <a:cs typeface="+mn-cs"/>
                        </a:rPr>
                        <a:t> is</a:t>
                      </a:r>
                      <a:r>
                        <a:rPr lang="en-US" sz="1000" b="0" i="0" u="none" strike="noStrike" cap="none" dirty="0">
                          <a:solidFill>
                            <a:schemeClr val="tx1"/>
                          </a:solidFill>
                          <a:latin typeface="+mn-lt"/>
                          <a:ea typeface="+mn-ea"/>
                          <a:cs typeface="+mn-cs"/>
                          <a:sym typeface="Arial"/>
                        </a:rPr>
                        <a:t> dominated by OPV despite availability of hybrid varieties</a:t>
                      </a:r>
                      <a:r>
                        <a:rPr lang="en-US" sz="1000" b="0" i="0" u="none" strike="noStrike" cap="none" dirty="0">
                          <a:solidFill>
                            <a:schemeClr val="tx1"/>
                          </a:solidFill>
                          <a:latin typeface="+mn-lt"/>
                          <a:ea typeface="+mn-ea"/>
                          <a:cs typeface="+mn-cs"/>
                        </a:rPr>
                        <a:t>.</a:t>
                      </a:r>
                      <a:endParaRPr lang="en-US" sz="1000" b="0" i="0" u="none" strike="noStrike" cap="none" dirty="0">
                        <a:solidFill>
                          <a:schemeClr val="tx1"/>
                        </a:solidFill>
                        <a:latin typeface="+mn-l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588" indent="-128588" defTabSz="68580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Low levels of awareness leading to low seed demand including hybrids</a:t>
                      </a:r>
                    </a:p>
                    <a:p>
                      <a:pPr marL="128588" indent="-128588" defTabSz="68580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Some progress are being observed with the consortium approach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270" indent="-128270">
                        <a:spcAft>
                          <a:spcPts val="225"/>
                        </a:spcAft>
                        <a:buFont typeface="Arial" panose="020B0604020202020204" pitchFamily="34" charset="0"/>
                        <a:buChar char="•"/>
                      </a:pPr>
                      <a:r>
                        <a:rPr lang="en-US" sz="1000" dirty="0">
                          <a:solidFill>
                            <a:schemeClr val="tx1"/>
                          </a:solidFill>
                        </a:rPr>
                        <a:t>Poor access</a:t>
                      </a:r>
                      <a:r>
                        <a:rPr lang="en-US" sz="1000" baseline="0" dirty="0">
                          <a:solidFill>
                            <a:schemeClr val="tx1"/>
                          </a:solidFill>
                        </a:rPr>
                        <a:t> </a:t>
                      </a:r>
                      <a:r>
                        <a:rPr lang="en-US" sz="1000" dirty="0">
                          <a:solidFill>
                            <a:schemeClr val="tx1"/>
                          </a:solidFill>
                        </a:rPr>
                        <a:t>to improved seed by smallholder farmers</a:t>
                      </a:r>
                    </a:p>
                    <a:p>
                      <a:pPr marL="128270" indent="-128270">
                        <a:spcAft>
                          <a:spcPts val="225"/>
                        </a:spcAft>
                        <a:buFont typeface="Arial" panose="020B0604020202020204" pitchFamily="34" charset="0"/>
                        <a:buChar char="•"/>
                      </a:pPr>
                      <a:r>
                        <a:rPr lang="en-US" sz="1000" dirty="0">
                          <a:solidFill>
                            <a:schemeClr val="tx1"/>
                          </a:solidFill>
                        </a:rPr>
                        <a:t>Government is the major seed buyer for distribution under subsidy program.</a:t>
                      </a:r>
                      <a:endParaRPr lang="en-US" sz="1000" dirty="0">
                        <a:solidFill>
                          <a:schemeClr val="tx1"/>
                        </a:solidFill>
                        <a:highlight>
                          <a:srgbClr val="FF0000"/>
                        </a:highlight>
                      </a:endParaRPr>
                    </a:p>
                    <a:p>
                      <a:pPr marL="128270" indent="-128270">
                        <a:spcAft>
                          <a:spcPts val="225"/>
                        </a:spcAft>
                        <a:buFont typeface="Arial" panose="020B0604020202020204" pitchFamily="34" charset="0"/>
                        <a:buChar char="•"/>
                      </a:pPr>
                      <a:r>
                        <a:rPr lang="en-US" sz="1000" dirty="0">
                          <a:solidFill>
                            <a:schemeClr val="tx1"/>
                          </a:solidFill>
                        </a:rPr>
                        <a:t>Very few seed companies offer direct sales to farmers / low volumes of seeds are sold directly to farmers.</a:t>
                      </a:r>
                    </a:p>
                    <a:p>
                      <a:pPr marL="128270" indent="-128270">
                        <a:spcAft>
                          <a:spcPts val="225"/>
                        </a:spcAft>
                        <a:buFont typeface="Arial" panose="020B0604020202020204" pitchFamily="34" charset="0"/>
                        <a:buChar char="•"/>
                      </a:pPr>
                      <a:r>
                        <a:rPr lang="en-US" sz="1000" dirty="0">
                          <a:solidFill>
                            <a:schemeClr val="tx1"/>
                          </a:solidFill>
                        </a:rPr>
                        <a:t>Large</a:t>
                      </a:r>
                      <a:r>
                        <a:rPr lang="en-US" sz="1000" baseline="0" dirty="0">
                          <a:solidFill>
                            <a:schemeClr val="tx1"/>
                          </a:solidFill>
                        </a:rPr>
                        <a:t> volume of carry-overs experienced if no demand is received from Government</a:t>
                      </a:r>
                      <a:endParaRPr lang="en-US" sz="1000" dirty="0">
                        <a:solidFill>
                          <a:schemeClr val="tx1"/>
                        </a:solidFill>
                      </a:endParaRPr>
                    </a:p>
                    <a:p>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270" indent="-128270">
                        <a:spcAft>
                          <a:spcPts val="225"/>
                        </a:spcAft>
                        <a:buFont typeface="Arial" panose="020B0604020202020204" pitchFamily="34" charset="0"/>
                        <a:buChar char="•"/>
                      </a:pPr>
                      <a:r>
                        <a:rPr lang="en-US" sz="1000" dirty="0">
                          <a:solidFill>
                            <a:schemeClr val="tx1"/>
                          </a:solidFill>
                        </a:rPr>
                        <a:t>Seeds sector regulatory frameworks well structured but still have some</a:t>
                      </a:r>
                      <a:r>
                        <a:rPr lang="en-US" sz="1000" baseline="0" dirty="0">
                          <a:solidFill>
                            <a:schemeClr val="tx1"/>
                          </a:solidFill>
                        </a:rPr>
                        <a:t> ‘’</a:t>
                      </a:r>
                      <a:r>
                        <a:rPr lang="en-US" sz="1000" dirty="0">
                          <a:solidFill>
                            <a:schemeClr val="tx1"/>
                          </a:solidFill>
                        </a:rPr>
                        <a:t>antiquated’’ provisions.</a:t>
                      </a:r>
                      <a:endParaRPr lang="en-US" dirty="0">
                        <a:solidFill>
                          <a:schemeClr val="tx1"/>
                        </a:solidFill>
                      </a:endParaRPr>
                    </a:p>
                    <a:p>
                      <a:pPr marL="128270" lvl="0" indent="-128270">
                        <a:spcAft>
                          <a:spcPts val="225"/>
                        </a:spcAft>
                        <a:buFont typeface="Arial" panose="020B0604020202020204" pitchFamily="34" charset="0"/>
                        <a:buChar char="•"/>
                      </a:pPr>
                      <a:r>
                        <a:rPr lang="en-US" sz="1000" dirty="0">
                          <a:solidFill>
                            <a:schemeClr val="tx1"/>
                          </a:solidFill>
                        </a:rPr>
                        <a:t>Inadequate capacity to implement the regulatory systems.</a:t>
                      </a:r>
                    </a:p>
                    <a:p>
                      <a:pPr marL="128588" indent="-128588" defTabSz="685800">
                        <a:spcAft>
                          <a:spcPts val="225"/>
                        </a:spcAft>
                        <a:buFont typeface="Arial" panose="020B0604020202020204" pitchFamily="34" charset="0"/>
                        <a:buChar char="•"/>
                      </a:pPr>
                      <a:r>
                        <a:rPr lang="en-US" sz="1000" dirty="0">
                          <a:solidFill>
                            <a:schemeClr val="tx1"/>
                          </a:solidFill>
                        </a:rPr>
                        <a:t>4</a:t>
                      </a:r>
                      <a:r>
                        <a:rPr lang="en-US" sz="1000" baseline="0" dirty="0">
                          <a:solidFill>
                            <a:schemeClr val="tx1"/>
                          </a:solidFill>
                        </a:rPr>
                        <a:t> seed labs available (1 central and 3 regional)</a:t>
                      </a:r>
                      <a:endParaRPr lang="en-US" sz="1000" dirty="0">
                        <a:solidFill>
                          <a:schemeClr val="tx1"/>
                        </a:solidFill>
                      </a:endParaRPr>
                    </a:p>
                    <a:p>
                      <a:pPr marL="128270" indent="-12827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Informal seed system </a:t>
                      </a:r>
                      <a:r>
                        <a:rPr lang="en-US" sz="1000" b="0" i="0" u="none" strike="noStrike" cap="none" dirty="0">
                          <a:solidFill>
                            <a:schemeClr val="tx1"/>
                          </a:solidFill>
                          <a:latin typeface="+mn-lt"/>
                          <a:ea typeface="+mn-ea"/>
                          <a:cs typeface="+mn-cs"/>
                        </a:rPr>
                        <a:t>without quality assurance dominant</a:t>
                      </a:r>
                      <a:r>
                        <a:rPr lang="en-US" sz="1000" b="0" i="0" u="none" strike="noStrike" cap="none" baseline="0" dirty="0">
                          <a:solidFill>
                            <a:schemeClr val="tx1"/>
                          </a:solidFill>
                          <a:latin typeface="+mn-lt"/>
                          <a:ea typeface="+mn-ea"/>
                          <a:cs typeface="+mn-cs"/>
                          <a:sym typeface="Arial"/>
                        </a:rPr>
                        <a:t> leading to </a:t>
                      </a:r>
                      <a:r>
                        <a:rPr lang="en-US" sz="1000" b="0" i="0" u="none" strike="noStrike" cap="none" baseline="0" dirty="0">
                          <a:solidFill>
                            <a:schemeClr val="tx1"/>
                          </a:solidFill>
                          <a:latin typeface="+mn-lt"/>
                          <a:ea typeface="+mn-ea"/>
                          <a:cs typeface="+mn-cs"/>
                        </a:rPr>
                        <a:t>poor </a:t>
                      </a:r>
                      <a:r>
                        <a:rPr lang="en-US" sz="1000" b="0" i="0" u="none" strike="noStrike" cap="none" dirty="0">
                          <a:solidFill>
                            <a:schemeClr val="tx1"/>
                          </a:solidFill>
                          <a:latin typeface="+mn-lt"/>
                          <a:ea typeface="+mn-ea"/>
                          <a:cs typeface="+mn-cs"/>
                          <a:sym typeface="Arial"/>
                        </a:rPr>
                        <a:t>seeds</a:t>
                      </a:r>
                      <a:r>
                        <a:rPr lang="en-US" sz="1000" b="0" i="0" u="none" strike="noStrike" cap="none" dirty="0">
                          <a:solidFill>
                            <a:schemeClr val="tx1"/>
                          </a:solidFill>
                          <a:latin typeface="+mn-lt"/>
                          <a:ea typeface="+mn-ea"/>
                          <a:cs typeface="+mn-cs"/>
                        </a:rPr>
                        <a:t> being </a:t>
                      </a:r>
                      <a:r>
                        <a:rPr lang="en-US" sz="1000" b="0" i="0" u="none" strike="noStrike" cap="none" dirty="0">
                          <a:solidFill>
                            <a:schemeClr val="tx1"/>
                          </a:solidFill>
                          <a:latin typeface="+mn-lt"/>
                          <a:ea typeface="+mn-ea"/>
                          <a:cs typeface="+mn-cs"/>
                          <a:sym typeface="Arial"/>
                        </a:rPr>
                        <a:t>sold at lower price </a:t>
                      </a:r>
                      <a:r>
                        <a:rPr lang="en-US" sz="1000" b="0" i="0" u="none" strike="noStrike" cap="none" dirty="0">
                          <a:solidFill>
                            <a:schemeClr val="tx1"/>
                          </a:solidFill>
                          <a:latin typeface="+mn-lt"/>
                          <a:ea typeface="+mn-ea"/>
                          <a:cs typeface="+mn-cs"/>
                        </a:rPr>
                        <a:t>thus reducing the</a:t>
                      </a:r>
                      <a:r>
                        <a:rPr lang="en-US" sz="1000" b="0" i="0" u="none" strike="noStrike" cap="none" dirty="0">
                          <a:solidFill>
                            <a:schemeClr val="tx1"/>
                          </a:solidFill>
                          <a:latin typeface="+mn-lt"/>
                          <a:ea typeface="+mn-ea"/>
                          <a:cs typeface="+mn-cs"/>
                          <a:sym typeface="Arial"/>
                        </a:rPr>
                        <a:t> demand for </a:t>
                      </a:r>
                      <a:r>
                        <a:rPr lang="en-US" sz="1000" b="0" i="0" u="none" strike="noStrike" cap="none" dirty="0">
                          <a:solidFill>
                            <a:schemeClr val="tx1"/>
                          </a:solidFill>
                          <a:latin typeface="+mn-lt"/>
                          <a:ea typeface="+mn-ea"/>
                          <a:cs typeface="+mn-cs"/>
                        </a:rPr>
                        <a:t>certified seed</a:t>
                      </a:r>
                      <a:endParaRPr lang="en-US" sz="1000" b="0" i="0" u="none" strike="noStrike" cap="none" dirty="0">
                        <a:solidFill>
                          <a:schemeClr val="tx1"/>
                        </a:solidFill>
                        <a:latin typeface="+mn-l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solidFill>
                            <a:schemeClr val="tx1"/>
                          </a:solidFill>
                        </a:rPr>
                        <a:t>Insufficient/lack</a:t>
                      </a:r>
                      <a:r>
                        <a:rPr lang="en-US" sz="1000" baseline="0" dirty="0">
                          <a:solidFill>
                            <a:schemeClr val="tx1"/>
                          </a:solidFill>
                        </a:rPr>
                        <a:t> of</a:t>
                      </a:r>
                      <a:r>
                        <a:rPr lang="en-US" sz="1000" dirty="0">
                          <a:solidFill>
                            <a:schemeClr val="tx1"/>
                          </a:solidFill>
                        </a:rPr>
                        <a:t> financial support from the govt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solidFill>
                            <a:schemeClr val="tx1"/>
                          </a:solidFill>
                        </a:rPr>
                        <a:t>Policies which do</a:t>
                      </a:r>
                      <a:r>
                        <a:rPr lang="en-US" sz="1000" baseline="0" dirty="0">
                          <a:solidFill>
                            <a:schemeClr val="tx1"/>
                          </a:solidFill>
                        </a:rPr>
                        <a:t> not facilitate release/licensing of publicly bred varieties by private seed companies</a:t>
                      </a:r>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1000" b="0" i="0" u="none" strike="noStrike" cap="none" baseline="0" dirty="0">
                          <a:solidFill>
                            <a:schemeClr val="tx1"/>
                          </a:solidFill>
                          <a:latin typeface="+mn-lt"/>
                          <a:ea typeface="+mn-ea"/>
                          <a:cs typeface="+mn-cs"/>
                          <a:sym typeface="Arial"/>
                        </a:rPr>
                        <a:t>EGS Supply is still a challenge, particularly for maize hybrid parental lines due to lack of private stand-alone Foundation Seed Production company</a:t>
                      </a:r>
                      <a:r>
                        <a:rPr lang="en-US" sz="1000" b="0" i="0" u="none" strike="noStrike" cap="none" baseline="0" dirty="0">
                          <a:solidFill>
                            <a:schemeClr val="tx1"/>
                          </a:solidFill>
                          <a:latin typeface="+mn-lt"/>
                          <a:ea typeface="+mn-ea"/>
                          <a:cs typeface="+mn-cs"/>
                        </a:rPr>
                        <a:t>, lack of capacity (technical, operational and </a:t>
                      </a:r>
                      <a:r>
                        <a:rPr lang="en-US" sz="1000" b="0" i="0" u="none" strike="noStrike" cap="none" baseline="0" dirty="0" smtClean="0">
                          <a:solidFill>
                            <a:schemeClr val="tx1"/>
                          </a:solidFill>
                          <a:latin typeface="+mn-lt"/>
                          <a:ea typeface="+mn-ea"/>
                          <a:cs typeface="+mn-cs"/>
                        </a:rPr>
                        <a:t>infrastructure) </a:t>
                      </a:r>
                      <a:r>
                        <a:rPr lang="en-US" sz="1000" b="0" i="0" u="none" strike="noStrike" cap="none" baseline="0" dirty="0">
                          <a:solidFill>
                            <a:schemeClr val="tx1"/>
                          </a:solidFill>
                          <a:latin typeface="+mn-lt"/>
                          <a:ea typeface="+mn-ea"/>
                          <a:cs typeface="+mn-cs"/>
                        </a:rPr>
                        <a:t>in most seed companies to produce foundation seed and inability to pay royalties. </a:t>
                      </a:r>
                      <a:endParaRPr lang="en-US" sz="1000" b="0" i="0" u="none" strike="noStrike" cap="none" baseline="0" dirty="0">
                        <a:solidFill>
                          <a:schemeClr val="tx1"/>
                        </a:solidFill>
                        <a:latin typeface="+mn-l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aseline="0" dirty="0">
                          <a:solidFill>
                            <a:schemeClr val="tx1"/>
                          </a:solidFill>
                        </a:rPr>
                        <a:t>Parental lines of outstanding public hybrids not available to seed companies and no provision in seed law to solve the issue</a:t>
                      </a:r>
                      <a:endParaRPr lang="en-US" sz="1000" dirty="0">
                        <a:solidFill>
                          <a:schemeClr val="tx1"/>
                        </a:solidFill>
                      </a:endParaRPr>
                    </a:p>
                    <a:p>
                      <a:pPr marL="171450" marR="0" lvl="0" indent="-171450" algn="l" defTabSz="914400">
                        <a:lnSpc>
                          <a:spcPct val="100000"/>
                        </a:lnSpc>
                        <a:spcBef>
                          <a:spcPts val="0"/>
                        </a:spcBef>
                        <a:spcAft>
                          <a:spcPts val="0"/>
                        </a:spcAft>
                        <a:buClr>
                          <a:srgbClr val="000000"/>
                        </a:buClr>
                        <a:buSzTx/>
                        <a:buFont typeface="Arial" panose="020B0604020202020204" pitchFamily="34" charset="0"/>
                        <a:buChar char="•"/>
                        <a:tabLst/>
                        <a:defRPr/>
                      </a:pPr>
                      <a:r>
                        <a:rPr lang="en-US" sz="1000" dirty="0">
                          <a:solidFill>
                            <a:schemeClr val="tx1"/>
                          </a:solidFill>
                        </a:rPr>
                        <a:t>Weak/absent internal</a:t>
                      </a:r>
                      <a:r>
                        <a:rPr lang="en-US" sz="1000" baseline="0" dirty="0">
                          <a:solidFill>
                            <a:schemeClr val="tx1"/>
                          </a:solidFill>
                        </a:rPr>
                        <a:t> seed quality control system</a:t>
                      </a:r>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588" indent="-128588" defTabSz="68580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Insufficient investment of private sector in promotional activities of improved varieties</a:t>
                      </a:r>
                    </a:p>
                    <a:p>
                      <a:pPr marL="128270" indent="-12827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rPr>
                        <a:t>Weak public-private sector interface for maintaining and rolling out new varieties.</a:t>
                      </a:r>
                    </a:p>
                    <a:p>
                      <a:pPr marL="128270" lvl="0" indent="-128270" defTabSz="685800">
                        <a:spcAft>
                          <a:spcPts val="225"/>
                        </a:spcAft>
                        <a:buFont typeface="Arial" panose="020B0604020202020204" pitchFamily="34" charset="0"/>
                        <a:buChar char="•"/>
                      </a:pPr>
                      <a:r>
                        <a:rPr lang="en-US" sz="1000" b="0" i="0" u="none" strike="noStrike" cap="none" dirty="0">
                          <a:solidFill>
                            <a:schemeClr val="tx1"/>
                          </a:solidFill>
                          <a:latin typeface="+mn-lt"/>
                          <a:ea typeface="+mn-ea"/>
                          <a:cs typeface="+mn-cs"/>
                          <a:sym typeface="Arial"/>
                        </a:rPr>
                        <a:t>Weak public extension services</a:t>
                      </a:r>
                      <a:endParaRPr lang="en-US" dirty="0">
                        <a:solidFill>
                          <a:schemeClr val="tx1"/>
                        </a:solidFill>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Very weak or absence</a:t>
                      </a:r>
                      <a:r>
                        <a:rPr lang="en-US" sz="1000" baseline="0" dirty="0">
                          <a:solidFill>
                            <a:schemeClr val="tx1"/>
                          </a:solidFill>
                        </a:rPr>
                        <a:t> of marketing strategies in seed companies</a:t>
                      </a:r>
                      <a:endParaRPr lang="en-US" sz="1000" dirty="0">
                        <a:solidFill>
                          <a:schemeClr val="tx1"/>
                        </a:solidFill>
                      </a:endParaRPr>
                    </a:p>
                    <a:p>
                      <a:pPr marL="128270" indent="-128270" defTabSz="685800">
                        <a:spcAft>
                          <a:spcPts val="225"/>
                        </a:spcAft>
                        <a:buFont typeface="Arial" panose="020B0604020202020204" pitchFamily="34" charset="0"/>
                        <a:buChar char="•"/>
                      </a:pPr>
                      <a:r>
                        <a:rPr lang="en-US" sz="1000" b="0" i="0" u="none" strike="noStrike" cap="none" baseline="0" dirty="0">
                          <a:solidFill>
                            <a:schemeClr val="tx1"/>
                          </a:solidFill>
                          <a:latin typeface="+mn-lt"/>
                          <a:ea typeface="+mn-ea"/>
                          <a:cs typeface="+mn-cs"/>
                          <a:sym typeface="Arial"/>
                        </a:rPr>
                        <a:t>Under-developed agro-dealer network: (insufficient number and capacity)</a:t>
                      </a:r>
                    </a:p>
                    <a:p>
                      <a:pPr marL="128270" lvl="0" indent="-128270">
                        <a:spcAft>
                          <a:spcPts val="225"/>
                        </a:spcAft>
                        <a:buFont typeface="Arial" panose="020B0604020202020204" pitchFamily="34" charset="0"/>
                        <a:buChar char="•"/>
                      </a:pPr>
                      <a:r>
                        <a:rPr lang="en-US" sz="1000" b="0" i="0" u="none" strike="noStrike" cap="none" baseline="0" dirty="0">
                          <a:solidFill>
                            <a:schemeClr val="tx1"/>
                          </a:solidFill>
                          <a:latin typeface="+mn-lt"/>
                          <a:ea typeface="+mn-ea"/>
                          <a:cs typeface="+mn-cs"/>
                        </a:rPr>
                        <a:t>Inconsistent production of new popular crop varieties</a:t>
                      </a:r>
                    </a:p>
                    <a:p>
                      <a:pPr marL="128270" lvl="0" indent="-128270">
                        <a:spcAft>
                          <a:spcPts val="225"/>
                        </a:spcAft>
                        <a:buFont typeface="Arial" panose="020B0604020202020204" pitchFamily="34" charset="0"/>
                        <a:buChar char="•"/>
                      </a:pPr>
                      <a:r>
                        <a:rPr lang="en-US" sz="1000" b="0" i="0" u="none" strike="noStrike" cap="none" baseline="0" dirty="0">
                          <a:solidFill>
                            <a:schemeClr val="tx1"/>
                          </a:solidFill>
                          <a:latin typeface="+mn-lt"/>
                          <a:ea typeface="+mn-ea"/>
                          <a:cs typeface="+mn-cs"/>
                        </a:rPr>
                        <a:t>Weak linkage between agro-dealers, seed companies and extension agents.</a:t>
                      </a:r>
                    </a:p>
                    <a:p>
                      <a:pPr marL="128270" lvl="0" indent="-128270">
                        <a:spcAft>
                          <a:spcPts val="225"/>
                        </a:spcAft>
                        <a:buFont typeface="Arial" panose="020B0604020202020204" pitchFamily="34" charset="0"/>
                        <a:buChar char="•"/>
                      </a:pPr>
                      <a:endParaRPr lang="en-US" sz="1000" b="0" i="0" u="none" strike="noStrike" cap="none" baseline="0" dirty="0">
                        <a:solidFill>
                          <a:schemeClr val="tx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solidFill>
                            <a:schemeClr val="tx1"/>
                          </a:solidFill>
                        </a:rPr>
                        <a:t>Insufficient number of seed inspectors</a:t>
                      </a:r>
                      <a:r>
                        <a:rPr lang="en-US" sz="1000" baseline="0" dirty="0">
                          <a:solidFill>
                            <a:schemeClr val="tx1"/>
                          </a:solidFill>
                        </a:rPr>
                        <a:t> and lack of resources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aseline="0" dirty="0">
                          <a:solidFill>
                            <a:schemeClr val="tx1"/>
                          </a:solidFill>
                        </a:rPr>
                        <a:t>Lack of review of seed law and policy reforms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aseline="0" dirty="0">
                          <a:solidFill>
                            <a:schemeClr val="tx1"/>
                          </a:solidFill>
                        </a:rPr>
                        <a:t>No strong system in place to reduce % of adulterated seeds in the market</a:t>
                      </a:r>
                    </a:p>
                    <a:p>
                      <a:pPr marL="171450" marR="0" lvl="0" indent="-171450" algn="l">
                        <a:lnSpc>
                          <a:spcPct val="100000"/>
                        </a:lnSpc>
                        <a:spcBef>
                          <a:spcPts val="0"/>
                        </a:spcBef>
                        <a:spcAft>
                          <a:spcPts val="0"/>
                        </a:spcAft>
                        <a:buFont typeface="Arial" panose="020B0604020202020204" pitchFamily="34" charset="0"/>
                        <a:buChar char="•"/>
                      </a:pPr>
                      <a:r>
                        <a:rPr lang="en-US" sz="1000" baseline="0" dirty="0">
                          <a:solidFill>
                            <a:schemeClr val="tx1"/>
                          </a:solidFill>
                        </a:rPr>
                        <a:t>No legal provisions in place for introducing quality assurance to the dominant informal seeds. </a:t>
                      </a:r>
                      <a:endParaRPr lang="en-US" sz="1000" baseline="0" dirty="0" smtClean="0">
                        <a:solidFill>
                          <a:schemeClr val="tx1"/>
                        </a:solidFill>
                      </a:endParaRPr>
                    </a:p>
                    <a:p>
                      <a:pPr marL="0" marR="0" lvl="0" indent="0" algn="l">
                        <a:lnSpc>
                          <a:spcPct val="100000"/>
                        </a:lnSpc>
                        <a:spcBef>
                          <a:spcPts val="0"/>
                        </a:spcBef>
                        <a:spcAft>
                          <a:spcPts val="0"/>
                        </a:spcAft>
                        <a:buFont typeface="Arial" panose="020B0604020202020204" pitchFamily="34" charset="0"/>
                        <a:buNone/>
                      </a:pPr>
                      <a:r>
                        <a:rPr lang="en-US" sz="1000" baseline="0" dirty="0" smtClean="0">
                          <a:solidFill>
                            <a:schemeClr val="tx1"/>
                          </a:solidFill>
                        </a:rPr>
                        <a:t>Policies restrict private companies to produce EGS of public varieties</a:t>
                      </a:r>
                      <a:endParaRPr lang="en-US" sz="1000" baseline="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5" name="TextBox 4"/>
          <p:cNvSpPr txBox="1"/>
          <p:nvPr/>
        </p:nvSpPr>
        <p:spPr>
          <a:xfrm rot="16200000">
            <a:off x="-358219" y="2366128"/>
            <a:ext cx="1112363" cy="307777"/>
          </a:xfrm>
          <a:prstGeom prst="rect">
            <a:avLst/>
          </a:prstGeom>
          <a:noFill/>
        </p:spPr>
        <p:txBody>
          <a:bodyPr wrap="square" rtlCol="0">
            <a:spAutoFit/>
          </a:bodyPr>
          <a:lstStyle/>
          <a:p>
            <a:r>
              <a:rPr lang="en-US" dirty="0"/>
              <a:t>Status</a:t>
            </a:r>
          </a:p>
        </p:txBody>
      </p:sp>
      <p:sp>
        <p:nvSpPr>
          <p:cNvPr id="6" name="TextBox 5"/>
          <p:cNvSpPr txBox="1"/>
          <p:nvPr/>
        </p:nvSpPr>
        <p:spPr>
          <a:xfrm rot="16200000">
            <a:off x="-358219" y="5419287"/>
            <a:ext cx="1112363" cy="307777"/>
          </a:xfrm>
          <a:prstGeom prst="rect">
            <a:avLst/>
          </a:prstGeom>
          <a:noFill/>
        </p:spPr>
        <p:txBody>
          <a:bodyPr wrap="square" rtlCol="0">
            <a:spAutoFit/>
          </a:bodyPr>
          <a:lstStyle/>
          <a:p>
            <a:r>
              <a:rPr lang="en-US" dirty="0"/>
              <a:t>Gaps</a:t>
            </a:r>
          </a:p>
        </p:txBody>
      </p:sp>
    </p:spTree>
    <p:extLst>
      <p:ext uri="{BB962C8B-B14F-4D97-AF65-F5344CB8AC3E}">
        <p14:creationId xmlns:p14="http://schemas.microsoft.com/office/powerpoint/2010/main" val="296703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85"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Systems analysis (2 of 5)</a:t>
            </a:r>
          </a:p>
        </p:txBody>
      </p:sp>
      <p:sp>
        <p:nvSpPr>
          <p:cNvPr id="3" name="TextBox 2"/>
          <p:cNvSpPr txBox="1"/>
          <p:nvPr/>
        </p:nvSpPr>
        <p:spPr>
          <a:xfrm>
            <a:off x="44074" y="870101"/>
            <a:ext cx="3384222" cy="307777"/>
          </a:xfrm>
          <a:prstGeom prst="rect">
            <a:avLst/>
          </a:prstGeom>
          <a:noFill/>
        </p:spPr>
        <p:txBody>
          <a:bodyPr wrap="square" rtlCol="0">
            <a:spAutoFit/>
          </a:bodyPr>
          <a:lstStyle/>
          <a:p>
            <a:r>
              <a:rPr lang="en-US" b="1" dirty="0"/>
              <a:t>Soil health and fertilizer systems</a:t>
            </a:r>
          </a:p>
        </p:txBody>
      </p:sp>
      <p:graphicFrame>
        <p:nvGraphicFramePr>
          <p:cNvPr id="4" name="Table 3"/>
          <p:cNvGraphicFramePr>
            <a:graphicFrameLocks noGrp="1"/>
          </p:cNvGraphicFramePr>
          <p:nvPr>
            <p:extLst>
              <p:ext uri="{D42A27DB-BD31-4B8C-83A1-F6EECF244321}">
                <p14:modId xmlns:p14="http://schemas.microsoft.com/office/powerpoint/2010/main" val="1921406254"/>
              </p:ext>
            </p:extLst>
          </p:nvPr>
        </p:nvGraphicFramePr>
        <p:xfrm>
          <a:off x="356473" y="1231820"/>
          <a:ext cx="9418320" cy="5433140"/>
        </p:xfrm>
        <a:graphic>
          <a:graphicData uri="http://schemas.openxmlformats.org/drawingml/2006/table">
            <a:tbl>
              <a:tblPr firstRow="1" bandRow="1">
                <a:tableStyleId>{2D5ABB26-0587-4C30-8999-92F81FD0307C}</a:tableStyleId>
              </a:tblPr>
              <a:tblGrid>
                <a:gridCol w="1816456">
                  <a:extLst>
                    <a:ext uri="{9D8B030D-6E8A-4147-A177-3AD203B41FA5}">
                      <a16:colId xmlns:a16="http://schemas.microsoft.com/office/drawing/2014/main" xmlns="" val="20000"/>
                    </a:ext>
                  </a:extLst>
                </a:gridCol>
                <a:gridCol w="1612490">
                  <a:extLst>
                    <a:ext uri="{9D8B030D-6E8A-4147-A177-3AD203B41FA5}">
                      <a16:colId xmlns:a16="http://schemas.microsoft.com/office/drawing/2014/main" xmlns="" val="20001"/>
                    </a:ext>
                  </a:extLst>
                </a:gridCol>
                <a:gridCol w="1280214">
                  <a:extLst>
                    <a:ext uri="{9D8B030D-6E8A-4147-A177-3AD203B41FA5}">
                      <a16:colId xmlns:a16="http://schemas.microsoft.com/office/drawing/2014/main" xmlns="" val="20002"/>
                    </a:ext>
                  </a:extLst>
                </a:gridCol>
                <a:gridCol w="1569720">
                  <a:extLst>
                    <a:ext uri="{9D8B030D-6E8A-4147-A177-3AD203B41FA5}">
                      <a16:colId xmlns:a16="http://schemas.microsoft.com/office/drawing/2014/main" xmlns="" val="20003"/>
                    </a:ext>
                  </a:extLst>
                </a:gridCol>
                <a:gridCol w="1569720">
                  <a:extLst>
                    <a:ext uri="{9D8B030D-6E8A-4147-A177-3AD203B41FA5}">
                      <a16:colId xmlns:a16="http://schemas.microsoft.com/office/drawing/2014/main" xmlns="" val="20004"/>
                    </a:ext>
                  </a:extLst>
                </a:gridCol>
                <a:gridCol w="1569720">
                  <a:extLst>
                    <a:ext uri="{9D8B030D-6E8A-4147-A177-3AD203B41FA5}">
                      <a16:colId xmlns:a16="http://schemas.microsoft.com/office/drawing/2014/main" xmlns="" val="20005"/>
                    </a:ext>
                  </a:extLst>
                </a:gridCol>
              </a:tblGrid>
              <a:tr h="5969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solidFill>
                            <a:schemeClr val="bg1"/>
                          </a:solidFill>
                        </a:rPr>
                        <a:t>Soil Mapping and Testing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Product</a:t>
                      </a:r>
                      <a:r>
                        <a:rPr lang="en-US" sz="1050" b="1" baseline="0" dirty="0">
                          <a:solidFill>
                            <a:schemeClr val="bg1"/>
                          </a:solidFill>
                        </a:rPr>
                        <a:t> development</a:t>
                      </a:r>
                      <a:endParaRPr lang="en-US" sz="105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Fertilizer blends production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Awareness by farmers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Commercialization</a:t>
                      </a:r>
                      <a:r>
                        <a:rPr lang="en-US" sz="1050" b="1" baseline="0" dirty="0">
                          <a:solidFill>
                            <a:schemeClr val="bg1"/>
                          </a:solidFill>
                        </a:rPr>
                        <a:t> and distribution</a:t>
                      </a:r>
                      <a:endParaRPr lang="en-US" sz="105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solidFill>
                            <a:schemeClr val="bg1"/>
                          </a:solidFill>
                        </a:rPr>
                        <a:t>Regulation</a:t>
                      </a:r>
                    </a:p>
                    <a:p>
                      <a:endParaRPr lang="en-US" sz="105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r h="1655687">
                <a:tc>
                  <a:txBody>
                    <a:bodyPr/>
                    <a:lstStyle/>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dirty="0">
                          <a:solidFill>
                            <a:schemeClr val="tx1"/>
                          </a:solidFill>
                          <a:latin typeface="+mn-lt"/>
                          <a:ea typeface="+mn-ea"/>
                          <a:cs typeface="+mn-cs"/>
                          <a:sym typeface="Arial"/>
                        </a:rPr>
                        <a:t>The National Soil Institute (BUNASOLS) has soil morphology and classification for 5 regions </a:t>
                      </a:r>
                    </a:p>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dirty="0">
                          <a:solidFill>
                            <a:schemeClr val="tx1"/>
                          </a:solidFill>
                          <a:latin typeface="+mn-lt"/>
                          <a:ea typeface="+mn-ea"/>
                          <a:cs typeface="+mn-cs"/>
                          <a:sym typeface="Arial"/>
                        </a:rPr>
                        <a:t>OCP mobile laboratory in partnership with BUNASOLS began operation in May 2018, 1300 soil samples to be taken in 4 regions</a:t>
                      </a:r>
                    </a:p>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dirty="0">
                          <a:solidFill>
                            <a:schemeClr val="tx1"/>
                          </a:solidFill>
                          <a:latin typeface="+mn-lt"/>
                          <a:ea typeface="+mn-ea"/>
                          <a:cs typeface="+mn-cs"/>
                          <a:sym typeface="Arial"/>
                        </a:rPr>
                        <a:t>Mapping under AfSIS planned in 2019 with the support of the Islamic Development Bank.</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270" indent="-128270" defTabSz="685800">
                        <a:spcAft>
                          <a:spcPts val="225"/>
                        </a:spcAft>
                        <a:buFont typeface="Arial" panose="020B0604020202020204" pitchFamily="34" charset="0"/>
                        <a:buChar char="•"/>
                      </a:pPr>
                      <a:r>
                        <a:rPr lang="en-US" sz="1100" dirty="0">
                          <a:solidFill>
                            <a:srgbClr val="C00000"/>
                          </a:solidFill>
                          <a:latin typeface="+mn-lt"/>
                        </a:rPr>
                        <a:t>Fertilize</a:t>
                      </a:r>
                      <a:r>
                        <a:rPr lang="en-US" sz="1100" dirty="0">
                          <a:solidFill>
                            <a:schemeClr val="tx1"/>
                          </a:solidFill>
                          <a:latin typeface="+mn-lt"/>
                        </a:rPr>
                        <a:t>r blend available,</a:t>
                      </a:r>
                      <a:r>
                        <a:rPr lang="en-US" sz="1100" baseline="0" dirty="0">
                          <a:solidFill>
                            <a:schemeClr val="tx1"/>
                          </a:solidFill>
                          <a:latin typeface="+mn-lt"/>
                        </a:rPr>
                        <a:t> containing S and B and another one from Yara containing Mg and Zn</a:t>
                      </a:r>
                      <a:endParaRPr lang="en-US" sz="1100" dirty="0">
                        <a:solidFill>
                          <a:schemeClr val="tx1"/>
                        </a:solidFill>
                        <a:latin typeface="+mn-lt"/>
                      </a:endParaRPr>
                    </a:p>
                    <a:p>
                      <a:pPr marL="128270" indent="-128270">
                        <a:spcAft>
                          <a:spcPts val="225"/>
                        </a:spcAft>
                        <a:buFont typeface="Arial" panose="020B0604020202020204" pitchFamily="34" charset="0"/>
                        <a:buChar char="•"/>
                      </a:pPr>
                      <a:r>
                        <a:rPr lang="en-US" sz="1100" dirty="0">
                          <a:solidFill>
                            <a:schemeClr val="tx1"/>
                          </a:solidFill>
                          <a:latin typeface="+mn-lt"/>
                        </a:rPr>
                        <a:t>Cotton and Vegetables blends</a:t>
                      </a:r>
                      <a:r>
                        <a:rPr lang="en-US" sz="1100" baseline="0" dirty="0">
                          <a:solidFill>
                            <a:schemeClr val="tx1"/>
                          </a:solidFill>
                          <a:latin typeface="+mn-lt"/>
                        </a:rPr>
                        <a:t> from </a:t>
                      </a:r>
                      <a:r>
                        <a:rPr lang="en-US" sz="1100" baseline="0" dirty="0" smtClean="0">
                          <a:solidFill>
                            <a:schemeClr val="tx1"/>
                          </a:solidFill>
                          <a:latin typeface="+mn-lt"/>
                        </a:rPr>
                        <a:t>the fertilizer blending company (Compagnie Industrielle de Production Agricole et Marchande ,CIPAM)</a:t>
                      </a:r>
                      <a:r>
                        <a:rPr lang="en-US" sz="1100" baseline="0" dirty="0" smtClean="0">
                          <a:solidFill>
                            <a:srgbClr val="C00000"/>
                          </a:solidFill>
                          <a:latin typeface="+mn-lt"/>
                        </a:rPr>
                        <a:t> </a:t>
                      </a:r>
                      <a:endParaRPr lang="en-US" sz="1100" strike="sngStrike" dirty="0">
                        <a:solidFill>
                          <a:srgbClr val="C00000"/>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2 blending companies;</a:t>
                      </a:r>
                      <a:r>
                        <a:rPr lang="en-US" sz="1100" baseline="0" dirty="0">
                          <a:solidFill>
                            <a:schemeClr val="tx1"/>
                          </a:solidFill>
                          <a:latin typeface="+mn-lt"/>
                        </a:rPr>
                        <a:t> country capacity about 300,000 Mt (with CIPAM and IFCA)</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marR="0" lvl="0" indent="-128588" algn="l" defTabSz="685800" rtl="0" eaLnBrk="1" fontAlgn="auto" latinLnBrk="0" hangingPunct="1">
                        <a:lnSpc>
                          <a:spcPct val="100000"/>
                        </a:lnSpc>
                        <a:spcBef>
                          <a:spcPts val="0"/>
                        </a:spcBef>
                        <a:spcAft>
                          <a:spcPts val="225"/>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Low level of awareness and low rate of fertilizer use in general </a:t>
                      </a:r>
                    </a:p>
                    <a:p>
                      <a:pPr marL="0" indent="0" defTabSz="685800">
                        <a:spcAft>
                          <a:spcPts val="225"/>
                        </a:spcAft>
                        <a:buFont typeface="Arial" panose="020B0604020202020204" pitchFamily="34" charset="0"/>
                        <a:buNone/>
                      </a:pPr>
                      <a:endParaRPr lang="en-US" sz="1100" dirty="0">
                        <a:solidFill>
                          <a:schemeClr val="tx1"/>
                        </a:solidFill>
                        <a:latin typeface="+mn-lt"/>
                      </a:endParaRPr>
                    </a:p>
                    <a:p>
                      <a:pPr marL="128270" indent="-128270" defTabSz="685800">
                        <a:spcAft>
                          <a:spcPts val="225"/>
                        </a:spcAft>
                        <a:buFont typeface="Arial" panose="020B0604020202020204" pitchFamily="34" charset="0"/>
                        <a:buChar char="•"/>
                      </a:pPr>
                      <a:r>
                        <a:rPr lang="en-US" sz="1100" dirty="0">
                          <a:solidFill>
                            <a:schemeClr val="tx1"/>
                          </a:solidFill>
                          <a:latin typeface="+mn-lt"/>
                        </a:rPr>
                        <a:t>Extension</a:t>
                      </a:r>
                      <a:r>
                        <a:rPr lang="en-US" sz="1100" baseline="0" dirty="0">
                          <a:solidFill>
                            <a:schemeClr val="tx1"/>
                          </a:solidFill>
                          <a:latin typeface="+mn-lt"/>
                        </a:rPr>
                        <a:t> system based on public extension agent with a ratio of </a:t>
                      </a:r>
                      <a:r>
                        <a:rPr lang="en-US" sz="1100" strike="sngStrike" baseline="0" dirty="0">
                          <a:solidFill>
                            <a:schemeClr val="tx1"/>
                          </a:solidFill>
                          <a:latin typeface="+mn-lt"/>
                        </a:rPr>
                        <a:t>15,000</a:t>
                      </a:r>
                      <a:r>
                        <a:rPr lang="en-US" sz="1100" baseline="0" dirty="0">
                          <a:solidFill>
                            <a:schemeClr val="tx1"/>
                          </a:solidFill>
                          <a:latin typeface="+mn-lt"/>
                        </a:rPr>
                        <a:t> </a:t>
                      </a:r>
                      <a:r>
                        <a:rPr lang="en-US" sz="1100" baseline="0" dirty="0" smtClean="0">
                          <a:solidFill>
                            <a:srgbClr val="FF0000"/>
                          </a:solidFill>
                          <a:latin typeface="+mn-lt"/>
                        </a:rPr>
                        <a:t>3,500 </a:t>
                      </a:r>
                      <a:r>
                        <a:rPr lang="en-US" sz="1100" baseline="0" dirty="0" smtClean="0">
                          <a:solidFill>
                            <a:schemeClr val="tx1"/>
                          </a:solidFill>
                          <a:latin typeface="+mn-lt"/>
                        </a:rPr>
                        <a:t>farmers</a:t>
                      </a:r>
                      <a:r>
                        <a:rPr lang="en-US" sz="1100" baseline="0" dirty="0" smtClean="0">
                          <a:solidFill>
                            <a:srgbClr val="C00000"/>
                          </a:solidFill>
                          <a:latin typeface="+mn-lt"/>
                        </a:rPr>
                        <a:t> </a:t>
                      </a:r>
                      <a:r>
                        <a:rPr lang="en-US" sz="1100" baseline="0" dirty="0">
                          <a:solidFill>
                            <a:srgbClr val="C00000"/>
                          </a:solidFill>
                          <a:latin typeface="+mn-lt"/>
                        </a:rPr>
                        <a:t>to </a:t>
                      </a:r>
                      <a:r>
                        <a:rPr lang="en-US" sz="1100" baseline="0" dirty="0">
                          <a:solidFill>
                            <a:schemeClr val="tx1"/>
                          </a:solidFill>
                          <a:latin typeface="+mn-lt"/>
                        </a:rPr>
                        <a:t>1 agent.</a:t>
                      </a:r>
                      <a:endParaRPr lang="en-US" sz="1100" baseline="0" dirty="0">
                        <a:solidFill>
                          <a:srgbClr val="C00000"/>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lvl="0" indent="-171450" algn="l" defTabSz="685800" rtl="0" eaLnBrk="1" fontAlgn="auto" latinLnBrk="0" hangingPunct="1">
                        <a:lnSpc>
                          <a:spcPct val="100000"/>
                        </a:lnSpc>
                        <a:spcBef>
                          <a:spcPts val="0"/>
                        </a:spcBef>
                        <a:spcAft>
                          <a:spcPts val="225"/>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Supply chain developed through Agro-dealers network</a:t>
                      </a:r>
                    </a:p>
                    <a:p>
                      <a:pPr marL="128588" indent="-128588" defTabSz="685800">
                        <a:spcAft>
                          <a:spcPts val="225"/>
                        </a:spcAft>
                        <a:buFont typeface="Arial" panose="020B0604020202020204" pitchFamily="34" charset="0"/>
                        <a:buChar char="•"/>
                      </a:pPr>
                      <a:r>
                        <a:rPr lang="en-US" sz="1100" dirty="0">
                          <a:solidFill>
                            <a:schemeClr val="tx1"/>
                          </a:solidFill>
                          <a:latin typeface="+mn-lt"/>
                        </a:rPr>
                        <a:t>2</a:t>
                      </a:r>
                      <a:r>
                        <a:rPr lang="en-US" sz="1100" baseline="0" dirty="0">
                          <a:solidFill>
                            <a:schemeClr val="tx1"/>
                          </a:solidFill>
                          <a:latin typeface="+mn-lt"/>
                        </a:rPr>
                        <a:t> main agro-dealers association with about 2,500 members </a:t>
                      </a:r>
                    </a:p>
                    <a:p>
                      <a:pPr marL="128588" indent="-128588" defTabSz="685800">
                        <a:spcAft>
                          <a:spcPts val="225"/>
                        </a:spcAft>
                        <a:buFont typeface="Arial" panose="020B0604020202020204" pitchFamily="34" charset="0"/>
                        <a:buChar char="•"/>
                      </a:pPr>
                      <a:r>
                        <a:rPr lang="en-US" sz="1100" baseline="0" dirty="0">
                          <a:solidFill>
                            <a:schemeClr val="tx1"/>
                          </a:solidFill>
                          <a:latin typeface="+mn-lt"/>
                        </a:rPr>
                        <a:t>Hub-dealers being strengthened in regions (from AFAP and AGRA grants)</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100" b="0" i="0" u="none" strike="noStrike" cap="none" baseline="0" dirty="0">
                          <a:solidFill>
                            <a:schemeClr val="tx1"/>
                          </a:solidFill>
                          <a:latin typeface="+mn-lt"/>
                          <a:ea typeface="+mn-ea"/>
                          <a:cs typeface="+mn-cs"/>
                          <a:sym typeface="Arial"/>
                        </a:rPr>
                        <a:t>Since 2017, fertilizer </a:t>
                      </a:r>
                      <a:r>
                        <a:rPr lang="en-US" sz="1100" b="0" i="0" u="none" strike="noStrike" cap="none" baseline="0" dirty="0" smtClean="0">
                          <a:solidFill>
                            <a:srgbClr val="FF0000"/>
                          </a:solidFill>
                          <a:latin typeface="+mn-lt"/>
                          <a:ea typeface="+mn-ea"/>
                          <a:cs typeface="+mn-cs"/>
                          <a:sym typeface="Arial"/>
                        </a:rPr>
                        <a:t>quality </a:t>
                      </a:r>
                      <a:r>
                        <a:rPr lang="en-US" sz="1100" b="0" i="0" u="none" strike="noStrike" cap="none" baseline="0" dirty="0" smtClean="0">
                          <a:solidFill>
                            <a:schemeClr val="tx1"/>
                          </a:solidFill>
                          <a:latin typeface="+mn-lt"/>
                          <a:ea typeface="+mn-ea"/>
                          <a:cs typeface="+mn-cs"/>
                          <a:sym typeface="Arial"/>
                        </a:rPr>
                        <a:t>control </a:t>
                      </a:r>
                      <a:r>
                        <a:rPr lang="en-US" sz="1100" b="0" i="0" u="none" strike="noStrike" cap="none" baseline="0" dirty="0">
                          <a:solidFill>
                            <a:schemeClr val="tx1"/>
                          </a:solidFill>
                          <a:latin typeface="+mn-lt"/>
                          <a:ea typeface="+mn-ea"/>
                          <a:cs typeface="+mn-cs"/>
                          <a:sym typeface="Arial"/>
                        </a:rPr>
                        <a:t>regulations passed into law. These regulations are in compliance with the fertilizer quality control regulations of ECOWAS.</a:t>
                      </a:r>
                    </a:p>
                    <a:p>
                      <a:pPr marL="171450" marR="0" indent="-171450">
                        <a:lnSpc>
                          <a:spcPct val="107000"/>
                        </a:lnSpc>
                        <a:spcBef>
                          <a:spcPts val="0"/>
                        </a:spcBef>
                        <a:spcAft>
                          <a:spcPts val="0"/>
                        </a:spcAft>
                        <a:buFont typeface="Arial" panose="020B0604020202020204" pitchFamily="34" charset="0"/>
                        <a:buChar char="•"/>
                      </a:pPr>
                      <a:r>
                        <a:rPr lang="en-US" sz="1100" b="0" i="0" u="none" strike="noStrike" cap="none" baseline="0" dirty="0">
                          <a:solidFill>
                            <a:schemeClr val="tx1"/>
                          </a:solidFill>
                          <a:latin typeface="+mn-lt"/>
                          <a:ea typeface="+mn-ea"/>
                          <a:cs typeface="+mn-cs"/>
                          <a:sym typeface="Arial"/>
                        </a:rPr>
                        <a:t>The National Committee for Fertilizer Control (CONACE) set up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1655687">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Soil mapping and analysis</a:t>
                      </a:r>
                    </a:p>
                    <a:p>
                      <a:pPr marL="128588" indent="-128588" defTabSz="685800">
                        <a:spcAft>
                          <a:spcPts val="225"/>
                        </a:spcAft>
                        <a:buFont typeface="Arial" panose="020B0604020202020204" pitchFamily="34" charset="0"/>
                        <a:buChar char="•"/>
                      </a:pPr>
                      <a:r>
                        <a:rPr lang="en-US" sz="1100" dirty="0">
                          <a:solidFill>
                            <a:schemeClr val="tx1"/>
                          </a:solidFill>
                          <a:latin typeface="+mn-lt"/>
                        </a:rPr>
                        <a:t>Limited capacity of the Soil Institute (BUNASOL)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mn-lt"/>
                          <a:ea typeface="Calibri" panose="020F0502020204030204" pitchFamily="34" charset="0"/>
                          <a:cs typeface="Times New Roman" panose="02020603050405020304" pitchFamily="18" charset="0"/>
                        </a:rPr>
                        <a:t>Some best-bet trials</a:t>
                      </a:r>
                    </a:p>
                    <a:p>
                      <a:pPr marL="171450" marR="0" lvl="0" indent="-1714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Stakeholders (blenders and researchers) capacity in balanced crop nutrition and requirement for blending.</a:t>
                      </a:r>
                    </a:p>
                    <a:p>
                      <a:pPr marL="171450" marR="0" indent="-17145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Low demand of the blends</a:t>
                      </a:r>
                    </a:p>
                    <a:p>
                      <a:pPr marL="128270" indent="-128270" defTabSz="685800">
                        <a:spcAft>
                          <a:spcPts val="225"/>
                        </a:spcAft>
                        <a:buFont typeface="Arial" panose="020B0604020202020204" pitchFamily="34" charset="0"/>
                        <a:buChar char="•"/>
                      </a:pPr>
                      <a:r>
                        <a:rPr lang="en-US" sz="1100" dirty="0">
                          <a:solidFill>
                            <a:schemeClr val="tx1"/>
                          </a:solidFill>
                          <a:latin typeface="+mn-lt"/>
                        </a:rPr>
                        <a:t>Limited technical</a:t>
                      </a:r>
                      <a:r>
                        <a:rPr lang="en-US" sz="1100" baseline="0" dirty="0">
                          <a:solidFill>
                            <a:schemeClr val="tx1"/>
                          </a:solidFill>
                          <a:latin typeface="+mn-lt"/>
                        </a:rPr>
                        <a:t> capacity of blenders and researchers</a:t>
                      </a:r>
                    </a:p>
                    <a:p>
                      <a:pPr marL="328930" lvl="0" indent="-171450">
                        <a:spcAft>
                          <a:spcPts val="225"/>
                        </a:spcAft>
                        <a:buFont typeface="Arial" panose="020B0604020202020204" pitchFamily="34" charset="0"/>
                        <a:buChar char="•"/>
                      </a:pP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baseline="0" dirty="0">
                          <a:solidFill>
                            <a:schemeClr val="tx1"/>
                          </a:solidFill>
                          <a:latin typeface="TimesNewRomanPSMT"/>
                          <a:ea typeface="+mn-ea"/>
                          <a:cs typeface="+mn-cs"/>
                          <a:sym typeface="Arial"/>
                        </a:rPr>
                        <a:t>Scaling existing fertilizers blends through demonstrations</a:t>
                      </a:r>
                    </a:p>
                    <a:p>
                      <a:pPr marL="128588" marR="0" lvl="0" indent="-128588" algn="l" defTabSz="685800" rtl="0" eaLnBrk="1" fontAlgn="auto" latinLnBrk="0" hangingPunct="1">
                        <a:lnSpc>
                          <a:spcPct val="100000"/>
                        </a:lnSpc>
                        <a:spcBef>
                          <a:spcPts val="0"/>
                        </a:spcBef>
                        <a:spcAft>
                          <a:spcPts val="225"/>
                        </a:spcAft>
                        <a:buClr>
                          <a:srgbClr val="000000"/>
                        </a:buClr>
                        <a:buSzTx/>
                        <a:buFont typeface="Arial" panose="020B0604020202020204" pitchFamily="34" charset="0"/>
                        <a:buChar char="•"/>
                        <a:tabLst/>
                        <a:defRPr/>
                      </a:pPr>
                      <a:r>
                        <a:rPr lang="en-US" sz="1100" b="0" i="0" u="none" strike="noStrike" cap="none" baseline="0" noProof="0" dirty="0">
                          <a:solidFill>
                            <a:schemeClr val="tx1"/>
                          </a:solidFill>
                          <a:latin typeface="TimesNewRomanPSMT"/>
                          <a:ea typeface="+mn-ea"/>
                          <a:cs typeface="+mn-cs"/>
                          <a:sym typeface="Arial"/>
                        </a:rPr>
                        <a:t>Inefficient extension system</a:t>
                      </a:r>
                    </a:p>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endParaRPr lang="en-US" sz="1100" b="0" i="0" u="none" strike="noStrike" cap="none" baseline="0" dirty="0">
                        <a:solidFill>
                          <a:schemeClr val="tx1"/>
                        </a:solidFill>
                        <a:latin typeface="TimesNewRomanPSM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baseline="0" dirty="0">
                          <a:solidFill>
                            <a:schemeClr val="tx1"/>
                          </a:solidFill>
                          <a:latin typeface="TimesNewRomanPSMT"/>
                          <a:ea typeface="+mn-ea"/>
                          <a:cs typeface="+mn-cs"/>
                          <a:sym typeface="Arial"/>
                        </a:rPr>
                        <a:t>Lack of working capital</a:t>
                      </a:r>
                    </a:p>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baseline="0" dirty="0">
                          <a:solidFill>
                            <a:schemeClr val="tx1"/>
                          </a:solidFill>
                          <a:latin typeface="TimesNewRomanPSMT"/>
                          <a:ea typeface="+mn-ea"/>
                          <a:cs typeface="+mn-cs"/>
                          <a:sym typeface="Arial"/>
                        </a:rPr>
                        <a:t>Dependent on wholesaler</a:t>
                      </a:r>
                    </a:p>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baseline="0" dirty="0">
                          <a:solidFill>
                            <a:schemeClr val="tx1"/>
                          </a:solidFill>
                          <a:latin typeface="TimesNewRomanPSMT"/>
                          <a:ea typeface="+mn-ea"/>
                          <a:cs typeface="+mn-cs"/>
                          <a:sym typeface="Arial"/>
                        </a:rPr>
                        <a:t>Lack of management and technical competence</a:t>
                      </a:r>
                    </a:p>
                    <a:p>
                      <a:pPr marL="128270" marR="0" indent="-128270"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baseline="0" dirty="0">
                          <a:solidFill>
                            <a:schemeClr val="tx1"/>
                          </a:solidFill>
                          <a:latin typeface="TimesNewRomanPSMT"/>
                          <a:ea typeface="+mn-ea"/>
                          <a:cs typeface="+mn-cs"/>
                          <a:sym typeface="Arial"/>
                        </a:rPr>
                        <a:t>In some regions agro-dealers are almost</a:t>
                      </a:r>
                      <a:r>
                        <a:rPr lang="en-US" sz="1100" b="0" i="0" u="none" strike="noStrike" cap="none" baseline="0" dirty="0">
                          <a:solidFill>
                            <a:srgbClr val="C00000"/>
                          </a:solidFill>
                          <a:latin typeface="TimesNewRomanPSMT"/>
                          <a:ea typeface="+mn-ea"/>
                          <a:cs typeface="+mn-cs"/>
                          <a:sym typeface="Arial"/>
                        </a:rPr>
                        <a:t> </a:t>
                      </a:r>
                      <a:r>
                        <a:rPr lang="en-US" sz="1100" b="0" i="0" u="none" strike="noStrike" cap="none" baseline="0" dirty="0">
                          <a:solidFill>
                            <a:srgbClr val="C00000"/>
                          </a:solidFill>
                          <a:latin typeface="TimesNewRomanPSMT"/>
                          <a:ea typeface="+mn-ea"/>
                          <a:cs typeface="+mn-cs"/>
                        </a:rPr>
                        <a:t>non</a:t>
                      </a:r>
                      <a:r>
                        <a:rPr lang="en-US" sz="1100" b="0" i="0" u="none" strike="noStrike" cap="none" baseline="0" dirty="0">
                          <a:solidFill>
                            <a:schemeClr val="tx1"/>
                          </a:solidFill>
                          <a:latin typeface="TimesNewRomanPSMT"/>
                          <a:ea typeface="+mn-ea"/>
                          <a:cs typeface="+mn-cs"/>
                        </a:rPr>
                        <a:t>-existent</a:t>
                      </a:r>
                      <a:endParaRPr lang="en-US" sz="1100" b="0" i="0" u="none" strike="noStrike" cap="none" baseline="0" dirty="0">
                        <a:solidFill>
                          <a:schemeClr val="tx1"/>
                        </a:solidFill>
                        <a:latin typeface="TimesNewRomanPSM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Limited number of fertilizer inspectors (only 50 trained)</a:t>
                      </a:r>
                    </a:p>
                    <a:p>
                      <a:pPr marL="128588" indent="-128588" defTabSz="685800">
                        <a:spcAft>
                          <a:spcPts val="225"/>
                        </a:spcAft>
                        <a:buFont typeface="Arial" panose="020B0604020202020204" pitchFamily="34" charset="0"/>
                        <a:buChar char="•"/>
                      </a:pPr>
                      <a:r>
                        <a:rPr lang="en-US" sz="1100" dirty="0">
                          <a:solidFill>
                            <a:schemeClr val="tx1"/>
                          </a:solidFill>
                          <a:latin typeface="+mn-lt"/>
                        </a:rPr>
                        <a:t>Limited capacity in terms of resources for the regulation implementation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TextBox 4"/>
          <p:cNvSpPr txBox="1"/>
          <p:nvPr/>
        </p:nvSpPr>
        <p:spPr>
          <a:xfrm rot="16200000">
            <a:off x="-358219" y="2366128"/>
            <a:ext cx="1112363" cy="3077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Status</a:t>
            </a:r>
          </a:p>
        </p:txBody>
      </p:sp>
      <p:sp>
        <p:nvSpPr>
          <p:cNvPr id="6" name="TextBox 5"/>
          <p:cNvSpPr txBox="1"/>
          <p:nvPr/>
        </p:nvSpPr>
        <p:spPr>
          <a:xfrm rot="16200000">
            <a:off x="-402293" y="5266035"/>
            <a:ext cx="1112363" cy="3077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Gaps</a:t>
            </a:r>
          </a:p>
        </p:txBody>
      </p:sp>
    </p:spTree>
    <p:extLst>
      <p:ext uri="{BB962C8B-B14F-4D97-AF65-F5344CB8AC3E}">
        <p14:creationId xmlns:p14="http://schemas.microsoft.com/office/powerpoint/2010/main" val="177092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08"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Systems analysis (3 of 5)</a:t>
            </a:r>
          </a:p>
        </p:txBody>
      </p:sp>
      <p:sp>
        <p:nvSpPr>
          <p:cNvPr id="3" name="TextBox 2"/>
          <p:cNvSpPr txBox="1"/>
          <p:nvPr/>
        </p:nvSpPr>
        <p:spPr>
          <a:xfrm>
            <a:off x="1015624" y="870101"/>
            <a:ext cx="3384222" cy="276999"/>
          </a:xfrm>
          <a:prstGeom prst="rect">
            <a:avLst/>
          </a:prstGeom>
          <a:noFill/>
        </p:spPr>
        <p:txBody>
          <a:bodyPr wrap="square" rtlCol="0">
            <a:spAutoFit/>
          </a:bodyPr>
          <a:lstStyle/>
          <a:p>
            <a:r>
              <a:rPr lang="en-US" sz="1200" b="1" dirty="0"/>
              <a:t>Extension</a:t>
            </a:r>
          </a:p>
        </p:txBody>
      </p:sp>
      <p:sp>
        <p:nvSpPr>
          <p:cNvPr id="12" name="TextBox 11"/>
          <p:cNvSpPr txBox="1"/>
          <p:nvPr/>
        </p:nvSpPr>
        <p:spPr>
          <a:xfrm>
            <a:off x="5007287" y="870101"/>
            <a:ext cx="3384222" cy="307777"/>
          </a:xfrm>
          <a:prstGeom prst="rect">
            <a:avLst/>
          </a:prstGeom>
          <a:noFill/>
        </p:spPr>
        <p:txBody>
          <a:bodyPr wrap="square" rtlCol="0">
            <a:spAutoFit/>
          </a:bodyPr>
          <a:lstStyle/>
          <a:p>
            <a:r>
              <a:rPr lang="en-US" b="1" dirty="0"/>
              <a:t>Agro-dealer networks</a:t>
            </a:r>
          </a:p>
        </p:txBody>
      </p:sp>
      <p:graphicFrame>
        <p:nvGraphicFramePr>
          <p:cNvPr id="15" name="Table 14"/>
          <p:cNvGraphicFramePr>
            <a:graphicFrameLocks noGrp="1"/>
          </p:cNvGraphicFramePr>
          <p:nvPr>
            <p:extLst>
              <p:ext uri="{D42A27DB-BD31-4B8C-83A1-F6EECF244321}">
                <p14:modId xmlns:p14="http://schemas.microsoft.com/office/powerpoint/2010/main" val="1187595844"/>
              </p:ext>
            </p:extLst>
          </p:nvPr>
        </p:nvGraphicFramePr>
        <p:xfrm>
          <a:off x="359348" y="1168923"/>
          <a:ext cx="4448322" cy="5181600"/>
        </p:xfrm>
        <a:graphic>
          <a:graphicData uri="http://schemas.openxmlformats.org/drawingml/2006/table">
            <a:tbl>
              <a:tblPr firstRow="1" bandRow="1">
                <a:tableStyleId>{2D5ABB26-0587-4C30-8999-92F81FD0307C}</a:tableStyleId>
              </a:tblPr>
              <a:tblGrid>
                <a:gridCol w="1243208">
                  <a:extLst>
                    <a:ext uri="{9D8B030D-6E8A-4147-A177-3AD203B41FA5}">
                      <a16:colId xmlns:a16="http://schemas.microsoft.com/office/drawing/2014/main" xmlns="" val="20000"/>
                    </a:ext>
                  </a:extLst>
                </a:gridCol>
                <a:gridCol w="3205114">
                  <a:extLst>
                    <a:ext uri="{9D8B030D-6E8A-4147-A177-3AD203B41FA5}">
                      <a16:colId xmlns:a16="http://schemas.microsoft.com/office/drawing/2014/main" xmlns="" val="20001"/>
                    </a:ext>
                  </a:extLst>
                </a:gridCol>
              </a:tblGrid>
              <a:tr h="1410724">
                <a:tc>
                  <a:txBody>
                    <a:bodyPr/>
                    <a:lstStyle/>
                    <a:p>
                      <a:r>
                        <a:rPr lang="en-US" sz="1200" dirty="0"/>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000" dirty="0"/>
                        <a:t>Burkina Faso Government</a:t>
                      </a:r>
                      <a:r>
                        <a:rPr lang="en-US" sz="1000" baseline="0" dirty="0"/>
                        <a:t> does not</a:t>
                      </a:r>
                      <a:r>
                        <a:rPr lang="en-US" sz="1000" dirty="0"/>
                        <a:t> have enough Extension Agents to teach farmers</a:t>
                      </a:r>
                    </a:p>
                    <a:p>
                      <a:endParaRPr lang="en-US" sz="1000" dirty="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Extension Agent/Farmer ratio &gt; 1:3,500</a:t>
                      </a:r>
                    </a:p>
                    <a:p>
                      <a:endParaRPr lang="en-US" sz="1000" dirty="0"/>
                    </a:p>
                    <a:p>
                      <a:r>
                        <a:rPr lang="en-US" sz="1000" dirty="0"/>
                        <a:t>Extension Agents do not have</a:t>
                      </a:r>
                      <a:r>
                        <a:rPr lang="en-US" sz="1000" baseline="0" dirty="0"/>
                        <a:t> sufficient </a:t>
                      </a:r>
                      <a:r>
                        <a:rPr lang="en-US" sz="1000" dirty="0"/>
                        <a:t>resources to visit and train farmers. </a:t>
                      </a:r>
                    </a:p>
                    <a:p>
                      <a:endParaRPr lang="en-US" sz="1000" baseline="0" dirty="0"/>
                    </a:p>
                    <a:p>
                      <a:r>
                        <a:rPr lang="en-US" sz="1000" baseline="0" dirty="0"/>
                        <a:t>Private sector Extension poorly developed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945640">
                <a:tc>
                  <a:txBody>
                    <a:bodyPr/>
                    <a:lstStyle/>
                    <a:p>
                      <a:r>
                        <a:rPr lang="en-US" sz="1200" dirty="0"/>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a:t>Reduce Extension worker: farmer ratio by creating self-employment opportunities for Extension workers (Village-based Advisors (VBAs)) including women and youth to rapidly create demand for yield-enhancing inputs whilst teaching farmers good agricultural practices</a:t>
                      </a:r>
                    </a:p>
                    <a:p>
                      <a:pPr marL="171450" indent="-171450">
                        <a:buFont typeface="Arial" panose="020B0604020202020204" pitchFamily="34" charset="0"/>
                        <a:buChar char="•"/>
                      </a:pPr>
                      <a:r>
                        <a:rPr lang="en-US" sz="1000" dirty="0" smtClean="0"/>
                        <a:t>Seed </a:t>
                      </a:r>
                      <a:r>
                        <a:rPr lang="en-US" sz="1000" dirty="0"/>
                        <a:t>and fertilizer companies supply inputs to VBAs for demonstration and sale to farmers at the Village level</a:t>
                      </a:r>
                    </a:p>
                    <a:p>
                      <a:pPr marL="171450" indent="-171450">
                        <a:buFont typeface="Arial" panose="020B0604020202020204" pitchFamily="34" charset="0"/>
                        <a:buChar char="•"/>
                      </a:pPr>
                      <a:r>
                        <a:rPr lang="en-US" sz="1000" dirty="0" smtClean="0"/>
                        <a:t>Enhance </a:t>
                      </a:r>
                      <a:r>
                        <a:rPr lang="en-US" sz="1000" dirty="0"/>
                        <a:t>Extension Service delivery policies at national and regional levels</a:t>
                      </a:r>
                    </a:p>
                    <a:p>
                      <a:pPr marL="171450" indent="-171450">
                        <a:buFont typeface="Arial" panose="020B0604020202020204" pitchFamily="34" charset="0"/>
                        <a:buChar char="•"/>
                      </a:pPr>
                      <a:r>
                        <a:rPr lang="en-US" sz="1000" dirty="0" smtClean="0"/>
                        <a:t>Catalyse </a:t>
                      </a:r>
                      <a:r>
                        <a:rPr lang="en-US" sz="1000" dirty="0"/>
                        <a:t>Systemic Change to improve delivery of Extension Services in Burkina Faso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653746">
                <a:tc>
                  <a:txBody>
                    <a:bodyPr/>
                    <a:lstStyle/>
                    <a:p>
                      <a:r>
                        <a:rPr lang="en-US" sz="1200" dirty="0"/>
                        <a:t/>
                      </a:r>
                      <a:br>
                        <a:rPr lang="en-US" sz="1200" dirty="0"/>
                      </a:br>
                      <a:r>
                        <a:rPr lang="en-US" sz="1200" dirty="0"/>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Partner with Government to </a:t>
                      </a:r>
                      <a:r>
                        <a:rPr lang="en-GB" sz="1000" kern="1200" dirty="0">
                          <a:effectLst/>
                        </a:rPr>
                        <a:t>revise policy to include private</a:t>
                      </a:r>
                      <a:r>
                        <a:rPr lang="en-GB" sz="1000" kern="1200" baseline="0" dirty="0">
                          <a:effectLst/>
                        </a:rPr>
                        <a:t> extension</a:t>
                      </a:r>
                      <a:r>
                        <a:rPr lang="en-GB" sz="1000" kern="1200" dirty="0">
                          <a:effectLst/>
                        </a:rPr>
                        <a:t>, and to involve in selection, training and certification of VBAs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000" kern="1200" dirty="0">
                        <a:effectLst/>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000" kern="1200" dirty="0">
                          <a:effectLst/>
                        </a:rPr>
                        <a:t>Partner with Seed and Fertilizer Companies provide seed and fertilizer for demonstrations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000" kern="1200" dirty="0">
                        <a:effectLst/>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000" kern="1200" dirty="0">
                          <a:effectLst/>
                        </a:rPr>
                        <a:t>Partner</a:t>
                      </a:r>
                      <a:r>
                        <a:rPr lang="en-GB" sz="1000" kern="1200" baseline="0" dirty="0">
                          <a:effectLst/>
                        </a:rPr>
                        <a:t> with Agro-dealers and Offtakers to endure linkage with VBAs</a:t>
                      </a:r>
                      <a:endParaRPr lang="en-GB" sz="1000" dirty="0">
                        <a:effectLst/>
                      </a:endParaRPr>
                    </a:p>
                    <a:p>
                      <a:endParaRPr lang="en-US"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15087282"/>
              </p:ext>
            </p:extLst>
          </p:nvPr>
        </p:nvGraphicFramePr>
        <p:xfrm>
          <a:off x="5007287" y="1131217"/>
          <a:ext cx="4704272" cy="5441622"/>
        </p:xfrm>
        <a:graphic>
          <a:graphicData uri="http://schemas.openxmlformats.org/drawingml/2006/table">
            <a:tbl>
              <a:tblPr firstRow="1" bandRow="1">
                <a:tableStyleId>{2D5ABB26-0587-4C30-8999-92F81FD0307C}</a:tableStyleId>
              </a:tblPr>
              <a:tblGrid>
                <a:gridCol w="1094387">
                  <a:extLst>
                    <a:ext uri="{9D8B030D-6E8A-4147-A177-3AD203B41FA5}">
                      <a16:colId xmlns:a16="http://schemas.microsoft.com/office/drawing/2014/main" xmlns="" val="20000"/>
                    </a:ext>
                  </a:extLst>
                </a:gridCol>
                <a:gridCol w="3609885">
                  <a:extLst>
                    <a:ext uri="{9D8B030D-6E8A-4147-A177-3AD203B41FA5}">
                      <a16:colId xmlns:a16="http://schemas.microsoft.com/office/drawing/2014/main" xmlns="" val="20001"/>
                    </a:ext>
                  </a:extLst>
                </a:gridCol>
              </a:tblGrid>
              <a:tr h="1601142">
                <a:tc>
                  <a:txBody>
                    <a:bodyPr/>
                    <a:lstStyle/>
                    <a:p>
                      <a:r>
                        <a:rPr lang="en-US" sz="1200" dirty="0"/>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000" dirty="0">
                          <a:solidFill>
                            <a:schemeClr val="tx1"/>
                          </a:solidFill>
                        </a:rPr>
                        <a:t>Whereas</a:t>
                      </a:r>
                      <a:r>
                        <a:rPr lang="en-US" sz="1000" baseline="0" dirty="0">
                          <a:solidFill>
                            <a:schemeClr val="tx1"/>
                          </a:solidFill>
                        </a:rPr>
                        <a:t> the national average number of farmers per agro input dealer is about 4,762, there are approximately 600 farmers to an agro dealer in the geographical areas that consortia are implementing AGRA-funded projects. These “project farmers” cover 13 km (average) , which is about 8 km less than other farmers, to access an agro dealer’s products and services.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945640">
                <a:tc>
                  <a:txBody>
                    <a:bodyPr/>
                    <a:lstStyle/>
                    <a:p>
                      <a:r>
                        <a:rPr lang="en-US" sz="1200" dirty="0"/>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a:solidFill>
                            <a:schemeClr val="tx1"/>
                          </a:solidFill>
                        </a:rPr>
                        <a:t>There is tremendous</a:t>
                      </a:r>
                      <a:r>
                        <a:rPr lang="en-US" sz="1000" baseline="0" dirty="0">
                          <a:solidFill>
                            <a:schemeClr val="tx1"/>
                          </a:solidFill>
                        </a:rPr>
                        <a:t> interest to catalyze </a:t>
                      </a:r>
                      <a:r>
                        <a:rPr lang="en-US" sz="1000" dirty="0">
                          <a:solidFill>
                            <a:schemeClr val="tx1"/>
                          </a:solidFill>
                        </a:rPr>
                        <a:t>uptake of improved</a:t>
                      </a:r>
                      <a:r>
                        <a:rPr lang="en-US" sz="1000" baseline="0" dirty="0">
                          <a:solidFill>
                            <a:schemeClr val="tx1"/>
                          </a:solidFill>
                        </a:rPr>
                        <a:t> crop production technologies. </a:t>
                      </a:r>
                      <a:r>
                        <a:rPr lang="en-US" sz="1000" dirty="0">
                          <a:solidFill>
                            <a:schemeClr val="tx1"/>
                          </a:solidFill>
                        </a:rPr>
                        <a:t>There is an opportunity to increase number of agro dealers by about 800 so as to reduce the distance to less than 10 km in “project areas”. </a:t>
                      </a:r>
                      <a:r>
                        <a:rPr lang="en-US" sz="1000" dirty="0" smtClean="0">
                          <a:solidFill>
                            <a:schemeClr val="tx1"/>
                          </a:solidFill>
                        </a:rPr>
                        <a:t>VBAs </a:t>
                      </a:r>
                      <a:r>
                        <a:rPr lang="en-US" sz="1000" dirty="0">
                          <a:solidFill>
                            <a:schemeClr val="tx1"/>
                          </a:solidFill>
                        </a:rPr>
                        <a:t>can</a:t>
                      </a:r>
                      <a:r>
                        <a:rPr lang="en-US" sz="1000" baseline="0" dirty="0">
                          <a:solidFill>
                            <a:schemeClr val="tx1"/>
                          </a:solidFill>
                        </a:rPr>
                        <a:t> graduate to become Agro-dealers or agents of Agro-dealers to enhance farmers’ last mile access to inputs </a:t>
                      </a:r>
                      <a:endParaRPr lang="en-US" sz="1000" dirty="0">
                        <a:solidFill>
                          <a:schemeClr val="tx1"/>
                        </a:solidFill>
                      </a:endParaRPr>
                    </a:p>
                    <a:p>
                      <a:pPr marL="171450" indent="-171450">
                        <a:buFont typeface="Arial" panose="020B0604020202020204" pitchFamily="34" charset="0"/>
                        <a:buChar char="•"/>
                      </a:pPr>
                      <a:r>
                        <a:rPr lang="en-US" sz="1000" dirty="0">
                          <a:solidFill>
                            <a:schemeClr val="tx1"/>
                          </a:solidFill>
                        </a:rPr>
                        <a:t>There</a:t>
                      </a:r>
                      <a:r>
                        <a:rPr lang="en-US" sz="1000" baseline="0" dirty="0">
                          <a:solidFill>
                            <a:schemeClr val="tx1"/>
                          </a:solidFill>
                        </a:rPr>
                        <a:t> is an investment opportunity to support interested agro dealers to pre-finance smallholder farmers and, aggregate their produce at harvest for onward sale to downstream value chain actors</a:t>
                      </a:r>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945640">
                <a:tc>
                  <a:txBody>
                    <a:bodyPr/>
                    <a:lstStyle/>
                    <a:p>
                      <a:r>
                        <a:rPr lang="en-US" sz="1200" dirty="0"/>
                        <a:t/>
                      </a:r>
                      <a:br>
                        <a:rPr lang="en-US" sz="1200" dirty="0"/>
                      </a:br>
                      <a:r>
                        <a:rPr lang="en-US" sz="1200" dirty="0"/>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a:solidFill>
                            <a:schemeClr val="tx1"/>
                          </a:solidFill>
                        </a:rPr>
                        <a:t>Partner governments and other development organizations to facilitate identification and development of agro dealers to reduce distances covered by farmers outside the project areas</a:t>
                      </a:r>
                    </a:p>
                    <a:p>
                      <a:pPr marL="171450" indent="-171450">
                        <a:buFont typeface="Arial" panose="020B0604020202020204" pitchFamily="34" charset="0"/>
                        <a:buChar char="•"/>
                      </a:pPr>
                      <a:r>
                        <a:rPr lang="en-US" sz="1000" dirty="0">
                          <a:solidFill>
                            <a:schemeClr val="tx1"/>
                          </a:solidFill>
                        </a:rPr>
                        <a:t>Partner with governments and other development organizations to build the capacity of </a:t>
                      </a:r>
                      <a:r>
                        <a:rPr lang="en-US" sz="1000" dirty="0" smtClean="0">
                          <a:solidFill>
                            <a:schemeClr val="tx1"/>
                          </a:solidFill>
                        </a:rPr>
                        <a:t>VBAs </a:t>
                      </a:r>
                      <a:r>
                        <a:rPr lang="en-US" sz="1000" dirty="0">
                          <a:solidFill>
                            <a:schemeClr val="tx1"/>
                          </a:solidFill>
                        </a:rPr>
                        <a:t>to become Agrodealers</a:t>
                      </a:r>
                      <a:r>
                        <a:rPr lang="en-US" sz="1000" baseline="0" dirty="0">
                          <a:solidFill>
                            <a:schemeClr val="tx1"/>
                          </a:solidFill>
                        </a:rPr>
                        <a:t> or Agents of Agro-dealers</a:t>
                      </a:r>
                      <a:endParaRPr lang="en-US" sz="1000" dirty="0">
                        <a:solidFill>
                          <a:schemeClr val="tx1"/>
                        </a:solidFill>
                      </a:endParaRPr>
                    </a:p>
                    <a:p>
                      <a:pPr marL="171450" indent="-171450">
                        <a:buFont typeface="Arial" panose="020B0604020202020204" pitchFamily="34" charset="0"/>
                        <a:buChar char="•"/>
                      </a:pPr>
                      <a:r>
                        <a:rPr lang="en-US" sz="1000" dirty="0">
                          <a:solidFill>
                            <a:schemeClr val="tx1"/>
                          </a:solidFill>
                        </a:rPr>
                        <a:t>Enhance the use of mobile</a:t>
                      </a:r>
                      <a:r>
                        <a:rPr lang="en-US" sz="1000" baseline="0" dirty="0">
                          <a:solidFill>
                            <a:schemeClr val="tx1"/>
                          </a:solidFill>
                        </a:rPr>
                        <a:t> money and digital procurement platforms in agro input distribution to facilitate easy access by retail agro dealers and, consequently smallholder farmers</a:t>
                      </a:r>
                    </a:p>
                    <a:p>
                      <a:pPr marL="171450" indent="-171450">
                        <a:buFont typeface="Arial" panose="020B0604020202020204" pitchFamily="34" charset="0"/>
                        <a:buChar char="•"/>
                      </a:pPr>
                      <a:r>
                        <a:rPr lang="en-US" sz="1000" baseline="0" dirty="0">
                          <a:solidFill>
                            <a:schemeClr val="tx1"/>
                          </a:solidFill>
                        </a:rPr>
                        <a:t>Work with Government to enact laws to effectively regulate the industry</a:t>
                      </a:r>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672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0"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Systems analysis (4 of 5)</a:t>
            </a:r>
          </a:p>
        </p:txBody>
      </p:sp>
      <p:sp>
        <p:nvSpPr>
          <p:cNvPr id="3" name="TextBox 2"/>
          <p:cNvSpPr txBox="1"/>
          <p:nvPr/>
        </p:nvSpPr>
        <p:spPr>
          <a:xfrm>
            <a:off x="44074" y="870101"/>
            <a:ext cx="3384222" cy="307777"/>
          </a:xfrm>
          <a:prstGeom prst="rect">
            <a:avLst/>
          </a:prstGeom>
          <a:noFill/>
        </p:spPr>
        <p:txBody>
          <a:bodyPr wrap="square" rtlCol="0">
            <a:spAutoFit/>
          </a:bodyPr>
          <a:lstStyle/>
          <a:p>
            <a:r>
              <a:rPr lang="en-US" b="1" dirty="0"/>
              <a:t>Output Markets</a:t>
            </a:r>
          </a:p>
        </p:txBody>
      </p:sp>
      <p:sp>
        <p:nvSpPr>
          <p:cNvPr id="13" name="TextBox 12"/>
          <p:cNvSpPr txBox="1"/>
          <p:nvPr/>
        </p:nvSpPr>
        <p:spPr>
          <a:xfrm>
            <a:off x="5007287" y="870101"/>
            <a:ext cx="3384222" cy="307777"/>
          </a:xfrm>
          <a:prstGeom prst="rect">
            <a:avLst/>
          </a:prstGeom>
          <a:noFill/>
        </p:spPr>
        <p:txBody>
          <a:bodyPr wrap="square" rtlCol="0">
            <a:spAutoFit/>
          </a:bodyPr>
          <a:lstStyle/>
          <a:p>
            <a:r>
              <a:rPr lang="en-US" b="1" dirty="0"/>
              <a:t>Access to Finance</a:t>
            </a:r>
          </a:p>
        </p:txBody>
      </p:sp>
      <p:graphicFrame>
        <p:nvGraphicFramePr>
          <p:cNvPr id="14" name="Table 13"/>
          <p:cNvGraphicFramePr>
            <a:graphicFrameLocks noGrp="1"/>
          </p:cNvGraphicFramePr>
          <p:nvPr/>
        </p:nvGraphicFramePr>
        <p:xfrm>
          <a:off x="176081" y="1256849"/>
          <a:ext cx="4708466" cy="5034673"/>
        </p:xfrm>
        <a:graphic>
          <a:graphicData uri="http://schemas.openxmlformats.org/drawingml/2006/table">
            <a:tbl>
              <a:tblPr firstRow="1" bandRow="1">
                <a:tableStyleId>{2D5ABB26-0587-4C30-8999-92F81FD0307C}</a:tableStyleId>
              </a:tblPr>
              <a:tblGrid>
                <a:gridCol w="1315913">
                  <a:extLst>
                    <a:ext uri="{9D8B030D-6E8A-4147-A177-3AD203B41FA5}">
                      <a16:colId xmlns:a16="http://schemas.microsoft.com/office/drawing/2014/main" xmlns="" val="20000"/>
                    </a:ext>
                  </a:extLst>
                </a:gridCol>
                <a:gridCol w="3392553">
                  <a:extLst>
                    <a:ext uri="{9D8B030D-6E8A-4147-A177-3AD203B41FA5}">
                      <a16:colId xmlns:a16="http://schemas.microsoft.com/office/drawing/2014/main" xmlns="" val="20001"/>
                    </a:ext>
                  </a:extLst>
                </a:gridCol>
              </a:tblGrid>
              <a:tr h="2320908">
                <a:tc>
                  <a:txBody>
                    <a:bodyPr/>
                    <a:lstStyle/>
                    <a:p>
                      <a:r>
                        <a:rPr lang="en-US" sz="1100" dirty="0"/>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20650" indent="-120650"/>
                      <a:r>
                        <a:rPr lang="en-US" sz="1100" dirty="0"/>
                        <a:t>• </a:t>
                      </a:r>
                      <a:r>
                        <a:rPr lang="en-US" sz="1100" baseline="0" dirty="0"/>
                        <a:t>Commodity trade flow patterns and price co-movements indicate that local markets are well integrated.</a:t>
                      </a:r>
                    </a:p>
                    <a:p>
                      <a:pPr marL="120650" indent="-120650">
                        <a:buFont typeface="Arial" panose="020B0604020202020204" pitchFamily="34" charset="0"/>
                        <a:buChar char="•"/>
                      </a:pPr>
                      <a:r>
                        <a:rPr lang="en-US" sz="1100" dirty="0"/>
                        <a:t>Prices for locally produced staple foods are highly seasonal across Burkina Faso,</a:t>
                      </a:r>
                      <a:r>
                        <a:rPr lang="en-US" sz="1100" baseline="0" dirty="0"/>
                        <a:t> </a:t>
                      </a:r>
                      <a:r>
                        <a:rPr lang="en-US" sz="1100" dirty="0"/>
                        <a:t>driven in part by producer marketing behavior (selling stocks to pay household expenses)</a:t>
                      </a:r>
                      <a:r>
                        <a:rPr lang="en-US" sz="1100" baseline="0" dirty="0"/>
                        <a:t> &amp;</a:t>
                      </a:r>
                      <a:r>
                        <a:rPr lang="en-US" sz="1100" dirty="0"/>
                        <a:t> post-harvest handling and storage practices. </a:t>
                      </a:r>
                    </a:p>
                    <a:p>
                      <a:pPr marL="120650" indent="-120650">
                        <a:buFont typeface="Arial" panose="020B0604020202020204" pitchFamily="34" charset="0"/>
                        <a:buChar char="•"/>
                      </a:pPr>
                      <a:r>
                        <a:rPr lang="en-US" sz="1100" dirty="0"/>
                        <a:t>Imported rice prices are far more stable across time and space. </a:t>
                      </a:r>
                    </a:p>
                    <a:p>
                      <a:pPr marL="120650" indent="-120650">
                        <a:buFont typeface="Arial" panose="020B0604020202020204" pitchFamily="34" charset="0"/>
                        <a:buChar char="•"/>
                      </a:pPr>
                      <a:r>
                        <a:rPr lang="en-US" sz="1100" dirty="0"/>
                        <a:t>Transactions are mostly cash based, even</a:t>
                      </a:r>
                      <a:r>
                        <a:rPr lang="en-US" sz="1100" baseline="0" dirty="0"/>
                        <a:t> </a:t>
                      </a:r>
                      <a:r>
                        <a:rPr lang="en-US" sz="1100" dirty="0"/>
                        <a:t>though banks, mobile money operators, and microfinance institutions exist.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945555">
                <a:tc>
                  <a:txBody>
                    <a:bodyPr/>
                    <a:lstStyle/>
                    <a:p>
                      <a:r>
                        <a:rPr lang="en-US" sz="1100" dirty="0"/>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20650" indent="-120650">
                        <a:buFont typeface="Arial" panose="020B0604020202020204" pitchFamily="34" charset="0"/>
                        <a:buChar char="•"/>
                      </a:pPr>
                      <a:r>
                        <a:rPr lang="en-US" sz="1100" baseline="0" dirty="0"/>
                        <a:t>The Government has prioritized the improvement and dissemination of ICT services in the country.</a:t>
                      </a:r>
                    </a:p>
                    <a:p>
                      <a:pPr marL="120650" indent="-120650">
                        <a:buFont typeface="Arial" panose="020B0604020202020204" pitchFamily="34" charset="0"/>
                        <a:buChar char="•"/>
                      </a:pPr>
                      <a:r>
                        <a:rPr lang="en-US" sz="1100" baseline="0" dirty="0"/>
                        <a:t>Leverage already wide mobile coverage to improve extension of services to farmers.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1117474">
                <a:tc>
                  <a:txBody>
                    <a:bodyPr/>
                    <a:lstStyle/>
                    <a:p>
                      <a:r>
                        <a:rPr lang="en-US" sz="1100" dirty="0"/>
                        <a:t/>
                      </a:r>
                      <a:br>
                        <a:rPr lang="en-US" sz="1100" dirty="0"/>
                      </a:br>
                      <a:r>
                        <a:rPr lang="en-US" sz="1100" dirty="0"/>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20650" indent="-120650">
                        <a:buFont typeface="Arial" panose="020B0604020202020204" pitchFamily="34" charset="0"/>
                        <a:buChar char="•"/>
                      </a:pPr>
                      <a:r>
                        <a:rPr lang="en-US" sz="1100" dirty="0"/>
                        <a:t>Improved </a:t>
                      </a:r>
                      <a:r>
                        <a:rPr lang="en-US" sz="1100" baseline="0" dirty="0"/>
                        <a:t>road infrastructure would reduce the high transport costs &amp; long travel times to markets, particularly in the eastern Region.</a:t>
                      </a:r>
                    </a:p>
                    <a:p>
                      <a:pPr marL="120650" indent="-120650">
                        <a:buFont typeface="Arial" panose="020B0604020202020204" pitchFamily="34" charset="0"/>
                        <a:buChar char="•"/>
                      </a:pPr>
                      <a:r>
                        <a:rPr lang="en-US" sz="1100" baseline="0" dirty="0"/>
                        <a:t>A policy that addresses fees levied on sellers at local markets would unlock commodity trade at the commune level.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650736">
                <a:tc>
                  <a:txBody>
                    <a:bodyPr/>
                    <a:lstStyle/>
                    <a:p>
                      <a:r>
                        <a:rPr lang="en-US" sz="1100" dirty="0"/>
                        <a:t>Key partners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100" dirty="0"/>
                        <a:t>Within</a:t>
                      </a:r>
                      <a:r>
                        <a:rPr lang="en-US" sz="1100" baseline="0" dirty="0"/>
                        <a:t> existing consortia Other – USAID RISE II, WAAP</a:t>
                      </a:r>
                      <a:endParaRPr lang="en-US" sz="11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1" name="Table 10">
            <a:extLst>
              <a:ext uri="{FF2B5EF4-FFF2-40B4-BE49-F238E27FC236}">
                <a16:creationId xmlns:a16="http://schemas.microsoft.com/office/drawing/2014/main" xmlns="" id="{BC12BCEF-6D43-46CB-ABBC-57037135E387}"/>
              </a:ext>
            </a:extLst>
          </p:cNvPr>
          <p:cNvGraphicFramePr>
            <a:graphicFrameLocks noGrp="1"/>
          </p:cNvGraphicFramePr>
          <p:nvPr>
            <p:extLst>
              <p:ext uri="{D42A27DB-BD31-4B8C-83A1-F6EECF244321}">
                <p14:modId xmlns:p14="http://schemas.microsoft.com/office/powerpoint/2010/main" val="442995753"/>
              </p:ext>
            </p:extLst>
          </p:nvPr>
        </p:nvGraphicFramePr>
        <p:xfrm>
          <a:off x="5007287" y="1256849"/>
          <a:ext cx="4622392" cy="5121165"/>
        </p:xfrm>
        <a:graphic>
          <a:graphicData uri="http://schemas.openxmlformats.org/drawingml/2006/table">
            <a:tbl>
              <a:tblPr firstRow="1" bandRow="1">
                <a:tableStyleId>{2D5ABB26-0587-4C30-8999-92F81FD0307C}</a:tableStyleId>
              </a:tblPr>
              <a:tblGrid>
                <a:gridCol w="1101582">
                  <a:extLst>
                    <a:ext uri="{9D8B030D-6E8A-4147-A177-3AD203B41FA5}">
                      <a16:colId xmlns:a16="http://schemas.microsoft.com/office/drawing/2014/main" xmlns="" val="20000"/>
                    </a:ext>
                  </a:extLst>
                </a:gridCol>
                <a:gridCol w="3520810">
                  <a:extLst>
                    <a:ext uri="{9D8B030D-6E8A-4147-A177-3AD203B41FA5}">
                      <a16:colId xmlns:a16="http://schemas.microsoft.com/office/drawing/2014/main" xmlns="" val="20001"/>
                    </a:ext>
                  </a:extLst>
                </a:gridCol>
              </a:tblGrid>
              <a:tr h="959125">
                <a:tc>
                  <a:txBody>
                    <a:bodyPr/>
                    <a:lstStyle/>
                    <a:p>
                      <a:r>
                        <a:rPr lang="en-US" sz="1100" dirty="0">
                          <a:solidFill>
                            <a:schemeClr val="tx1"/>
                          </a:solidFill>
                        </a:rPr>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100" dirty="0">
                          <a:solidFill>
                            <a:schemeClr val="tx1"/>
                          </a:solidFill>
                        </a:rPr>
                        <a:t>4% lending</a:t>
                      </a:r>
                      <a:r>
                        <a:rPr lang="en-US" sz="1100" baseline="0" dirty="0">
                          <a:solidFill>
                            <a:schemeClr val="tx1"/>
                          </a:solidFill>
                        </a:rPr>
                        <a:t> to agriculture sector in 2018</a:t>
                      </a:r>
                    </a:p>
                    <a:p>
                      <a:pPr marL="171450" indent="-171450">
                        <a:buFont typeface="Arial" panose="020B0604020202020204" pitchFamily="34" charset="0"/>
                        <a:buChar char="•"/>
                      </a:pPr>
                      <a:r>
                        <a:rPr lang="en-US" sz="1100" baseline="0" dirty="0">
                          <a:solidFill>
                            <a:schemeClr val="tx1"/>
                          </a:solidFill>
                        </a:rPr>
                        <a:t>Interest rates: 8%-18%</a:t>
                      </a:r>
                    </a:p>
                    <a:p>
                      <a:pPr marL="171450" indent="-171450">
                        <a:buFont typeface="Arial" panose="020B0604020202020204" pitchFamily="34" charset="0"/>
                        <a:buChar char="•"/>
                      </a:pPr>
                      <a:r>
                        <a:rPr lang="en-US" sz="1100" baseline="0" dirty="0">
                          <a:solidFill>
                            <a:schemeClr val="tx1"/>
                          </a:solidFill>
                        </a:rPr>
                        <a:t>Financial products available : Input and equipment finance, Working capital loan, Warrantage, Savings products</a:t>
                      </a: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945640">
                <a:tc>
                  <a:txBody>
                    <a:bodyPr/>
                    <a:lstStyle/>
                    <a:p>
                      <a:r>
                        <a:rPr lang="en-US" sz="1100" dirty="0">
                          <a:solidFill>
                            <a:schemeClr val="tx1"/>
                          </a:solidFill>
                        </a:rPr>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100" dirty="0">
                          <a:solidFill>
                            <a:schemeClr val="tx1"/>
                          </a:solidFill>
                        </a:rPr>
                        <a:t>Creation of the Agricultural</a:t>
                      </a:r>
                      <a:r>
                        <a:rPr lang="en-US" sz="1100" baseline="0" dirty="0">
                          <a:solidFill>
                            <a:schemeClr val="tx1"/>
                          </a:solidFill>
                        </a:rPr>
                        <a:t> development Bank of Burkina</a:t>
                      </a:r>
                    </a:p>
                    <a:p>
                      <a:pPr marL="171450" indent="-171450">
                        <a:buFont typeface="Arial" panose="020B0604020202020204" pitchFamily="34" charset="0"/>
                        <a:buChar char="•"/>
                      </a:pPr>
                      <a:r>
                        <a:rPr lang="en-US" sz="1100" baseline="0" dirty="0">
                          <a:solidFill>
                            <a:schemeClr val="tx1"/>
                          </a:solidFill>
                        </a:rPr>
                        <a:t>Development and promotion of a national agricultural insurance program by the ministry of agric and MAMDA (marocain insurance company)</a:t>
                      </a:r>
                    </a:p>
                    <a:p>
                      <a:pPr marL="171450" indent="-171450">
                        <a:buFont typeface="Arial" panose="020B0604020202020204" pitchFamily="34" charset="0"/>
                        <a:buChar char="•"/>
                      </a:pPr>
                      <a:r>
                        <a:rPr lang="en-US" sz="1100" baseline="0" dirty="0">
                          <a:solidFill>
                            <a:schemeClr val="tx1"/>
                          </a:solidFill>
                        </a:rPr>
                        <a:t>Opportunities to leverage on others donors(AFD, KfW, WB and Enabel) funds interest to improve SMEs access to finance with WHR project</a:t>
                      </a:r>
                    </a:p>
                    <a:p>
                      <a:pPr marL="171450" indent="-171450">
                        <a:buFont typeface="Arial" panose="020B0604020202020204" pitchFamily="34" charset="0"/>
                        <a:buChar char="•"/>
                      </a:pPr>
                      <a:r>
                        <a:rPr lang="en-US" sz="1100" baseline="0" dirty="0">
                          <a:solidFill>
                            <a:schemeClr val="tx1"/>
                          </a:solidFill>
                        </a:rPr>
                        <a:t>Scaling risk sharing facilities to access input and equipment</a:t>
                      </a:r>
                      <a:endParaRPr lang="en-US" sz="1100" dirty="0">
                        <a:solidFill>
                          <a:schemeClr val="tx1"/>
                        </a:solidFill>
                      </a:endParaRPr>
                    </a:p>
                    <a:p>
                      <a:pPr marL="171450" indent="-171450">
                        <a:buFont typeface="Arial" panose="020B0604020202020204" pitchFamily="34" charset="0"/>
                        <a:buChar char="•"/>
                      </a:pPr>
                      <a:r>
                        <a:rPr lang="en-US" sz="1100" baseline="0" dirty="0">
                          <a:solidFill>
                            <a:schemeClr val="tx1"/>
                          </a:solidFill>
                        </a:rPr>
                        <a:t>Opportunities to work with government on involving the banks and private sectors in the input subsidy program</a:t>
                      </a: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945640">
                <a:tc>
                  <a:txBody>
                    <a:bodyPr/>
                    <a:lstStyle/>
                    <a:p>
                      <a:r>
                        <a:rPr lang="en-US" sz="1100" dirty="0">
                          <a:solidFill>
                            <a:schemeClr val="tx1"/>
                          </a:solidFill>
                        </a:rPr>
                        <a:t/>
                      </a:r>
                      <a:br>
                        <a:rPr lang="en-US" sz="1100" dirty="0">
                          <a:solidFill>
                            <a:schemeClr val="tx1"/>
                          </a:solidFill>
                        </a:rPr>
                      </a:br>
                      <a:r>
                        <a:rPr lang="en-US" sz="1100" dirty="0">
                          <a:solidFill>
                            <a:schemeClr val="tx1"/>
                          </a:solidFill>
                        </a:rPr>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100" dirty="0">
                          <a:solidFill>
                            <a:schemeClr val="tx1"/>
                          </a:solidFill>
                        </a:rPr>
                        <a:t>Development</a:t>
                      </a:r>
                      <a:r>
                        <a:rPr lang="en-US" sz="1100" baseline="0" dirty="0">
                          <a:solidFill>
                            <a:schemeClr val="tx1"/>
                          </a:solidFill>
                        </a:rPr>
                        <a:t> and adoption of the rural investment code</a:t>
                      </a:r>
                    </a:p>
                    <a:p>
                      <a:pPr marL="171450" indent="-171450">
                        <a:buFontTx/>
                        <a:buChar char="-"/>
                      </a:pPr>
                      <a:r>
                        <a:rPr lang="en-US" sz="1100" baseline="0" dirty="0">
                          <a:solidFill>
                            <a:schemeClr val="tx1"/>
                          </a:solidFill>
                        </a:rPr>
                        <a:t>Development of a national strategy on warrantage activities</a:t>
                      </a:r>
                    </a:p>
                    <a:p>
                      <a:pPr marL="171450" indent="-171450">
                        <a:buFont typeface="Arial" panose="020B0604020202020204" pitchFamily="34" charset="0"/>
                        <a:buChar char="•"/>
                      </a:pPr>
                      <a:r>
                        <a:rPr lang="en-US" sz="1100" baseline="0" dirty="0">
                          <a:solidFill>
                            <a:schemeClr val="tx1"/>
                          </a:solidFill>
                        </a:rPr>
                        <a:t>Progress on mobile money transfer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945640">
                <a:tc>
                  <a:txBody>
                    <a:bodyPr/>
                    <a:lstStyle/>
                    <a:p>
                      <a:r>
                        <a:rPr lang="en-US" sz="1100" dirty="0">
                          <a:solidFill>
                            <a:schemeClr val="tx1"/>
                          </a:solidFill>
                        </a:rPr>
                        <a:t>Key partners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100" dirty="0">
                          <a:solidFill>
                            <a:schemeClr val="tx1"/>
                          </a:solidFill>
                        </a:rPr>
                        <a:t>Banks:</a:t>
                      </a:r>
                      <a:r>
                        <a:rPr lang="en-US" sz="1100" baseline="0" dirty="0">
                          <a:solidFill>
                            <a:schemeClr val="tx1"/>
                          </a:solidFill>
                        </a:rPr>
                        <a:t> BADF, CORIS BANK, RCPB, BOA</a:t>
                      </a:r>
                    </a:p>
                    <a:p>
                      <a:pPr marL="171450" indent="-171450">
                        <a:buFont typeface="Arial" panose="020B0604020202020204" pitchFamily="34" charset="0"/>
                        <a:buChar char="•"/>
                      </a:pPr>
                      <a:r>
                        <a:rPr lang="en-US" sz="1100" baseline="0" dirty="0">
                          <a:solidFill>
                            <a:schemeClr val="tx1"/>
                          </a:solidFill>
                        </a:rPr>
                        <a:t>Insurance companies: Yelen assurance, Planet Guarantee</a:t>
                      </a:r>
                    </a:p>
                    <a:p>
                      <a:pPr marL="171450" indent="-171450">
                        <a:buFont typeface="Arial" panose="020B0604020202020204" pitchFamily="34" charset="0"/>
                        <a:buChar char="•"/>
                      </a:pPr>
                      <a:r>
                        <a:rPr lang="en-US" sz="1100" baseline="0" dirty="0">
                          <a:solidFill>
                            <a:schemeClr val="tx1"/>
                          </a:solidFill>
                        </a:rPr>
                        <a:t>Investment fund: ABC, PACTE</a:t>
                      </a:r>
                    </a:p>
                    <a:p>
                      <a:pPr marL="171450" indent="-171450">
                        <a:buFont typeface="Arial" panose="020B0604020202020204" pitchFamily="34" charset="0"/>
                        <a:buChar char="•"/>
                      </a:pPr>
                      <a:r>
                        <a:rPr lang="en-US" sz="1100" baseline="0" dirty="0">
                          <a:solidFill>
                            <a:schemeClr val="tx1"/>
                          </a:solidFill>
                        </a:rPr>
                        <a:t>Guarantee fund: SOFIGIB, PCESA, DCA</a:t>
                      </a: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3671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95295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54"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2017 – 2021 Strategy</a:t>
            </a:r>
          </a:p>
        </p:txBody>
      </p:sp>
    </p:spTree>
    <p:extLst>
      <p:ext uri="{BB962C8B-B14F-4D97-AF65-F5344CB8AC3E}">
        <p14:creationId xmlns:p14="http://schemas.microsoft.com/office/powerpoint/2010/main" val="354461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153760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8"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a:t>AGRA’s Vision and Headline goals 2017 - 2021</a:t>
            </a:r>
          </a:p>
        </p:txBody>
      </p:sp>
      <p:sp>
        <p:nvSpPr>
          <p:cNvPr id="6" name="Rectangle 2"/>
          <p:cNvSpPr>
            <a:spLocks noChangeArrowheads="1"/>
          </p:cNvSpPr>
          <p:nvPr/>
        </p:nvSpPr>
        <p:spPr bwMode="auto">
          <a:xfrm>
            <a:off x="777522" y="3204775"/>
            <a:ext cx="8046720" cy="3149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defTabSz="843984" fontAlgn="auto">
              <a:spcBef>
                <a:spcPts val="0"/>
              </a:spcBef>
              <a:spcAft>
                <a:spcPts val="0"/>
              </a:spcAft>
              <a:defRPr/>
            </a:pPr>
            <a:endParaRPr lang="en-US" sz="1600" dirty="0">
              <a:latin typeface="Arial" panose="020B0604020202020204" pitchFamily="34" charset="0"/>
              <a:cs typeface="Arial" panose="020B0604020202020204" pitchFamily="34" charset="0"/>
            </a:endParaRPr>
          </a:p>
          <a:p>
            <a:pPr marL="422041" indent="-422041" defTabSz="843984" fontAlgn="auto">
              <a:spcBef>
                <a:spcPts val="0"/>
              </a:spcBef>
              <a:spcAft>
                <a:spcPts val="923"/>
              </a:spcAft>
              <a:buFont typeface="+mj-lt"/>
              <a:buAutoNum type="arabicPeriod"/>
              <a:defRPr/>
            </a:pPr>
            <a:r>
              <a:rPr lang="en-US" sz="1600" dirty="0">
                <a:latin typeface="Arial" panose="020B0604020202020204" pitchFamily="34" charset="0"/>
                <a:cs typeface="Arial" panose="020B0604020202020204" pitchFamily="34" charset="0"/>
              </a:rPr>
              <a:t>Increase the incomes and improve food security for 9 million farm households through the direct result of activities of AGRA, grantees, and partners to increase productivity and access to markets and finance</a:t>
            </a:r>
          </a:p>
          <a:p>
            <a:pPr marL="422041" indent="-422041" defTabSz="843984" fontAlgn="auto">
              <a:spcBef>
                <a:spcPts val="0"/>
              </a:spcBef>
              <a:spcAft>
                <a:spcPts val="923"/>
              </a:spcAft>
              <a:buFont typeface="+mj-lt"/>
              <a:buAutoNum type="arabicPeriod"/>
              <a:defRPr/>
            </a:pPr>
            <a:r>
              <a:rPr lang="en-US" sz="1600" dirty="0">
                <a:latin typeface="Arial" panose="020B0604020202020204" pitchFamily="34" charset="0"/>
                <a:cs typeface="Arial" panose="020B0604020202020204" pitchFamily="34" charset="0"/>
              </a:rPr>
              <a:t>Contribute to increasing the incomes and improving food security of another 21 million farm households through support to strengthening capacities of governments and private sector and through the contributions of AGRA, grantees, and partners to policies, programs, and partnerships that increase productivity and access to markets and finance</a:t>
            </a:r>
          </a:p>
          <a:p>
            <a:pPr marL="422041" indent="-422041" defTabSz="843984" fontAlgn="auto">
              <a:spcBef>
                <a:spcPts val="0"/>
              </a:spcBef>
              <a:spcAft>
                <a:spcPts val="923"/>
              </a:spcAft>
              <a:buFont typeface="+mj-lt"/>
              <a:buAutoNum type="arabicPeriod"/>
              <a:defRPr/>
            </a:pPr>
            <a:r>
              <a:rPr lang="en-US" sz="1600" dirty="0">
                <a:latin typeface="Arial" panose="020B0604020202020204" pitchFamily="34" charset="0"/>
                <a:cs typeface="Arial" panose="020B0604020202020204" pitchFamily="34" charset="0"/>
              </a:rPr>
              <a:t>Support 11 focus countries on a pathway to attain and sustain an agricultural transformation</a:t>
            </a:r>
          </a:p>
        </p:txBody>
      </p:sp>
      <p:sp>
        <p:nvSpPr>
          <p:cNvPr id="7" name="Rectangle 2"/>
          <p:cNvSpPr>
            <a:spLocks noChangeArrowheads="1"/>
          </p:cNvSpPr>
          <p:nvPr/>
        </p:nvSpPr>
        <p:spPr bwMode="auto">
          <a:xfrm>
            <a:off x="777520" y="1155087"/>
            <a:ext cx="8046720" cy="1611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defTabSz="843984" fontAlgn="auto">
              <a:lnSpc>
                <a:spcPct val="107000"/>
              </a:lnSpc>
              <a:spcBef>
                <a:spcPts val="0"/>
              </a:spcBef>
              <a:spcAft>
                <a:spcPts val="0"/>
              </a:spcAft>
              <a:defRPr/>
            </a:pPr>
            <a:endParaRPr lang="en-US" altLang="en-US" sz="1600" dirty="0">
              <a:latin typeface="Arial" panose="020B0604020202020204" pitchFamily="34" charset="0"/>
              <a:ea typeface="Calibri" panose="020F0502020204030204" pitchFamily="34" charset="0"/>
              <a:cs typeface="Arial" panose="020B0604020202020204" pitchFamily="34" charset="0"/>
            </a:endParaRPr>
          </a:p>
          <a:p>
            <a:pPr defTabSz="843984" fontAlgn="auto">
              <a:spcBef>
                <a:spcPts val="0"/>
              </a:spcBef>
              <a:spcAft>
                <a:spcPts val="0"/>
              </a:spcAft>
            </a:pPr>
            <a:r>
              <a:rPr lang="en-US" sz="1600" dirty="0">
                <a:latin typeface="Arial" panose="020B0604020202020204" pitchFamily="34" charset="0"/>
                <a:cs typeface="Arial" panose="020B0604020202020204" pitchFamily="34" charset="0"/>
              </a:rPr>
              <a:t>To catalyze and sustain inclusive agriculture transformation in Africa by increasing incomes and improving food security for 30 million smallholder households in Africa and to support countries on a pathway to attain and sustain an agriculture transformation.</a:t>
            </a:r>
          </a:p>
        </p:txBody>
      </p:sp>
      <p:sp>
        <p:nvSpPr>
          <p:cNvPr id="8" name="Rectangle 7"/>
          <p:cNvSpPr/>
          <p:nvPr/>
        </p:nvSpPr>
        <p:spPr>
          <a:xfrm>
            <a:off x="450742" y="1000683"/>
            <a:ext cx="3988777" cy="398585"/>
          </a:xfrm>
          <a:prstGeom prst="rect">
            <a:avLst/>
          </a:prstGeom>
          <a:solidFill>
            <a:srgbClr val="3F5F1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2203" rIns="42203" anchor="ctr"/>
          <a:lstStyle/>
          <a:p>
            <a:pPr defTabSz="843984" fontAlgn="auto">
              <a:lnSpc>
                <a:spcPct val="107000"/>
              </a:lnSpc>
              <a:spcBef>
                <a:spcPts val="0"/>
              </a:spcBef>
              <a:spcAft>
                <a:spcPts val="0"/>
              </a:spcAft>
              <a:defRPr/>
            </a:pPr>
            <a:r>
              <a:rPr lang="en-US" altLang="en-US" sz="1600" b="1" dirty="0">
                <a:solidFill>
                  <a:srgbClr val="FFFFFF"/>
                </a:solidFill>
                <a:latin typeface="Arial" panose="020B0604020202020204" pitchFamily="34" charset="0"/>
                <a:ea typeface="Calibri" panose="020F0502020204030204" pitchFamily="34" charset="0"/>
                <a:cs typeface="Arial" panose="020B0604020202020204" pitchFamily="34" charset="0"/>
              </a:rPr>
              <a:t> AGRA’s vision </a:t>
            </a:r>
            <a:endParaRPr lang="en-US" altLang="en-US" sz="16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450741" y="3004750"/>
            <a:ext cx="3988777" cy="400050"/>
          </a:xfrm>
          <a:prstGeom prst="rect">
            <a:avLst/>
          </a:prstGeom>
          <a:solidFill>
            <a:srgbClr val="3F5F1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2203" rIns="42203" anchor="ctr"/>
          <a:lstStyle/>
          <a:p>
            <a:pPr defTabSz="843984" fontAlgn="auto">
              <a:lnSpc>
                <a:spcPct val="107000"/>
              </a:lnSpc>
              <a:spcBef>
                <a:spcPts val="0"/>
              </a:spcBef>
              <a:spcAft>
                <a:spcPts val="0"/>
              </a:spcAft>
              <a:defRPr/>
            </a:pPr>
            <a:r>
              <a:rPr lang="en-US" altLang="en-US" sz="1600" b="1" dirty="0">
                <a:solidFill>
                  <a:srgbClr val="FFFFFF"/>
                </a:solidFill>
                <a:latin typeface="Arial" panose="020B0604020202020204" pitchFamily="34" charset="0"/>
                <a:ea typeface="Calibri" panose="020F0502020204030204" pitchFamily="34" charset="0"/>
                <a:cs typeface="Arial" panose="020B0604020202020204" pitchFamily="34" charset="0"/>
              </a:rPr>
              <a:t> AGRA’s headline goals</a:t>
            </a:r>
            <a:endParaRPr lang="en-US" altLang="en-US" sz="16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597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1397200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02"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9" name="Rectangle 6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41" name="TextBox 40"/>
          <p:cNvSpPr txBox="1"/>
          <p:nvPr/>
        </p:nvSpPr>
        <p:spPr>
          <a:xfrm>
            <a:off x="4648200" y="6627168"/>
            <a:ext cx="4562904"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 AGRA Strategy and Business Plan 2017- 2021 </a:t>
            </a:r>
          </a:p>
        </p:txBody>
      </p:sp>
      <p:grpSp>
        <p:nvGrpSpPr>
          <p:cNvPr id="43" name="Group 42"/>
          <p:cNvGrpSpPr/>
          <p:nvPr/>
        </p:nvGrpSpPr>
        <p:grpSpPr>
          <a:xfrm>
            <a:off x="196516" y="3645568"/>
            <a:ext cx="5951686" cy="2903326"/>
            <a:chOff x="314813" y="2825094"/>
            <a:chExt cx="5212757" cy="1889394"/>
          </a:xfrm>
        </p:grpSpPr>
        <p:sp>
          <p:nvSpPr>
            <p:cNvPr id="44" name="Rectangle 43"/>
            <p:cNvSpPr/>
            <p:nvPr/>
          </p:nvSpPr>
          <p:spPr>
            <a:xfrm>
              <a:off x="314813" y="2825094"/>
              <a:ext cx="5212757" cy="1889394"/>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b="1" dirty="0">
                  <a:solidFill>
                    <a:schemeClr val="tx1"/>
                  </a:solidFill>
                  <a:latin typeface="Arial" panose="020B0604020202020204" pitchFamily="34" charset="0"/>
                  <a:cs typeface="Arial" panose="020B0604020202020204" pitchFamily="34" charset="0"/>
                </a:rPr>
                <a:t>Outcomes </a:t>
              </a:r>
            </a:p>
          </p:txBody>
        </p:sp>
        <p:sp>
          <p:nvSpPr>
            <p:cNvPr id="45" name="Rectangle 44"/>
            <p:cNvSpPr/>
            <p:nvPr/>
          </p:nvSpPr>
          <p:spPr>
            <a:xfrm>
              <a:off x="409025"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Improved Input Markets</a:t>
              </a:r>
            </a:p>
          </p:txBody>
        </p:sp>
        <p:sp>
          <p:nvSpPr>
            <p:cNvPr id="46" name="Rectangle 45"/>
            <p:cNvSpPr/>
            <p:nvPr/>
          </p:nvSpPr>
          <p:spPr>
            <a:xfrm>
              <a:off x="1673953"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tech adoption</a:t>
              </a:r>
            </a:p>
          </p:txBody>
        </p:sp>
        <p:sp>
          <p:nvSpPr>
            <p:cNvPr id="47" name="Rectangle 46"/>
            <p:cNvSpPr/>
            <p:nvPr/>
          </p:nvSpPr>
          <p:spPr>
            <a:xfrm>
              <a:off x="2938881"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Reduced Post Harvest losses</a:t>
              </a:r>
            </a:p>
          </p:txBody>
        </p:sp>
        <p:sp>
          <p:nvSpPr>
            <p:cNvPr id="48" name="Rectangle 47"/>
            <p:cNvSpPr/>
            <p:nvPr/>
          </p:nvSpPr>
          <p:spPr>
            <a:xfrm>
              <a:off x="4203809"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Employment</a:t>
              </a:r>
            </a:p>
          </p:txBody>
        </p:sp>
        <p:sp>
          <p:nvSpPr>
            <p:cNvPr id="49" name="Rectangle 48"/>
            <p:cNvSpPr/>
            <p:nvPr/>
          </p:nvSpPr>
          <p:spPr>
            <a:xfrm>
              <a:off x="409025"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 Market access</a:t>
              </a:r>
            </a:p>
          </p:txBody>
        </p:sp>
        <p:sp>
          <p:nvSpPr>
            <p:cNvPr id="50" name="Rectangle 49"/>
            <p:cNvSpPr/>
            <p:nvPr/>
          </p:nvSpPr>
          <p:spPr>
            <a:xfrm>
              <a:off x="1673953"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 access to Finance + BDS</a:t>
              </a:r>
            </a:p>
          </p:txBody>
        </p:sp>
        <p:sp>
          <p:nvSpPr>
            <p:cNvPr id="51" name="Rectangle 50"/>
            <p:cNvSpPr/>
            <p:nvPr/>
          </p:nvSpPr>
          <p:spPr>
            <a:xfrm>
              <a:off x="2938881"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Reduced Volatility</a:t>
              </a:r>
            </a:p>
          </p:txBody>
        </p:sp>
        <p:sp>
          <p:nvSpPr>
            <p:cNvPr id="52" name="Rectangle 51"/>
            <p:cNvSpPr/>
            <p:nvPr/>
          </p:nvSpPr>
          <p:spPr>
            <a:xfrm>
              <a:off x="4203809"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Improve Institutional capacity</a:t>
              </a:r>
            </a:p>
          </p:txBody>
        </p:sp>
        <p:sp>
          <p:nvSpPr>
            <p:cNvPr id="53" name="Rectangle 52"/>
            <p:cNvSpPr/>
            <p:nvPr/>
          </p:nvSpPr>
          <p:spPr>
            <a:xfrm>
              <a:off x="404159" y="3985373"/>
              <a:ext cx="5034066" cy="662827"/>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latin typeface="Arial" panose="020B0604020202020204" pitchFamily="34" charset="0"/>
                  <a:cs typeface="Arial" panose="020B0604020202020204" pitchFamily="34" charset="0"/>
                </a:rPr>
                <a:t>Cross Cutting Outcomes</a:t>
              </a:r>
            </a:p>
            <a:p>
              <a:pPr algn="ctr"/>
              <a:r>
                <a:rPr lang="en-US" sz="1200" dirty="0">
                  <a:solidFill>
                    <a:schemeClr val="tx1"/>
                  </a:solidFill>
                  <a:latin typeface="Arial" panose="020B0604020202020204" pitchFamily="34" charset="0"/>
                  <a:cs typeface="Arial" panose="020B0604020202020204" pitchFamily="34" charset="0"/>
                </a:rPr>
                <a:t>Enabling policy environment </a:t>
              </a:r>
            </a:p>
            <a:p>
              <a:pPr algn="ctr"/>
              <a:r>
                <a:rPr lang="en-US" sz="1200" dirty="0">
                  <a:solidFill>
                    <a:schemeClr val="tx1"/>
                  </a:solidFill>
                  <a:latin typeface="Arial" panose="020B0604020202020204" pitchFamily="34" charset="0"/>
                  <a:cs typeface="Arial" panose="020B0604020202020204" pitchFamily="34" charset="0"/>
                </a:rPr>
                <a:t>Gender and Youth empowerment</a:t>
              </a:r>
            </a:p>
            <a:p>
              <a:pPr algn="ctr"/>
              <a:r>
                <a:rPr lang="en-US" sz="1200" dirty="0">
                  <a:solidFill>
                    <a:schemeClr val="tx1"/>
                  </a:solidFill>
                  <a:latin typeface="Arial" panose="020B0604020202020204" pitchFamily="34" charset="0"/>
                  <a:cs typeface="Arial" panose="020B0604020202020204" pitchFamily="34" charset="0"/>
                </a:rPr>
                <a:t>Capacity development (SME’s ,SHF’s, </a:t>
              </a:r>
              <a:r>
                <a:rPr lang="en-US" sz="1200" dirty="0">
                  <a:solidFill>
                    <a:schemeClr val="tx1"/>
                  </a:solidFill>
                  <a:latin typeface="Arial" panose="020B0604020202020204" pitchFamily="34" charset="0"/>
                  <a:cs typeface="Arial" panose="020B0604020202020204" pitchFamily="34" charset="0"/>
                </a:rPr>
                <a:t>Govt’s</a:t>
              </a:r>
              <a:r>
                <a:rPr lang="en-US" sz="1200" dirty="0">
                  <a:solidFill>
                    <a:schemeClr val="tx1"/>
                  </a:solidFill>
                  <a:latin typeface="Arial" panose="020B0604020202020204" pitchFamily="34" charset="0"/>
                  <a:cs typeface="Arial" panose="020B0604020202020204" pitchFamily="34" charset="0"/>
                </a:rPr>
                <a:t>)</a:t>
              </a:r>
            </a:p>
            <a:p>
              <a:pPr algn="ctr"/>
              <a:r>
                <a:rPr lang="en-US" sz="1200" dirty="0">
                  <a:solidFill>
                    <a:schemeClr val="tx1"/>
                  </a:solidFill>
                  <a:latin typeface="Arial" panose="020B0604020202020204" pitchFamily="34" charset="0"/>
                  <a:cs typeface="Arial" panose="020B0604020202020204" pitchFamily="34" charset="0"/>
                </a:rPr>
                <a:t>Strengthened public private partnerships</a:t>
              </a:r>
            </a:p>
          </p:txBody>
        </p:sp>
      </p:grpSp>
      <p:grpSp>
        <p:nvGrpSpPr>
          <p:cNvPr id="55" name="Group 54"/>
          <p:cNvGrpSpPr/>
          <p:nvPr/>
        </p:nvGrpSpPr>
        <p:grpSpPr>
          <a:xfrm>
            <a:off x="196516" y="1498457"/>
            <a:ext cx="5951621" cy="2074926"/>
            <a:chOff x="314813" y="1316707"/>
            <a:chExt cx="5113471" cy="1407748"/>
          </a:xfrm>
        </p:grpSpPr>
        <p:sp>
          <p:nvSpPr>
            <p:cNvPr id="57" name="Rectangle 56"/>
            <p:cNvSpPr/>
            <p:nvPr/>
          </p:nvSpPr>
          <p:spPr>
            <a:xfrm>
              <a:off x="314813" y="1316707"/>
              <a:ext cx="5113471" cy="1407748"/>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200" b="1" dirty="0">
                  <a:solidFill>
                    <a:schemeClr val="tx1"/>
                  </a:solidFill>
                  <a:latin typeface="Arial" panose="020B0604020202020204" pitchFamily="34" charset="0"/>
                  <a:cs typeface="Arial" panose="020B0604020202020204" pitchFamily="34" charset="0"/>
                </a:rPr>
                <a:t>Headlines goals and objectives</a:t>
              </a:r>
            </a:p>
            <a:p>
              <a:pPr algn="ctr">
                <a:spcAft>
                  <a:spcPts val="600"/>
                </a:spcAft>
              </a:pPr>
              <a:r>
                <a:rPr lang="en-US" sz="1200" dirty="0">
                  <a:solidFill>
                    <a:schemeClr val="tx1"/>
                  </a:solidFill>
                  <a:latin typeface="Arial" panose="020B0604020202020204" pitchFamily="34" charset="0"/>
                  <a:cs typeface="Arial" panose="020B0604020202020204" pitchFamily="34" charset="0"/>
                </a:rPr>
                <a:t>Increase the incomes and food security for 9M households reached directly and for 21M reached indirectly through AGRA activities; support 11 countries on a path to sustained agriculture transformation</a:t>
              </a:r>
            </a:p>
            <a:p>
              <a:pPr algn="ctr">
                <a:spcAft>
                  <a:spcPts val="600"/>
                </a:spcAft>
              </a:pP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58" name="Rectangle 57"/>
            <p:cNvSpPr/>
            <p:nvPr/>
          </p:nvSpPr>
          <p:spPr>
            <a:xfrm>
              <a:off x="407930" y="2007054"/>
              <a:ext cx="1099879"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staple crop productivity</a:t>
              </a:r>
            </a:p>
          </p:txBody>
        </p:sp>
        <p:sp>
          <p:nvSpPr>
            <p:cNvPr id="59" name="Rectangle 58"/>
            <p:cNvSpPr/>
            <p:nvPr/>
          </p:nvSpPr>
          <p:spPr>
            <a:xfrm>
              <a:off x="1572255" y="2007054"/>
              <a:ext cx="1099879"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Expanded access to markets</a:t>
              </a:r>
            </a:p>
          </p:txBody>
        </p:sp>
        <p:sp>
          <p:nvSpPr>
            <p:cNvPr id="60" name="Rectangle 59"/>
            <p:cNvSpPr/>
            <p:nvPr/>
          </p:nvSpPr>
          <p:spPr>
            <a:xfrm>
              <a:off x="2736579" y="2007054"/>
              <a:ext cx="1338554"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resilience (capacity to respond to shocks and stresses)</a:t>
              </a:r>
            </a:p>
          </p:txBody>
        </p:sp>
        <p:sp>
          <p:nvSpPr>
            <p:cNvPr id="61" name="Rectangle 60"/>
            <p:cNvSpPr/>
            <p:nvPr/>
          </p:nvSpPr>
          <p:spPr>
            <a:xfrm>
              <a:off x="4139579" y="2007054"/>
              <a:ext cx="1178441"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Improved </a:t>
              </a:r>
              <a:r>
                <a:rPr lang="en-US" sz="1200" dirty="0">
                  <a:solidFill>
                    <a:schemeClr val="tx1"/>
                  </a:solidFill>
                  <a:latin typeface="Arial" panose="020B0604020202020204" pitchFamily="34" charset="0"/>
                  <a:cs typeface="Arial" panose="020B0604020202020204" pitchFamily="34" charset="0"/>
                </a:rPr>
                <a:t>govt</a:t>
              </a:r>
              <a:r>
                <a:rPr lang="en-US" sz="1200" dirty="0">
                  <a:solidFill>
                    <a:schemeClr val="tx1"/>
                  </a:solidFill>
                  <a:latin typeface="Arial" panose="020B0604020202020204" pitchFamily="34" charset="0"/>
                  <a:cs typeface="Arial" panose="020B0604020202020204" pitchFamily="34" charset="0"/>
                </a:rPr>
                <a:t> coordination and mutual accountability</a:t>
              </a:r>
            </a:p>
          </p:txBody>
        </p:sp>
      </p:grpSp>
      <p:graphicFrame>
        <p:nvGraphicFramePr>
          <p:cNvPr id="62" name="Table 61"/>
          <p:cNvGraphicFramePr>
            <a:graphicFrameLocks noGrp="1"/>
          </p:cNvGraphicFramePr>
          <p:nvPr>
            <p:extLst>
              <p:ext uri="{D42A27DB-BD31-4B8C-83A1-F6EECF244321}">
                <p14:modId xmlns:p14="http://schemas.microsoft.com/office/powerpoint/2010/main" val="1688890364"/>
              </p:ext>
            </p:extLst>
          </p:nvPr>
        </p:nvGraphicFramePr>
        <p:xfrm>
          <a:off x="6455597" y="1746823"/>
          <a:ext cx="3257845" cy="4297680"/>
        </p:xfrm>
        <a:graphic>
          <a:graphicData uri="http://schemas.openxmlformats.org/drawingml/2006/table">
            <a:tbl>
              <a:tblPr firstRow="1" bandRow="1">
                <a:tableStyleId>{2D5ABB26-0587-4C30-8999-92F81FD0307C}</a:tableStyleId>
              </a:tblPr>
              <a:tblGrid>
                <a:gridCol w="1280708">
                  <a:extLst>
                    <a:ext uri="{9D8B030D-6E8A-4147-A177-3AD203B41FA5}">
                      <a16:colId xmlns:a16="http://schemas.microsoft.com/office/drawing/2014/main" xmlns="" val="20000"/>
                    </a:ext>
                  </a:extLst>
                </a:gridCol>
                <a:gridCol w="1977137">
                  <a:extLst>
                    <a:ext uri="{9D8B030D-6E8A-4147-A177-3AD203B41FA5}">
                      <a16:colId xmlns:a16="http://schemas.microsoft.com/office/drawing/2014/main" xmlns="" val="20001"/>
                    </a:ext>
                  </a:extLst>
                </a:gridCol>
              </a:tblGrid>
              <a:tr h="1280166">
                <a:tc>
                  <a:txBody>
                    <a:bodyPr/>
                    <a:lstStyle/>
                    <a:p>
                      <a:r>
                        <a:rPr lang="en-US" sz="1200" dirty="0"/>
                        <a:t>Policy</a:t>
                      </a:r>
                      <a:r>
                        <a:rPr lang="en-US" sz="1200" baseline="0" dirty="0"/>
                        <a:t> and State Capability</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200" kern="1200" dirty="0">
                          <a:effectLst/>
                        </a:rPr>
                        <a:t>Working with government to strengthen execution capacity while enhancing accountability systems and enabling environment for increased public and private sector investment</a:t>
                      </a:r>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1474130">
                <a:tc>
                  <a:txBody>
                    <a:bodyPr/>
                    <a:lstStyle/>
                    <a:p>
                      <a:r>
                        <a:rPr lang="en-US" sz="1200" dirty="0"/>
                        <a:t>Systems Development</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effectLst/>
                        </a:rPr>
                        <a:t>Building</a:t>
                      </a:r>
                      <a:r>
                        <a:rPr lang="en-US" sz="1200" kern="1200" baseline="0" dirty="0">
                          <a:effectLst/>
                        </a:rPr>
                        <a:t> </a:t>
                      </a:r>
                      <a:r>
                        <a:rPr lang="en-US" sz="1200" kern="1200" dirty="0">
                          <a:effectLst/>
                        </a:rPr>
                        <a:t>downstream delivery systems for smallholder farmers while providing support to local private sector to scale technologies and services to farmers</a:t>
                      </a:r>
                      <a:endParaRPr lang="en-US" sz="1200" dirty="0"/>
                    </a:p>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1280166">
                <a:tc>
                  <a:txBody>
                    <a:bodyPr/>
                    <a:lstStyle/>
                    <a:p>
                      <a:r>
                        <a:rPr lang="en-US" sz="1200" dirty="0"/>
                        <a:t>Partnerships</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effectLst/>
                        </a:rPr>
                        <a:t>Facilitating linkages between private sector</a:t>
                      </a:r>
                      <a:r>
                        <a:rPr lang="en-US" sz="1200" kern="1200" baseline="0" dirty="0">
                          <a:effectLst/>
                        </a:rPr>
                        <a:t> and smallholder farmers resulting in increased incomes and sustainable sector investments</a:t>
                      </a:r>
                      <a:endParaRPr lang="en-US" sz="1200" dirty="0"/>
                    </a:p>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3" name="TextBox 62"/>
          <p:cNvSpPr txBox="1"/>
          <p:nvPr/>
        </p:nvSpPr>
        <p:spPr>
          <a:xfrm>
            <a:off x="142075" y="866950"/>
            <a:ext cx="6126480" cy="523220"/>
          </a:xfrm>
          <a:prstGeom prst="rect">
            <a:avLst/>
          </a:prstGeom>
          <a:noFill/>
        </p:spPr>
        <p:txBody>
          <a:bodyPr wrap="square" rtlCol="0" anchor="t">
            <a:spAutoFit/>
          </a:bodyPr>
          <a:lstStyle/>
          <a:p>
            <a:r>
              <a:rPr lang="en-US" dirty="0"/>
              <a:t>Results Framework: AGRA is executing a 5 years strategy to catalyze agriculture transformation to increase incomes and improve food security…</a:t>
            </a:r>
          </a:p>
        </p:txBody>
      </p:sp>
      <p:sp>
        <p:nvSpPr>
          <p:cNvPr id="64" name="TextBox 63"/>
          <p:cNvSpPr txBox="1"/>
          <p:nvPr/>
        </p:nvSpPr>
        <p:spPr>
          <a:xfrm>
            <a:off x="6364634" y="1082393"/>
            <a:ext cx="3291840" cy="307777"/>
          </a:xfrm>
          <a:prstGeom prst="rect">
            <a:avLst/>
          </a:prstGeom>
          <a:noFill/>
        </p:spPr>
        <p:txBody>
          <a:bodyPr wrap="square" rtlCol="0">
            <a:spAutoFit/>
          </a:bodyPr>
          <a:lstStyle/>
          <a:p>
            <a:r>
              <a:rPr lang="en-US" dirty="0"/>
              <a:t>…through three main bodies of work</a:t>
            </a:r>
          </a:p>
        </p:txBody>
      </p:sp>
      <p:sp>
        <p:nvSpPr>
          <p:cNvPr id="65" name="Isosceles Triangle 32">
            <a:extLst>
              <a:ext uri="{FF2B5EF4-FFF2-40B4-BE49-F238E27FC236}">
                <a16:creationId xmlns:a16="http://schemas.microsoft.com/office/drawing/2014/main" xmlns="" id="{3515A01F-68F0-EB46-92DF-90FAD1177975}"/>
              </a:ext>
            </a:extLst>
          </p:cNvPr>
          <p:cNvSpPr/>
          <p:nvPr/>
        </p:nvSpPr>
        <p:spPr>
          <a:xfrm rot="16200000">
            <a:off x="5098478" y="3579612"/>
            <a:ext cx="2413173" cy="182880"/>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68" name="Title 67"/>
          <p:cNvSpPr>
            <a:spLocks noGrp="1"/>
          </p:cNvSpPr>
          <p:nvPr>
            <p:ph type="title"/>
          </p:nvPr>
        </p:nvSpPr>
        <p:spPr/>
        <p:txBody>
          <a:bodyPr/>
          <a:lstStyle/>
          <a:p>
            <a:r>
              <a:rPr lang="en-US" dirty="0"/>
              <a:t>AGRA’s global 2017 – 2021 Strategy </a:t>
            </a:r>
          </a:p>
        </p:txBody>
      </p:sp>
    </p:spTree>
    <p:extLst>
      <p:ext uri="{BB962C8B-B14F-4D97-AF65-F5344CB8AC3E}">
        <p14:creationId xmlns:p14="http://schemas.microsoft.com/office/powerpoint/2010/main" val="131116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2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400"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AGRA Burkina Faso Strategy</a:t>
            </a:r>
          </a:p>
        </p:txBody>
      </p:sp>
    </p:spTree>
    <p:extLst>
      <p:ext uri="{BB962C8B-B14F-4D97-AF65-F5344CB8AC3E}">
        <p14:creationId xmlns:p14="http://schemas.microsoft.com/office/powerpoint/2010/main" val="53057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6972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8" name="think-cell Slide" r:id="rId5" imgW="470" imgH="469" progId="TCLayout.ActiveDocument.1">
                  <p:embed/>
                </p:oleObj>
              </mc:Choice>
              <mc:Fallback>
                <p:oleObj name="think-cell Slide" r:id="rId5" imgW="470" imgH="469"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6" name="Google Shape;166;p26"/>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167" name="Google Shape;167;p26"/>
          <p:cNvSpPr txBox="1">
            <a:spLocks noGrp="1"/>
          </p:cNvSpPr>
          <p:nvPr>
            <p:ph type="title"/>
          </p:nvPr>
        </p:nvSpPr>
        <p:spPr>
          <a:xfrm>
            <a:off x="450741" y="134054"/>
            <a:ext cx="6788259" cy="582389"/>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2200"/>
              <a:buFont typeface="Arial"/>
              <a:buNone/>
            </a:pPr>
            <a:r>
              <a:rPr lang="en-US" b="1" i="0" u="none" strike="noStrike" cap="none" dirty="0">
                <a:solidFill>
                  <a:schemeClr val="dk1"/>
                </a:solidFill>
                <a:latin typeface="Arial"/>
                <a:ea typeface="Arial"/>
                <a:cs typeface="Arial"/>
                <a:sym typeface="Arial"/>
              </a:rPr>
              <a:t>Table of contents</a:t>
            </a:r>
            <a:endParaRPr b="1" i="0" u="none" strike="noStrike" cap="none" dirty="0">
              <a:solidFill>
                <a:schemeClr val="dk1"/>
              </a:solidFill>
              <a:latin typeface="Arial"/>
              <a:ea typeface="Arial"/>
              <a:cs typeface="Arial"/>
              <a:sym typeface="Arial"/>
            </a:endParaRPr>
          </a:p>
        </p:txBody>
      </p:sp>
      <p:graphicFrame>
        <p:nvGraphicFramePr>
          <p:cNvPr id="5" name="Google Shape;168;p26"/>
          <p:cNvGraphicFramePr/>
          <p:nvPr>
            <p:extLst>
              <p:ext uri="{D42A27DB-BD31-4B8C-83A1-F6EECF244321}">
                <p14:modId xmlns:p14="http://schemas.microsoft.com/office/powerpoint/2010/main" val="2774765004"/>
              </p:ext>
            </p:extLst>
          </p:nvPr>
        </p:nvGraphicFramePr>
        <p:xfrm>
          <a:off x="366356" y="1454752"/>
          <a:ext cx="8940765" cy="3017610"/>
        </p:xfrm>
        <a:graphic>
          <a:graphicData uri="http://schemas.openxmlformats.org/drawingml/2006/table">
            <a:tbl>
              <a:tblPr firstRow="1" bandRow="1">
                <a:noFill/>
                <a:tableStyleId>{318E6629-4EBB-4D30-9DD3-6ACEAB857B28}</a:tableStyleId>
              </a:tblPr>
              <a:tblGrid>
                <a:gridCol w="580108">
                  <a:extLst>
                    <a:ext uri="{9D8B030D-6E8A-4147-A177-3AD203B41FA5}">
                      <a16:colId xmlns:a16="http://schemas.microsoft.com/office/drawing/2014/main" xmlns="" val="20000"/>
                    </a:ext>
                  </a:extLst>
                </a:gridCol>
                <a:gridCol w="6463329">
                  <a:extLst>
                    <a:ext uri="{9D8B030D-6E8A-4147-A177-3AD203B41FA5}">
                      <a16:colId xmlns:a16="http://schemas.microsoft.com/office/drawing/2014/main" xmlns="" val="20001"/>
                    </a:ext>
                  </a:extLst>
                </a:gridCol>
                <a:gridCol w="1897328">
                  <a:extLst>
                    <a:ext uri="{9D8B030D-6E8A-4147-A177-3AD203B41FA5}">
                      <a16:colId xmlns:a16="http://schemas.microsoft.com/office/drawing/2014/main" xmlns="" val="20002"/>
                    </a:ext>
                  </a:extLst>
                </a:gridCol>
              </a:tblGrid>
              <a:tr h="124547">
                <a:tc>
                  <a:txBody>
                    <a:bodyPr/>
                    <a:lstStyle/>
                    <a:p>
                      <a:pPr marL="0" marR="0" lvl="0" indent="0" algn="l" rtl="0">
                        <a:spcBef>
                          <a:spcPts val="0"/>
                        </a:spcBef>
                        <a:spcAft>
                          <a:spcPts val="0"/>
                        </a:spcAft>
                        <a:buNone/>
                      </a:pP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Section</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Page Number</a:t>
                      </a:r>
                      <a:endParaRPr sz="16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xmlns="" val="10000"/>
                  </a:ext>
                </a:extLst>
              </a:tr>
              <a:tr h="124547">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1</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Executive Summary</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0">
                        <a:spcBef>
                          <a:spcPts val="0"/>
                        </a:spcBef>
                        <a:spcAft>
                          <a:spcPts val="0"/>
                        </a:spcAft>
                        <a:buNone/>
                      </a:pPr>
                      <a:r>
                        <a:rPr lang="en-ZA" sz="1600" dirty="0">
                          <a:latin typeface="Arial" panose="020B0604020202020204" pitchFamily="34" charset="0"/>
                          <a:cs typeface="Arial" panose="020B0604020202020204" pitchFamily="34" charset="0"/>
                        </a:rPr>
                        <a:t>3</a:t>
                      </a:r>
                      <a:endParaRPr sz="16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xmlns="" val="10002"/>
                  </a:ext>
                </a:extLst>
              </a:tr>
              <a:tr h="124547">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2</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Burkina Faso Agricultural Context</a:t>
                      </a: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6</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extLst>
                  <a:ext uri="{0D108BD9-81ED-4DB2-BD59-A6C34878D82A}">
                    <a16:rowId xmlns:a16="http://schemas.microsoft.com/office/drawing/2014/main" xmlns="" val="10003"/>
                  </a:ext>
                </a:extLst>
              </a:tr>
              <a:tr h="124547">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3</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2017 – 2021 Strategy</a:t>
                      </a: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16</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extLst>
                  <a:ext uri="{0D108BD9-81ED-4DB2-BD59-A6C34878D82A}">
                    <a16:rowId xmlns:a16="http://schemas.microsoft.com/office/drawing/2014/main" xmlns="" val="10004"/>
                  </a:ext>
                </a:extLst>
              </a:tr>
              <a:tr h="124547">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4</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AGRA</a:t>
                      </a:r>
                      <a:r>
                        <a:rPr lang="en-ZA" sz="1600" b="0" i="0" u="none" strike="noStrike" cap="none" baseline="0" dirty="0">
                          <a:solidFill>
                            <a:schemeClr val="dk1"/>
                          </a:solidFill>
                          <a:latin typeface="Arial" panose="020B0604020202020204" pitchFamily="34" charset="0"/>
                          <a:ea typeface="Calibri"/>
                          <a:cs typeface="Arial" panose="020B0604020202020204" pitchFamily="34" charset="0"/>
                          <a:sym typeface="Arial"/>
                        </a:rPr>
                        <a:t> Burkina Faso Strategy</a:t>
                      </a:r>
                      <a:endPar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19</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extLst>
                  <a:ext uri="{0D108BD9-81ED-4DB2-BD59-A6C34878D82A}">
                    <a16:rowId xmlns:a16="http://schemas.microsoft.com/office/drawing/2014/main" xmlns="" val="10006"/>
                  </a:ext>
                </a:extLst>
              </a:tr>
              <a:tr h="124547">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5</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Results Framework and Targets</a:t>
                      </a: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ZA" sz="1600" b="0" i="0" u="none" strike="noStrike" cap="none" dirty="0">
                          <a:solidFill>
                            <a:schemeClr val="dk1"/>
                          </a:solidFill>
                          <a:latin typeface="Arial" panose="020B0604020202020204" pitchFamily="34" charset="0"/>
                          <a:ea typeface="Calibri"/>
                          <a:cs typeface="Arial" panose="020B0604020202020204" pitchFamily="34" charset="0"/>
                          <a:sym typeface="Arial"/>
                        </a:rPr>
                        <a:t>27</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extLst>
                  <a:ext uri="{0D108BD9-81ED-4DB2-BD59-A6C34878D82A}">
                    <a16:rowId xmlns:a16="http://schemas.microsoft.com/office/drawing/2014/main" xmlns="" val="10005"/>
                  </a:ext>
                </a:extLst>
              </a:tr>
              <a:tr h="124547">
                <a:tc>
                  <a:txBody>
                    <a:body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6</a:t>
                      </a:r>
                      <a:endParaRPr sz="1600" dirty="0">
                        <a:latin typeface="Arial" panose="020B0604020202020204" pitchFamily="34" charset="0"/>
                        <a:cs typeface="Arial" panose="020B0604020202020204" pitchFamily="34" charset="0"/>
                      </a:endParaRPr>
                    </a:p>
                  </a:txBody>
                  <a:tcPr marL="91450" marR="91450" marT="45725" marB="45725"/>
                </a:tc>
                <a:tc>
                  <a:txBody>
                    <a:bodyPr/>
                    <a:lstStyle/>
                    <a:p>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Portfolio to date, lessons and opportunities</a:t>
                      </a: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35</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extLst>
                  <a:ext uri="{0D108BD9-81ED-4DB2-BD59-A6C34878D82A}">
                    <a16:rowId xmlns:a16="http://schemas.microsoft.com/office/drawing/2014/main" xmlns="" val="10010"/>
                  </a:ext>
                </a:extLst>
              </a:tr>
              <a:tr h="124547">
                <a:tc>
                  <a:txBody>
                    <a:body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7</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The Team </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46</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extLst>
                  <a:ext uri="{0D108BD9-81ED-4DB2-BD59-A6C34878D82A}">
                    <a16:rowId xmlns:a16="http://schemas.microsoft.com/office/drawing/2014/main" xmlns="" val="10008"/>
                  </a:ext>
                </a:extLst>
              </a:tr>
              <a:tr h="124547">
                <a:tc>
                  <a:txBody>
                    <a:body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8</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Annexes</a:t>
                      </a:r>
                      <a:endParaRPr sz="16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Arial"/>
                        </a:rPr>
                        <a:t>48</a:t>
                      </a:r>
                    </a:p>
                  </a:txBody>
                  <a:tcPr marL="91450" marR="91450" marT="45725" marB="45725"/>
                </a:tc>
                <a:extLst>
                  <a:ext uri="{0D108BD9-81ED-4DB2-BD59-A6C34878D82A}">
                    <a16:rowId xmlns:a16="http://schemas.microsoft.com/office/drawing/2014/main" xmlns=""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AGRA’s Strategy for Burkina Faso </a:t>
            </a:r>
          </a:p>
        </p:txBody>
      </p:sp>
      <p:sp>
        <p:nvSpPr>
          <p:cNvPr id="5" name="Rectangle 4"/>
          <p:cNvSpPr>
            <a:spLocks/>
          </p:cNvSpPr>
          <p:nvPr/>
        </p:nvSpPr>
        <p:spPr>
          <a:xfrm>
            <a:off x="228600" y="968397"/>
            <a:ext cx="9444931" cy="122264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72009" tIns="72009" rIns="72009" bIns="72009" numCol="1" anchor="ctr" anchorCtr="0" compatLnSpc="1">
            <a:prstTxWarp prst="textNoShape">
              <a:avLst/>
            </a:prstTxWarp>
            <a:spAutoFit/>
          </a:bodyPr>
          <a:lstStyle/>
          <a:p>
            <a:pPr algn="just">
              <a:spcAft>
                <a:spcPts val="1000"/>
              </a:spcAft>
              <a:buNone/>
            </a:pPr>
            <a:r>
              <a:rPr lang="en-US" sz="1400" dirty="0">
                <a:latin typeface="Arial" panose="020B0604020202020204" pitchFamily="34" charset="0"/>
                <a:cs typeface="Arial" panose="020B0604020202020204" pitchFamily="34" charset="0"/>
              </a:rPr>
              <a:t>AGRA’s 2017 – 2021 strategy seeks to catalyze and sustain an inclusive agriculture transformation in 11 priority countries including Burkina Faso. Our theory of change is that unlocking sustainable transformation will required a combination of </a:t>
            </a:r>
            <a:r>
              <a:rPr lang="en-US" sz="1400" dirty="0">
                <a:solidFill>
                  <a:schemeClr val="tx1"/>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i</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Policy and State Capability: </a:t>
            </a:r>
            <a:r>
              <a:rPr lang="en-US" sz="1400" dirty="0">
                <a:solidFill>
                  <a:schemeClr val="tx1"/>
                </a:solidFill>
                <a:latin typeface="Arial" panose="020B0604020202020204" pitchFamily="34" charset="0"/>
                <a:cs typeface="Arial" panose="020B0604020202020204" pitchFamily="34" charset="0"/>
              </a:rPr>
              <a:t>w</a:t>
            </a:r>
            <a:r>
              <a:rPr lang="en-US" sz="1400" kern="1200" dirty="0">
                <a:solidFill>
                  <a:schemeClr val="tx1"/>
                </a:solidFill>
                <a:latin typeface="Arial" panose="020B0604020202020204" pitchFamily="34" charset="0"/>
                <a:cs typeface="Arial" panose="020B0604020202020204" pitchFamily="34" charset="0"/>
              </a:rPr>
              <a:t>orking with government to strengthen execution capacity </a:t>
            </a:r>
            <a:r>
              <a:rPr lang="en-US" sz="1400" b="1" dirty="0">
                <a:solidFill>
                  <a:schemeClr val="tx1"/>
                </a:solidFill>
                <a:latin typeface="Arial" panose="020B0604020202020204" pitchFamily="34" charset="0"/>
                <a:cs typeface="Arial" panose="020B0604020202020204" pitchFamily="34" charset="0"/>
              </a:rPr>
              <a:t>{ii} Systems Development: </a:t>
            </a:r>
            <a:r>
              <a:rPr lang="en-US" sz="1400" dirty="0">
                <a:solidFill>
                  <a:schemeClr val="tx1"/>
                </a:solidFill>
                <a:latin typeface="Arial" panose="020B0604020202020204" pitchFamily="34" charset="0"/>
                <a:cs typeface="Arial" panose="020B0604020202020204" pitchFamily="34" charset="0"/>
              </a:rPr>
              <a:t>investments to bu</a:t>
            </a:r>
            <a:r>
              <a:rPr lang="en-US" sz="1400" kern="1200" dirty="0">
                <a:solidFill>
                  <a:schemeClr val="tx1"/>
                </a:solidFill>
                <a:latin typeface="Arial" panose="020B0604020202020204" pitchFamily="34" charset="0"/>
                <a:cs typeface="Arial" panose="020B0604020202020204" pitchFamily="34" charset="0"/>
              </a:rPr>
              <a:t>ild downstream delivery systems closer to smallholder farmers </a:t>
            </a:r>
            <a:r>
              <a:rPr lang="en-US" sz="1400" b="1" dirty="0">
                <a:solidFill>
                  <a:schemeClr val="tx1"/>
                </a:solidFill>
                <a:latin typeface="Arial" panose="020B0604020202020204" pitchFamily="34" charset="0"/>
                <a:cs typeface="Arial" panose="020B0604020202020204" pitchFamily="34" charset="0"/>
              </a:rPr>
              <a:t>and Partnerships: </a:t>
            </a:r>
            <a:r>
              <a:rPr lang="en-US" sz="1400" dirty="0">
                <a:solidFill>
                  <a:schemeClr val="tx1"/>
                </a:solidFill>
                <a:latin typeface="Arial" panose="020B0604020202020204" pitchFamily="34" charset="0"/>
                <a:cs typeface="Arial" panose="020B0604020202020204" pitchFamily="34" charset="0"/>
              </a:rPr>
              <a:t>investments to </a:t>
            </a:r>
            <a:r>
              <a:rPr lang="en-US" sz="1400" kern="1200" dirty="0">
                <a:solidFill>
                  <a:schemeClr val="tx1"/>
                </a:solidFill>
                <a:latin typeface="Arial" panose="020B0604020202020204" pitchFamily="34" charset="0"/>
                <a:cs typeface="Arial" panose="020B0604020202020204" pitchFamily="34" charset="0"/>
              </a:rPr>
              <a:t>facilitate the alignment between government priorities and private sector interests. </a:t>
            </a:r>
          </a:p>
        </p:txBody>
      </p:sp>
      <p:sp>
        <p:nvSpPr>
          <p:cNvPr id="21" name="TextBox 20"/>
          <p:cNvSpPr txBox="1"/>
          <p:nvPr/>
        </p:nvSpPr>
        <p:spPr>
          <a:xfrm>
            <a:off x="76201" y="3929011"/>
            <a:ext cx="2895600" cy="2031325"/>
          </a:xfrm>
          <a:prstGeom prst="rect">
            <a:avLst/>
          </a:prstGeom>
          <a:noFill/>
          <a:ln>
            <a:noFill/>
          </a:ln>
        </p:spPr>
        <p:txBody>
          <a:bodyPr wrap="square" rtlCol="0">
            <a:spAutoFit/>
          </a:bodyPr>
          <a:lstStyle/>
          <a:p>
            <a:pPr fontAlgn="base">
              <a:spcBef>
                <a:spcPct val="0"/>
              </a:spcBef>
              <a:spcAft>
                <a:spcPct val="0"/>
              </a:spcAft>
              <a:defRPr/>
            </a:pPr>
            <a:r>
              <a:rPr lang="en-US" sz="1400" dirty="0">
                <a:solidFill>
                  <a:schemeClr val="dk1"/>
                </a:solidFill>
                <a:latin typeface="Arial" panose="020B0604020202020204" pitchFamily="34" charset="0"/>
                <a:cs typeface="Arial" panose="020B0604020202020204" pitchFamily="34" charset="0"/>
              </a:rPr>
              <a:t>AGRA’s plans in Burkina Faso on the component include: </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latin typeface="Arial" panose="020B0604020202020204" pitchFamily="34" charset="0"/>
                <a:cs typeface="Arial" panose="020B0604020202020204" pitchFamily="34" charset="0"/>
              </a:rPr>
              <a:t>Supporting conducive policy development for the sector (work on inputs policies, markets, etc.) </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latin typeface="Arial" panose="020B0604020202020204" pitchFamily="34" charset="0"/>
                <a:cs typeface="Arial" panose="020B0604020202020204" pitchFamily="34" charset="0"/>
              </a:rPr>
              <a:t>Institutional capacity support to enhance delivery and coordination in the sector </a:t>
            </a:r>
          </a:p>
        </p:txBody>
      </p:sp>
      <p:pic>
        <p:nvPicPr>
          <p:cNvPr id="4" name="Picture 3"/>
          <p:cNvPicPr>
            <a:picLocks noChangeAspect="1"/>
          </p:cNvPicPr>
          <p:nvPr/>
        </p:nvPicPr>
        <p:blipFill rotWithShape="1">
          <a:blip r:embed="rId2"/>
          <a:srcRect l="9102" t="9100" r="8017" b="9000"/>
          <a:stretch/>
        </p:blipFill>
        <p:spPr>
          <a:xfrm>
            <a:off x="1295400" y="2552776"/>
            <a:ext cx="831295" cy="485207"/>
          </a:xfrm>
          <a:prstGeom prst="rect">
            <a:avLst/>
          </a:prstGeom>
        </p:spPr>
      </p:pic>
      <p:sp>
        <p:nvSpPr>
          <p:cNvPr id="11" name="TextBox 10"/>
          <p:cNvSpPr txBox="1"/>
          <p:nvPr/>
        </p:nvSpPr>
        <p:spPr>
          <a:xfrm>
            <a:off x="468829" y="3152001"/>
            <a:ext cx="2313317" cy="523220"/>
          </a:xfrm>
          <a:prstGeom prst="rect">
            <a:avLst/>
          </a:prstGeom>
          <a:noFill/>
          <a:ln>
            <a:no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Policy and State Capability</a:t>
            </a:r>
          </a:p>
        </p:txBody>
      </p:sp>
      <p:sp>
        <p:nvSpPr>
          <p:cNvPr id="23" name="TextBox 22"/>
          <p:cNvSpPr txBox="1"/>
          <p:nvPr/>
        </p:nvSpPr>
        <p:spPr>
          <a:xfrm>
            <a:off x="6466994" y="3929011"/>
            <a:ext cx="3439006" cy="2246769"/>
          </a:xfrm>
          <a:prstGeom prst="rect">
            <a:avLst/>
          </a:prstGeom>
          <a:noFill/>
          <a:ln>
            <a:noFill/>
          </a:ln>
        </p:spPr>
        <p:txBody>
          <a:bodyPr wrap="square" rtlCol="0" anchor="t">
            <a:spAutoFit/>
          </a:bodyPr>
          <a:lstStyle/>
          <a:p>
            <a:pPr fontAlgn="base">
              <a:spcBef>
                <a:spcPct val="0"/>
              </a:spcBef>
              <a:spcAft>
                <a:spcPct val="0"/>
              </a:spcAft>
              <a:defRPr/>
            </a:pPr>
            <a:r>
              <a:rPr lang="en-US" sz="1400" dirty="0">
                <a:solidFill>
                  <a:schemeClr val="dk1"/>
                </a:solidFill>
              </a:rPr>
              <a:t>Partnership development plans for Burkina Faso include:</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rPr>
              <a:t>Leveraging synergies with the German cooperation (GIZ, KfW) on our joint projects</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rPr>
              <a:t>Engaging with private corporates (</a:t>
            </a:r>
            <a:r>
              <a:rPr lang="en-US" sz="1400" dirty="0">
                <a:solidFill>
                  <a:schemeClr val="dk1"/>
                </a:solidFill>
              </a:rPr>
              <a:t>Seedco</a:t>
            </a:r>
            <a:r>
              <a:rPr lang="en-US" sz="1400" dirty="0">
                <a:solidFill>
                  <a:schemeClr val="dk1"/>
                </a:solidFill>
              </a:rPr>
              <a:t>, Olam) on supply chain, input distribution</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rPr>
              <a:t>Cooperation with IFAD on the ABC fund (</a:t>
            </a:r>
            <a:r>
              <a:rPr lang="en-US" dirty="0">
                <a:solidFill>
                  <a:schemeClr val="dk1"/>
                </a:solidFill>
              </a:rPr>
              <a:t>p</a:t>
            </a:r>
            <a:r>
              <a:rPr lang="en-US" strike="sngStrike" dirty="0">
                <a:solidFill>
                  <a:schemeClr val="dk1"/>
                </a:solidFill>
              </a:rPr>
              <a:t>ortfolio</a:t>
            </a:r>
            <a:r>
              <a:rPr lang="en-US" sz="1400" dirty="0">
                <a:solidFill>
                  <a:schemeClr val="dk1"/>
                </a:solidFill>
              </a:rPr>
              <a:t> </a:t>
            </a:r>
            <a:r>
              <a:rPr lang="en-US" dirty="0">
                <a:solidFill>
                  <a:schemeClr val="dk1"/>
                </a:solidFill>
              </a:rPr>
              <a:t>pipeline development</a:t>
            </a:r>
            <a:r>
              <a:rPr lang="en-US" sz="1400" dirty="0" smtClean="0">
                <a:solidFill>
                  <a:schemeClr val="dk1"/>
                </a:solidFill>
              </a:rPr>
              <a:t>)</a:t>
            </a:r>
            <a:endParaRPr lang="en-US" sz="1400" strike="sngStrike" dirty="0">
              <a:solidFill>
                <a:schemeClr val="dk1"/>
              </a:solidFill>
            </a:endParaRPr>
          </a:p>
        </p:txBody>
      </p:sp>
      <p:pic>
        <p:nvPicPr>
          <p:cNvPr id="6" name="Picture 5"/>
          <p:cNvPicPr>
            <a:picLocks noChangeAspect="1"/>
          </p:cNvPicPr>
          <p:nvPr/>
        </p:nvPicPr>
        <p:blipFill>
          <a:blip r:embed="rId3"/>
          <a:stretch>
            <a:fillRect/>
          </a:stretch>
        </p:blipFill>
        <p:spPr>
          <a:xfrm>
            <a:off x="7563232" y="2530742"/>
            <a:ext cx="996518" cy="411837"/>
          </a:xfrm>
          <a:prstGeom prst="rect">
            <a:avLst/>
          </a:prstGeom>
        </p:spPr>
      </p:pic>
      <p:sp>
        <p:nvSpPr>
          <p:cNvPr id="22" name="TextBox 21"/>
          <p:cNvSpPr txBox="1"/>
          <p:nvPr/>
        </p:nvSpPr>
        <p:spPr>
          <a:xfrm>
            <a:off x="3276601" y="3929011"/>
            <a:ext cx="2895600" cy="1815882"/>
          </a:xfrm>
          <a:prstGeom prst="rect">
            <a:avLst/>
          </a:prstGeom>
          <a:noFill/>
          <a:ln>
            <a:noFill/>
          </a:ln>
        </p:spPr>
        <p:txBody>
          <a:bodyPr wrap="square" rtlCol="0">
            <a:spAutoFit/>
          </a:bodyPr>
          <a:lstStyle/>
          <a:p>
            <a:pPr fontAlgn="base">
              <a:spcBef>
                <a:spcPct val="0"/>
              </a:spcBef>
              <a:spcAft>
                <a:spcPct val="0"/>
              </a:spcAft>
              <a:defRPr/>
            </a:pPr>
            <a:r>
              <a:rPr lang="en-US" sz="1400" dirty="0">
                <a:solidFill>
                  <a:schemeClr val="dk1"/>
                </a:solidFill>
                <a:latin typeface="Arial" panose="020B0604020202020204" pitchFamily="34" charset="0"/>
                <a:cs typeface="Arial" panose="020B0604020202020204" pitchFamily="34" charset="0"/>
              </a:rPr>
              <a:t>The interventions planned to drive key system level change in Burkina Faso include: </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latin typeface="Arial" panose="020B0604020202020204" pitchFamily="34" charset="0"/>
                <a:cs typeface="Arial" panose="020B0604020202020204" pitchFamily="34" charset="0"/>
              </a:rPr>
              <a:t>Maize and cowpea value chain upgrading</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latin typeface="Arial" panose="020B0604020202020204" pitchFamily="34" charset="0"/>
                <a:cs typeface="Arial" panose="020B0604020202020204" pitchFamily="34" charset="0"/>
              </a:rPr>
              <a:t>Improving Fertilizer systems </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latin typeface="Arial" panose="020B0604020202020204" pitchFamily="34" charset="0"/>
                <a:cs typeface="Arial" panose="020B0604020202020204" pitchFamily="34" charset="0"/>
              </a:rPr>
              <a:t>Strengthen extension services </a:t>
            </a:r>
          </a:p>
          <a:p>
            <a:pPr marL="171450" indent="-171450" fontAlgn="base">
              <a:spcBef>
                <a:spcPct val="0"/>
              </a:spcBef>
              <a:spcAft>
                <a:spcPct val="0"/>
              </a:spcAft>
              <a:buFont typeface="Arial" panose="020B0604020202020204" pitchFamily="34" charset="0"/>
              <a:buChar char="•"/>
              <a:defRPr/>
            </a:pPr>
            <a:r>
              <a:rPr lang="en-US" sz="1400" dirty="0">
                <a:solidFill>
                  <a:schemeClr val="dk1"/>
                </a:solidFill>
                <a:latin typeface="Arial" panose="020B0604020202020204" pitchFamily="34" charset="0"/>
                <a:cs typeface="Arial" panose="020B0604020202020204" pitchFamily="34" charset="0"/>
              </a:rPr>
              <a:t>Increase financial inclusion </a:t>
            </a:r>
          </a:p>
        </p:txBody>
      </p:sp>
      <p:pic>
        <p:nvPicPr>
          <p:cNvPr id="24" name="Picture 23"/>
          <p:cNvPicPr>
            <a:picLocks noChangeAspect="1"/>
          </p:cNvPicPr>
          <p:nvPr/>
        </p:nvPicPr>
        <p:blipFill rotWithShape="1">
          <a:blip r:embed="rId4"/>
          <a:srcRect t="4925"/>
          <a:stretch/>
        </p:blipFill>
        <p:spPr>
          <a:xfrm>
            <a:off x="4114800" y="2530742"/>
            <a:ext cx="1174768" cy="618463"/>
          </a:xfrm>
          <a:prstGeom prst="rect">
            <a:avLst/>
          </a:prstGeom>
        </p:spPr>
      </p:pic>
      <p:sp>
        <p:nvSpPr>
          <p:cNvPr id="12" name="TextBox 11"/>
          <p:cNvSpPr txBox="1"/>
          <p:nvPr/>
        </p:nvSpPr>
        <p:spPr>
          <a:xfrm>
            <a:off x="3930146" y="3152001"/>
            <a:ext cx="1891818" cy="523220"/>
          </a:xfrm>
          <a:prstGeom prst="rect">
            <a:avLst/>
          </a:prstGeom>
          <a:noFill/>
          <a:ln>
            <a:no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Systems Development</a:t>
            </a:r>
          </a:p>
        </p:txBody>
      </p:sp>
      <p:sp>
        <p:nvSpPr>
          <p:cNvPr id="13" name="TextBox 12"/>
          <p:cNvSpPr txBox="1"/>
          <p:nvPr/>
        </p:nvSpPr>
        <p:spPr>
          <a:xfrm>
            <a:off x="7399229" y="3152001"/>
            <a:ext cx="1573142" cy="307777"/>
          </a:xfrm>
          <a:prstGeom prst="rect">
            <a:avLst/>
          </a:prstGeom>
          <a:noFill/>
          <a:ln>
            <a:no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Partnerships</a:t>
            </a:r>
            <a:endParaRPr lang="en-US"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49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74" name="think-cell Slide" r:id="rId5" imgW="470" imgH="469" progId="TCLayout.ActiveDocument.1">
                  <p:embed/>
                </p:oleObj>
              </mc:Choice>
              <mc:Fallback>
                <p:oleObj name="think-cell Slide" r:id="rId5" imgW="470" imgH="469"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4"/>
            <a:ext cx="7852431" cy="582389"/>
          </a:xfrm>
          <a:noFill/>
          <a:ln>
            <a:noFill/>
          </a:ln>
        </p:spPr>
        <p:txBody>
          <a:bodyPr spcFirstLastPara="1" wrap="square" lIns="0" tIns="0" rIns="0" bIns="0" anchor="b" anchorCtr="0"/>
          <a:lstStyle/>
          <a:p>
            <a:pPr>
              <a:spcBef>
                <a:spcPts val="0"/>
              </a:spcBef>
              <a:buClr>
                <a:schemeClr val="dk1"/>
              </a:buClr>
              <a:buSzPts val="2200"/>
              <a:buFont typeface="Arial"/>
            </a:pPr>
            <a:r>
              <a:rPr lang="en-US" sz="1800" dirty="0">
                <a:solidFill>
                  <a:schemeClr val="dk1"/>
                </a:solidFill>
                <a:latin typeface="Arial"/>
                <a:cs typeface="Arial"/>
              </a:rPr>
              <a:t>AGRA’s Approach in Burkina Faso is aligned to the National Agriculture Strategy</a:t>
            </a:r>
          </a:p>
        </p:txBody>
      </p:sp>
      <p:sp>
        <p:nvSpPr>
          <p:cNvPr id="13" name="TextBox 12"/>
          <p:cNvSpPr txBox="1">
            <a:spLocks/>
          </p:cNvSpPr>
          <p:nvPr/>
        </p:nvSpPr>
        <p:spPr>
          <a:xfrm>
            <a:off x="450274" y="985629"/>
            <a:ext cx="8669287" cy="811347"/>
          </a:xfrm>
          <a:prstGeom prst="rect">
            <a:avLst/>
          </a:prstGeom>
          <a:solidFill>
            <a:schemeClr val="bg1"/>
          </a:solidFill>
          <a:ln w="9525">
            <a:noFill/>
            <a:miter lim="800000"/>
            <a:headEnd/>
            <a:tailEnd/>
          </a:ln>
          <a:effectLst/>
        </p:spPr>
        <p:txBody>
          <a:bodyPr vert="horz" wrap="square" lIns="66470" tIns="66470" rIns="66470" bIns="66470"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defTabSz="843186" fontAlgn="base">
              <a:spcBef>
                <a:spcPct val="0"/>
              </a:spcBef>
              <a:spcAft>
                <a:spcPct val="0"/>
              </a:spcAft>
              <a:buClr>
                <a:srgbClr val="000000"/>
              </a:buClr>
              <a:defRPr/>
            </a:pPr>
            <a:r>
              <a:rPr lang="en-US" sz="1100" dirty="0">
                <a:latin typeface="Arial"/>
              </a:rPr>
              <a:t>AGRA’s strategy in Burkina Faso is built on past successes and learnings in Burkina Faso where AGRA invested US$ 21.5M in Input and Output Markets Systems Development, Innovative Finance, Research, Capacity Building and Policy &amp; Advocacy. The current strategy has renewed emphasis on policy and state capability with additional investments in enhancing systems and farmer level development. Burkina Faso and AGRA’s vision for Agriculture are in alignment in addition to AGRA’s overall strategy to work more closely with governments</a:t>
            </a:r>
            <a:endParaRPr lang="en-US" sz="1100" dirty="0">
              <a:latin typeface="Arial"/>
              <a:cs typeface="Times New Roman" panose="02020603050405020304" pitchFamily="18" charset="0"/>
            </a:endParaRPr>
          </a:p>
        </p:txBody>
      </p:sp>
      <p:grpSp>
        <p:nvGrpSpPr>
          <p:cNvPr id="12" name="Group 11"/>
          <p:cNvGrpSpPr/>
          <p:nvPr/>
        </p:nvGrpSpPr>
        <p:grpSpPr>
          <a:xfrm>
            <a:off x="450272" y="2043705"/>
            <a:ext cx="8669289" cy="3347505"/>
            <a:chOff x="450272" y="1756420"/>
            <a:chExt cx="8669289" cy="3351608"/>
          </a:xfrm>
        </p:grpSpPr>
        <p:sp>
          <p:nvSpPr>
            <p:cNvPr id="3" name="Rounded Rectangle 2"/>
            <p:cNvSpPr/>
            <p:nvPr/>
          </p:nvSpPr>
          <p:spPr>
            <a:xfrm>
              <a:off x="450272" y="1827755"/>
              <a:ext cx="3270390" cy="328027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defTabSz="779082">
                <a:lnSpc>
                  <a:spcPct val="107000"/>
                </a:lnSpc>
                <a:defRPr/>
              </a:pPr>
              <a:r>
                <a:rPr lang="en-US" altLang="en-US" sz="1100" b="1" dirty="0">
                  <a:solidFill>
                    <a:schemeClr val="tx1"/>
                  </a:solidFill>
                  <a:ea typeface="Calibri" panose="020F0502020204030204" pitchFamily="34" charset="0"/>
                  <a:cs typeface="Arial" panose="020B0604020202020204" pitchFamily="34" charset="0"/>
                </a:rPr>
                <a:t>Burkina Faso’s Vision for Agriculture Development</a:t>
              </a:r>
            </a:p>
            <a:p>
              <a:pPr defTabSz="779082">
                <a:defRPr/>
              </a:pPr>
              <a:r>
                <a:rPr lang="en-ZA" sz="1100" dirty="0">
                  <a:solidFill>
                    <a:schemeClr val="tx1"/>
                  </a:solidFill>
                  <a:cs typeface="Arial" panose="020B0604020202020204" pitchFamily="34" charset="0"/>
                </a:rPr>
                <a:t>The Government of Burkina Faso </a:t>
              </a:r>
              <a:r>
                <a:rPr lang="en-US" sz="1100" dirty="0">
                  <a:solidFill>
                    <a:schemeClr val="tx1"/>
                  </a:solidFill>
                  <a:cs typeface="Arial" panose="020B0604020202020204" pitchFamily="34" charset="0"/>
                </a:rPr>
                <a:t>want to transform his agriculture "By 2025, make it modern, competitive, sustainable and the engine of economic growth, based on family farms and efficient agricultural enterprises and ensuring all Burkinabe access to the necessary food for a healthy and active life ".</a:t>
              </a:r>
            </a:p>
          </p:txBody>
        </p:sp>
        <p:sp>
          <p:nvSpPr>
            <p:cNvPr id="8" name="Rounded Rectangle 7"/>
            <p:cNvSpPr/>
            <p:nvPr/>
          </p:nvSpPr>
          <p:spPr>
            <a:xfrm>
              <a:off x="5187641" y="1756420"/>
              <a:ext cx="3931920" cy="328027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defTabSz="844083" fontAlgn="base">
                <a:defRPr/>
              </a:pPr>
              <a:r>
                <a:rPr lang="en-US" altLang="en-US" sz="1200" b="1" dirty="0">
                  <a:solidFill>
                    <a:schemeClr val="tx1"/>
                  </a:solidFill>
                  <a:ea typeface="Calibri" panose="020F0502020204030204" pitchFamily="34" charset="0"/>
                  <a:cs typeface="Arial" panose="020B0604020202020204" pitchFamily="34" charset="0"/>
                </a:rPr>
                <a:t>AGRA’s goals Burkina Faso </a:t>
              </a:r>
            </a:p>
            <a:p>
              <a:pPr algn="just" defTabSz="844083" fontAlgn="base">
                <a:defRPr/>
              </a:pPr>
              <a:r>
                <a:rPr lang="en-US" sz="1100" dirty="0">
                  <a:solidFill>
                    <a:schemeClr val="tx1"/>
                  </a:solidFill>
                  <a:cs typeface="Arial" panose="020B0604020202020204" pitchFamily="34" charset="0"/>
                </a:rPr>
                <a:t>AGRA’s objective in Burkina Faso is to increase incomes, improve food security and reduce shocks and stresses for at least 1.3M smallholder households directly and 0.9M indirectly in four value chains namely cowpeas, maize, rice and sorghum</a:t>
              </a:r>
            </a:p>
            <a:p>
              <a:pPr algn="just" defTabSz="844083" fontAlgn="base">
                <a:defRPr/>
              </a:pPr>
              <a:r>
                <a:rPr lang="en-US" sz="1100" dirty="0">
                  <a:solidFill>
                    <a:schemeClr val="tx1"/>
                  </a:solidFill>
                  <a:cs typeface="Arial" panose="020B0604020202020204" pitchFamily="34" charset="0"/>
                </a:rPr>
                <a:t>AGRA Burkina Faso focus areas:</a:t>
              </a:r>
            </a:p>
            <a:p>
              <a:pPr marL="171450" indent="-171450">
                <a:buFont typeface="Arial" panose="020B0604020202020204" pitchFamily="34" charset="0"/>
                <a:buChar char="•"/>
              </a:pPr>
              <a:r>
                <a:rPr lang="en-US" sz="1100" dirty="0">
                  <a:solidFill>
                    <a:schemeClr val="tx1"/>
                  </a:solidFill>
                </a:rPr>
                <a:t>Seeds / input systems </a:t>
              </a:r>
            </a:p>
            <a:p>
              <a:pPr marL="171450" indent="-171450">
                <a:buFont typeface="Arial" panose="020B0604020202020204" pitchFamily="34" charset="0"/>
                <a:buChar char="•"/>
              </a:pPr>
              <a:r>
                <a:rPr lang="en-US" sz="1100" dirty="0">
                  <a:solidFill>
                    <a:schemeClr val="tx1"/>
                  </a:solidFill>
                </a:rPr>
                <a:t>Fertilizer /soil systems </a:t>
              </a:r>
            </a:p>
            <a:p>
              <a:pPr marL="171450" indent="-171450">
                <a:buFont typeface="Arial" panose="020B0604020202020204" pitchFamily="34" charset="0"/>
                <a:buChar char="•"/>
              </a:pPr>
              <a:r>
                <a:rPr lang="en-US" sz="1100" dirty="0">
                  <a:solidFill>
                    <a:schemeClr val="tx1"/>
                  </a:solidFill>
                </a:rPr>
                <a:t>Extension services </a:t>
              </a:r>
            </a:p>
            <a:p>
              <a:pPr marL="171450" indent="-171450">
                <a:buFont typeface="Arial" panose="020B0604020202020204" pitchFamily="34" charset="0"/>
                <a:buChar char="•"/>
              </a:pPr>
              <a:r>
                <a:rPr lang="en-US" sz="1100" dirty="0">
                  <a:solidFill>
                    <a:schemeClr val="tx1"/>
                  </a:solidFill>
                </a:rPr>
                <a:t>Market systems </a:t>
              </a:r>
            </a:p>
            <a:p>
              <a:pPr marL="171450" indent="-171450">
                <a:buFont typeface="Arial" panose="020B0604020202020204" pitchFamily="34" charset="0"/>
                <a:buChar char="•"/>
              </a:pPr>
              <a:r>
                <a:rPr lang="en-US" sz="1100" dirty="0">
                  <a:solidFill>
                    <a:schemeClr val="tx1"/>
                  </a:solidFill>
                </a:rPr>
                <a:t>Inclusive finance</a:t>
              </a:r>
              <a:endParaRPr lang="en-US" sz="1100" dirty="0">
                <a:solidFill>
                  <a:schemeClr val="tx1"/>
                </a:solidFill>
                <a:cs typeface="Arial" panose="020B0604020202020204" pitchFamily="34" charset="0"/>
              </a:endParaRPr>
            </a:p>
            <a:p>
              <a:pPr algn="just" defTabSz="844083" fontAlgn="base">
                <a:defRPr/>
              </a:pPr>
              <a:r>
                <a:rPr lang="en-US" sz="1100" dirty="0">
                  <a:solidFill>
                    <a:schemeClr val="tx1"/>
                  </a:solidFill>
                  <a:cs typeface="Arial" panose="020B0604020202020204" pitchFamily="34" charset="0"/>
                </a:rPr>
                <a:t>Delivery Areas of work:</a:t>
              </a:r>
            </a:p>
            <a:p>
              <a:pPr marL="171450" indent="-171450" algn="just" defTabSz="844083" fontAlgn="base">
                <a:buFont typeface="Arial" panose="020B0604020202020204" pitchFamily="34" charset="0"/>
                <a:buChar char="•"/>
                <a:defRPr/>
              </a:pPr>
              <a:r>
                <a:rPr lang="en-US" sz="1100" dirty="0">
                  <a:solidFill>
                    <a:schemeClr val="tx1"/>
                  </a:solidFill>
                  <a:cs typeface="Arial" panose="020B0604020202020204" pitchFamily="34" charset="0"/>
                </a:rPr>
                <a:t>Policy and State Capability</a:t>
              </a:r>
            </a:p>
            <a:p>
              <a:pPr marL="171450" indent="-171450" algn="just" defTabSz="844083" fontAlgn="base">
                <a:buFont typeface="Arial" panose="020B0604020202020204" pitchFamily="34" charset="0"/>
                <a:buChar char="•"/>
                <a:defRPr/>
              </a:pPr>
              <a:r>
                <a:rPr lang="en-US" sz="1100" dirty="0">
                  <a:solidFill>
                    <a:schemeClr val="tx1"/>
                  </a:solidFill>
                  <a:cs typeface="Arial" panose="020B0604020202020204" pitchFamily="34" charset="0"/>
                </a:rPr>
                <a:t>Partnerships</a:t>
              </a:r>
            </a:p>
            <a:p>
              <a:pPr marL="171450" indent="-171450" algn="just" defTabSz="844083" fontAlgn="base">
                <a:buFont typeface="Arial" panose="020B0604020202020204" pitchFamily="34" charset="0"/>
                <a:buChar char="•"/>
                <a:defRPr/>
              </a:pPr>
              <a:r>
                <a:rPr lang="en-US" sz="1100" dirty="0">
                  <a:solidFill>
                    <a:schemeClr val="tx1"/>
                  </a:solidFill>
                  <a:cs typeface="Arial" panose="020B0604020202020204" pitchFamily="34" charset="0"/>
                </a:rPr>
                <a:t>Systems Development.</a:t>
              </a:r>
            </a:p>
          </p:txBody>
        </p:sp>
        <p:grpSp>
          <p:nvGrpSpPr>
            <p:cNvPr id="6" name="Group 5"/>
            <p:cNvGrpSpPr/>
            <p:nvPr/>
          </p:nvGrpSpPr>
          <p:grpSpPr>
            <a:xfrm>
              <a:off x="4298734" y="1827753"/>
              <a:ext cx="577301" cy="3122793"/>
              <a:chOff x="4650828" y="1827752"/>
              <a:chExt cx="577301" cy="3042747"/>
            </a:xfrm>
          </p:grpSpPr>
          <p:sp>
            <p:nvSpPr>
              <p:cNvPr id="5" name="Isosceles Triangle 4"/>
              <p:cNvSpPr/>
              <p:nvPr/>
            </p:nvSpPr>
            <p:spPr>
              <a:xfrm rot="16200000">
                <a:off x="4330276" y="2148304"/>
                <a:ext cx="992433" cy="351329"/>
              </a:xfrm>
              <a:prstGeom prst="triangle">
                <a:avLst>
                  <a:gd name="adj" fmla="val 475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Isosceles Triangle 10"/>
              <p:cNvSpPr/>
              <p:nvPr/>
            </p:nvSpPr>
            <p:spPr>
              <a:xfrm rot="5400000" flipH="1">
                <a:off x="4382344" y="4024714"/>
                <a:ext cx="1239625" cy="4519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Isosceles Triangle 13"/>
          <p:cNvSpPr/>
          <p:nvPr/>
        </p:nvSpPr>
        <p:spPr>
          <a:xfrm rot="10800000" flipH="1">
            <a:off x="2062976" y="5391209"/>
            <a:ext cx="5631365" cy="489589"/>
          </a:xfrm>
          <a:prstGeom prst="triangle">
            <a:avLst/>
          </a:prstGeom>
          <a:solidFill>
            <a:srgbClr val="00B050"/>
          </a:solidFill>
          <a:ln w="3175">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Rounded Rectangle 8"/>
          <p:cNvSpPr/>
          <p:nvPr/>
        </p:nvSpPr>
        <p:spPr>
          <a:xfrm>
            <a:off x="367863" y="5818415"/>
            <a:ext cx="8892802" cy="654339"/>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dirty="0"/>
              <a:t>Burkina Faso/AGRA Collaboration </a:t>
            </a:r>
          </a:p>
          <a:p>
            <a:pPr algn="ctr"/>
            <a:r>
              <a:rPr lang="en-US" sz="1100" dirty="0"/>
              <a:t>Burkina Faso Agriculture Transformation</a:t>
            </a:r>
          </a:p>
          <a:p>
            <a:pPr algn="ctr"/>
            <a:r>
              <a:rPr lang="en-US" sz="1100" dirty="0"/>
              <a:t>Improved Livelihoods for SHF’s</a:t>
            </a:r>
          </a:p>
        </p:txBody>
      </p:sp>
      <p:sp>
        <p:nvSpPr>
          <p:cNvPr id="10" name="TextBox 9"/>
          <p:cNvSpPr txBox="1"/>
          <p:nvPr/>
        </p:nvSpPr>
        <p:spPr>
          <a:xfrm>
            <a:off x="3793821" y="3132246"/>
            <a:ext cx="1461761" cy="830997"/>
          </a:xfrm>
          <a:prstGeom prst="rect">
            <a:avLst/>
          </a:prstGeom>
          <a:noFill/>
        </p:spPr>
        <p:txBody>
          <a:bodyPr wrap="square" rtlCol="0">
            <a:spAutoFit/>
          </a:bodyPr>
          <a:lstStyle/>
          <a:p>
            <a:r>
              <a:rPr lang="en-US" sz="1200" dirty="0"/>
              <a:t>Burkina Faso Government Vison and AGRA Goal Alignment </a:t>
            </a:r>
          </a:p>
        </p:txBody>
      </p:sp>
    </p:spTree>
    <p:extLst>
      <p:ext uri="{BB962C8B-B14F-4D97-AF65-F5344CB8AC3E}">
        <p14:creationId xmlns:p14="http://schemas.microsoft.com/office/powerpoint/2010/main" val="403014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1684295" y="1166373"/>
          <a:ext cx="1048" cy="1048"/>
        </p:xfrm>
        <a:graphic>
          <a:graphicData uri="http://schemas.openxmlformats.org/presentationml/2006/ole">
            <mc:AlternateContent xmlns:mc="http://schemas.openxmlformats.org/markup-compatibility/2006">
              <mc:Choice xmlns:v="urn:schemas-microsoft-com:vml" Requires="v">
                <p:oleObj spid="_x0000_s140300"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1684295" y="1166373"/>
                        <a:ext cx="1048" cy="1048"/>
                      </a:xfrm>
                      <a:prstGeom prst="rect">
                        <a:avLst/>
                      </a:prstGeom>
                    </p:spPr>
                  </p:pic>
                </p:oleObj>
              </mc:Fallback>
            </mc:AlternateContent>
          </a:graphicData>
        </a:graphic>
      </p:graphicFrame>
      <p:sp>
        <p:nvSpPr>
          <p:cNvPr id="4" name="Rectangle 3" hidden="1"/>
          <p:cNvSpPr/>
          <p:nvPr>
            <p:custDataLst>
              <p:tags r:id="rId3"/>
            </p:custDataLst>
          </p:nvPr>
        </p:nvSpPr>
        <p:spPr>
          <a:xfrm>
            <a:off x="928688"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742950">
              <a:lnSpc>
                <a:spcPct val="90000"/>
              </a:lnSpc>
              <a:spcBef>
                <a:spcPct val="0"/>
              </a:spcBef>
              <a:spcAft>
                <a:spcPct val="0"/>
              </a:spcAft>
              <a:buClrTx/>
            </a:pPr>
            <a:endParaRPr lang="en-US" sz="1650" b="1" kern="12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968232" y="2032313"/>
            <a:ext cx="3346626" cy="120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endParaRPr lang="en-US" sz="792" b="1" kern="1200" dirty="0">
              <a:solidFill>
                <a:srgbClr val="70AD47">
                  <a:lumMod val="50000"/>
                </a:srgbClr>
              </a:solidFill>
              <a:latin typeface="Arial" panose="020B0604020202020204" pitchFamily="34" charset="0"/>
              <a:cs typeface="Arial" panose="020B0604020202020204" pitchFamily="34" charset="0"/>
            </a:endParaRPr>
          </a:p>
        </p:txBody>
      </p:sp>
      <p:grpSp>
        <p:nvGrpSpPr>
          <p:cNvPr id="7" name="Group 6"/>
          <p:cNvGrpSpPr/>
          <p:nvPr/>
        </p:nvGrpSpPr>
        <p:grpSpPr>
          <a:xfrm>
            <a:off x="1458975" y="2138639"/>
            <a:ext cx="5335677" cy="2205894"/>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t" anchorCtr="0" forceAA="0" compatLnSpc="1">
              <a:prstTxWarp prst="textNoShape">
                <a:avLst/>
              </a:prstTxWarp>
              <a:noAutofit/>
            </a:bodyPr>
            <a:lstStyle/>
            <a:p>
              <a:pPr algn="ctr" defTabSz="742950">
                <a:buClrTx/>
              </a:pPr>
              <a:r>
                <a:rPr lang="en-US" sz="693" b="1" kern="1200" dirty="0">
                  <a:solidFill>
                    <a:prstClr val="black"/>
                  </a:solidFill>
                  <a:latin typeface="Arial" panose="020B0604020202020204" pitchFamily="34" charset="0"/>
                  <a:cs typeface="Arial" panose="020B0604020202020204" pitchFamily="34" charset="0"/>
                </a:rPr>
                <a:t>Outcomes </a:t>
              </a:r>
            </a:p>
          </p:txBody>
        </p:sp>
        <p:sp>
          <p:nvSpPr>
            <p:cNvPr id="9" name="Rectangle 8"/>
            <p:cNvSpPr/>
            <p:nvPr/>
          </p:nvSpPr>
          <p:spPr>
            <a:xfrm>
              <a:off x="364928" y="2788667"/>
              <a:ext cx="2734828" cy="12235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US" sz="813" b="1" kern="1200" dirty="0">
                  <a:solidFill>
                    <a:prstClr val="black"/>
                  </a:solidFill>
                  <a:latin typeface="Arial" panose="020B0604020202020204" pitchFamily="34" charset="0"/>
                  <a:cs typeface="Arial" panose="020B0604020202020204" pitchFamily="34" charset="0"/>
                </a:rPr>
                <a:t>Farmers using</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 Improved production, management technologies and practices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Agricultural credit and financial services </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Improved post harvest management technologies and practices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Early warning weather and market intelligence information</a:t>
              </a:r>
            </a:p>
            <a:p>
              <a:pPr defTabSz="742950">
                <a:buClrTx/>
              </a:pPr>
              <a:endParaRPr lang="en-US" sz="594" kern="12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364927" y="4129032"/>
              <a:ext cx="5565893" cy="51916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r>
                <a:rPr lang="en-US" sz="813" b="1" kern="1200" dirty="0">
                  <a:solidFill>
                    <a:prstClr val="black"/>
                  </a:solidFill>
                  <a:latin typeface="Arial" panose="020B0604020202020204" pitchFamily="34" charset="0"/>
                  <a:cs typeface="Arial" panose="020B0604020202020204" pitchFamily="34" charset="0"/>
                </a:rPr>
                <a:t>Farmers and other value chain actors have improved access to </a:t>
              </a:r>
            </a:p>
            <a:p>
              <a:pPr defTabSz="742950">
                <a:buClrTx/>
              </a:pPr>
              <a:r>
                <a:rPr lang="en-US" sz="813" kern="1200" dirty="0">
                  <a:solidFill>
                    <a:prstClr val="black"/>
                  </a:solidFill>
                  <a:latin typeface="Arial" panose="020B0604020202020204" pitchFamily="34" charset="0"/>
                  <a:cs typeface="Arial" panose="020B0604020202020204" pitchFamily="34" charset="0"/>
                </a:rPr>
                <a:t>Inputs (fertilizer, seeds); Extension services (knowledge and information); Credit and financial services, stable and remunerative markets, early warning and market intelligence information</a:t>
              </a:r>
            </a:p>
          </p:txBody>
        </p:sp>
      </p:grpSp>
      <p:grpSp>
        <p:nvGrpSpPr>
          <p:cNvPr id="19" name="Group 18"/>
          <p:cNvGrpSpPr/>
          <p:nvPr/>
        </p:nvGrpSpPr>
        <p:grpSpPr>
          <a:xfrm>
            <a:off x="1432973" y="1523065"/>
            <a:ext cx="5361679" cy="527213"/>
            <a:chOff x="314813" y="1316709"/>
            <a:chExt cx="5113471" cy="693334"/>
          </a:xfrm>
        </p:grpSpPr>
        <p:sp>
          <p:nvSpPr>
            <p:cNvPr id="21" name="Rectangle 20"/>
            <p:cNvSpPr/>
            <p:nvPr/>
          </p:nvSpPr>
          <p:spPr>
            <a:xfrm>
              <a:off x="314813" y="1316709"/>
              <a:ext cx="5113471" cy="693334"/>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t" anchorCtr="0" forceAA="0" compatLnSpc="1">
              <a:prstTxWarp prst="textNoShape">
                <a:avLst/>
              </a:prstTxWarp>
              <a:noAutofit/>
            </a:bodyPr>
            <a:lstStyle/>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792" kern="1200" dirty="0">
                <a:solidFill>
                  <a:srgbClr val="70AD47">
                    <a:lumMod val="50000"/>
                  </a:srgbClr>
                </a:solidFill>
                <a:latin typeface="Arial" panose="020B0604020202020204" pitchFamily="34" charset="0"/>
                <a:cs typeface="Arial" panose="020B0604020202020204" pitchFamily="34" charset="0"/>
              </a:endParaRPr>
            </a:p>
          </p:txBody>
        </p:sp>
        <p:sp>
          <p:nvSpPr>
            <p:cNvPr id="24" name="Rectangle 23"/>
            <p:cNvSpPr/>
            <p:nvPr/>
          </p:nvSpPr>
          <p:spPr>
            <a:xfrm>
              <a:off x="873083" y="1584527"/>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r>
                <a:rPr lang="en-US" sz="813" b="1" kern="1200" dirty="0">
                  <a:solidFill>
                    <a:prstClr val="black"/>
                  </a:solidFill>
                  <a:latin typeface="Arial" panose="020B0604020202020204" pitchFamily="34" charset="0"/>
                  <a:cs typeface="Arial" panose="020B0604020202020204" pitchFamily="34" charset="0"/>
                </a:rPr>
                <a:t>Country Goal: Increased resilience, productivity, incomes and food security</a:t>
              </a:r>
            </a:p>
          </p:txBody>
        </p:sp>
      </p:grpSp>
      <p:grpSp>
        <p:nvGrpSpPr>
          <p:cNvPr id="26" name="Group 25"/>
          <p:cNvGrpSpPr/>
          <p:nvPr/>
        </p:nvGrpSpPr>
        <p:grpSpPr>
          <a:xfrm>
            <a:off x="7089104" y="2282749"/>
            <a:ext cx="2422360" cy="3154194"/>
            <a:chOff x="5484914" y="1413196"/>
            <a:chExt cx="3758375" cy="2577919"/>
          </a:xfrm>
        </p:grpSpPr>
        <p:sp>
          <p:nvSpPr>
            <p:cNvPr id="28" name="Rectangle 27"/>
            <p:cNvSpPr/>
            <p:nvPr/>
          </p:nvSpPr>
          <p:spPr>
            <a:xfrm>
              <a:off x="5484914" y="2894048"/>
              <a:ext cx="3758374" cy="1097067"/>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GB" sz="853" b="1" kern="1200" dirty="0">
                  <a:solidFill>
                    <a:prstClr val="black"/>
                  </a:solidFill>
                  <a:latin typeface="Arial" panose="020B0604020202020204" pitchFamily="34" charset="0"/>
                  <a:cs typeface="Arial" panose="020B0604020202020204" pitchFamily="34" charset="0"/>
                </a:rPr>
                <a:t>Partnerships</a:t>
              </a:r>
            </a:p>
            <a:p>
              <a:pPr defTabSz="742950">
                <a:buClrTx/>
              </a:pPr>
              <a:r>
                <a:rPr lang="en-GB" sz="813" kern="1200" dirty="0">
                  <a:solidFill>
                    <a:prstClr val="black"/>
                  </a:solidFill>
                  <a:latin typeface="Arial" panose="020B0604020202020204" pitchFamily="34" charset="0"/>
                  <a:cs typeface="Arial" panose="020B0604020202020204" pitchFamily="34" charset="0"/>
                </a:rPr>
                <a:t>Work with partners at all levels to:</a:t>
              </a:r>
            </a:p>
            <a:p>
              <a:pPr marL="188640" indent="-188640" defTabSz="742950">
                <a:buClrTx/>
                <a:buFont typeface="Arial" panose="020B0604020202020204" pitchFamily="34" charset="0"/>
                <a:buChar char="•"/>
              </a:pPr>
              <a:r>
                <a:rPr lang="en-GB" sz="813" kern="1200" dirty="0">
                  <a:solidFill>
                    <a:prstClr val="black"/>
                  </a:solidFill>
                  <a:latin typeface="Arial" panose="020B0604020202020204" pitchFamily="34" charset="0"/>
                  <a:cs typeface="Arial" panose="020B0604020202020204" pitchFamily="34" charset="0"/>
                </a:rPr>
                <a:t>Crowd in private and public investment to develop a 50,000 ha rice flagship program </a:t>
              </a:r>
            </a:p>
            <a:p>
              <a:pPr marL="188640" indent="-188640" defTabSz="742950">
                <a:buClrTx/>
                <a:buFont typeface="Arial" panose="020B0604020202020204" pitchFamily="34" charset="0"/>
                <a:buChar char="•"/>
              </a:pPr>
              <a:r>
                <a:rPr lang="en-GB" sz="813" kern="1200" dirty="0">
                  <a:solidFill>
                    <a:prstClr val="black"/>
                  </a:solidFill>
                  <a:latin typeface="Arial" panose="020B0604020202020204" pitchFamily="34" charset="0"/>
                  <a:cs typeface="Arial" panose="020B0604020202020204" pitchFamily="34" charset="0"/>
                </a:rPr>
                <a:t>Derive synergies to reduce duplication of effort </a:t>
              </a:r>
            </a:p>
            <a:p>
              <a:pPr marL="188640" indent="-188640" defTabSz="742950">
                <a:buClrTx/>
                <a:buFont typeface="Arial" panose="020B0604020202020204" pitchFamily="34" charset="0"/>
                <a:buChar char="•"/>
              </a:pPr>
              <a:r>
                <a:rPr lang="en-GB" sz="813" kern="1200" dirty="0">
                  <a:solidFill>
                    <a:prstClr val="black"/>
                  </a:solidFill>
                  <a:latin typeface="Arial" panose="020B0604020202020204" pitchFamily="34" charset="0"/>
                  <a:cs typeface="Arial" panose="020B0604020202020204" pitchFamily="34" charset="0"/>
                </a:rPr>
                <a:t>increase the reach of AGRA’s investments (impact at scale)</a:t>
              </a:r>
            </a:p>
          </p:txBody>
        </p:sp>
        <p:sp>
          <p:nvSpPr>
            <p:cNvPr id="29" name="Rectangle 28"/>
            <p:cNvSpPr/>
            <p:nvPr/>
          </p:nvSpPr>
          <p:spPr>
            <a:xfrm>
              <a:off x="5493255" y="1413196"/>
              <a:ext cx="3750034" cy="142971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US" sz="853" b="1" kern="1200" dirty="0">
                  <a:solidFill>
                    <a:prstClr val="black"/>
                  </a:solidFill>
                  <a:latin typeface="Arial" panose="020B0604020202020204" pitchFamily="34" charset="0"/>
                  <a:cs typeface="Arial" panose="020B0604020202020204" pitchFamily="34" charset="0"/>
                </a:rPr>
                <a:t>State capacity and policy </a:t>
              </a:r>
            </a:p>
            <a:p>
              <a:pPr defTabSz="742950">
                <a:buClrTx/>
              </a:pPr>
              <a:r>
                <a:rPr lang="en-US" sz="813" kern="1200" dirty="0">
                  <a:solidFill>
                    <a:prstClr val="black"/>
                  </a:solidFill>
                  <a:latin typeface="Arial" panose="020B0604020202020204" pitchFamily="34" charset="0"/>
                  <a:cs typeface="Arial" panose="020B0604020202020204" pitchFamily="34" charset="0"/>
                </a:rPr>
                <a:t>Develop state capability to:</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Support the institutional transition to the result based programming and budgeting while enhancing the M&amp;E, accountability and coordination mechanisms</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Formulate appropriate policies that catalyze and sustain agricultural transformation and promote business and trade</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p:txBody>
        </p:sp>
      </p:grpSp>
      <p:sp>
        <p:nvSpPr>
          <p:cNvPr id="33" name="Isosceles Triangle 32"/>
          <p:cNvSpPr/>
          <p:nvPr/>
        </p:nvSpPr>
        <p:spPr>
          <a:xfrm rot="16200000">
            <a:off x="5500021" y="3850047"/>
            <a:ext cx="2876814" cy="7573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endParaRPr lang="en-US" sz="925" kern="1200" dirty="0">
              <a:solidFill>
                <a:srgbClr val="70AD47">
                  <a:lumMod val="50000"/>
                </a:srgbClr>
              </a:solidFill>
              <a:latin typeface="Arial" panose="020B0604020202020204" pitchFamily="34" charset="0"/>
              <a:cs typeface="Arial" panose="020B0604020202020204" pitchFamily="34" charset="0"/>
            </a:endParaRPr>
          </a:p>
        </p:txBody>
      </p:sp>
      <p:sp>
        <p:nvSpPr>
          <p:cNvPr id="34" name="Up Arrow 33"/>
          <p:cNvSpPr/>
          <p:nvPr/>
        </p:nvSpPr>
        <p:spPr>
          <a:xfrm>
            <a:off x="766572" y="1442094"/>
            <a:ext cx="156670" cy="3941617"/>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endParaRPr lang="en-US" sz="925" kern="1200" dirty="0">
              <a:solidFill>
                <a:srgbClr val="70AD47">
                  <a:lumMod val="50000"/>
                </a:srgbClr>
              </a:solidFill>
              <a:latin typeface="Arial" panose="020B0604020202020204" pitchFamily="34" charset="0"/>
              <a:cs typeface="Arial" panose="020B0604020202020204" pitchFamily="34" charset="0"/>
            </a:endParaRPr>
          </a:p>
        </p:txBody>
      </p:sp>
      <p:grpSp>
        <p:nvGrpSpPr>
          <p:cNvPr id="36" name="Group 35"/>
          <p:cNvGrpSpPr/>
          <p:nvPr/>
        </p:nvGrpSpPr>
        <p:grpSpPr>
          <a:xfrm>
            <a:off x="1044296" y="1410970"/>
            <a:ext cx="397416" cy="3704027"/>
            <a:chOff x="9020548" y="-200636"/>
            <a:chExt cx="546991" cy="5610833"/>
          </a:xfrm>
        </p:grpSpPr>
        <p:sp>
          <p:nvSpPr>
            <p:cNvPr id="37" name="TextBox 36"/>
            <p:cNvSpPr txBox="1"/>
            <p:nvPr/>
          </p:nvSpPr>
          <p:spPr>
            <a:xfrm rot="16200000" flipH="1">
              <a:off x="8504340" y="4489951"/>
              <a:ext cx="1545638" cy="294854"/>
            </a:xfrm>
            <a:prstGeom prst="rect">
              <a:avLst/>
            </a:prstGeom>
            <a:noFill/>
          </p:spPr>
          <p:txBody>
            <a:bodyPr wrap="square" rtlCol="0">
              <a:spAutoFit/>
            </a:bodyPr>
            <a:lstStyle/>
            <a:p>
              <a:pPr algn="ctr" defTabSz="742950">
                <a:buClrTx/>
              </a:pPr>
              <a:r>
                <a:rPr lang="en-US" sz="661" b="1" kern="1200" dirty="0">
                  <a:solidFill>
                    <a:prstClr val="black"/>
                  </a:solidFill>
                  <a:latin typeface="Arial" panose="020B0604020202020204" pitchFamily="34" charset="0"/>
                  <a:ea typeface="+mn-ea"/>
                  <a:cs typeface="Arial" panose="020B0604020202020204" pitchFamily="34" charset="0"/>
                </a:rPr>
                <a:t>What AGRA </a:t>
              </a:r>
              <a:r>
                <a:rPr lang="en-US" sz="792" b="1" kern="1200" dirty="0">
                  <a:solidFill>
                    <a:prstClr val="black"/>
                  </a:solidFill>
                  <a:latin typeface="Arial" panose="020B0604020202020204" pitchFamily="34" charset="0"/>
                  <a:ea typeface="+mn-ea"/>
                  <a:cs typeface="Arial" panose="020B0604020202020204" pitchFamily="34" charset="0"/>
                </a:rPr>
                <a:t>does</a:t>
              </a:r>
            </a:p>
          </p:txBody>
        </p:sp>
        <p:sp>
          <p:nvSpPr>
            <p:cNvPr id="38" name="TextBox 37"/>
            <p:cNvSpPr txBox="1"/>
            <p:nvPr/>
          </p:nvSpPr>
          <p:spPr>
            <a:xfrm rot="16200000" flipH="1">
              <a:off x="8535238" y="342807"/>
              <a:ext cx="1493908" cy="407022"/>
            </a:xfrm>
            <a:prstGeom prst="rect">
              <a:avLst/>
            </a:prstGeom>
            <a:noFill/>
          </p:spPr>
          <p:txBody>
            <a:bodyPr wrap="square" rtlCol="0">
              <a:spAutoFit/>
            </a:bodyPr>
            <a:lstStyle/>
            <a:p>
              <a:pPr algn="ctr" defTabSz="742950">
                <a:buClrTx/>
              </a:pPr>
              <a:r>
                <a:rPr lang="en-US" sz="661" b="1" kern="1200" dirty="0">
                  <a:solidFill>
                    <a:prstClr val="black"/>
                  </a:solidFill>
                  <a:latin typeface="Arial" panose="020B0604020202020204" pitchFamily="34" charset="0"/>
                  <a:ea typeface="+mn-ea"/>
                  <a:cs typeface="Arial" panose="020B0604020202020204" pitchFamily="34" charset="0"/>
                </a:rPr>
                <a:t>AGRA’s Strategic Country Goals</a:t>
              </a:r>
            </a:p>
          </p:txBody>
        </p:sp>
        <p:sp>
          <p:nvSpPr>
            <p:cNvPr id="39" name="TextBox 38"/>
            <p:cNvSpPr txBox="1"/>
            <p:nvPr/>
          </p:nvSpPr>
          <p:spPr>
            <a:xfrm rot="16200000" flipH="1">
              <a:off x="8296669" y="2398504"/>
              <a:ext cx="1994750" cy="546991"/>
            </a:xfrm>
            <a:prstGeom prst="rect">
              <a:avLst/>
            </a:prstGeom>
            <a:noFill/>
          </p:spPr>
          <p:txBody>
            <a:bodyPr wrap="square" rtlCol="0">
              <a:spAutoFit/>
            </a:bodyPr>
            <a:lstStyle/>
            <a:p>
              <a:pPr algn="ctr" defTabSz="742950">
                <a:buClrTx/>
              </a:pPr>
              <a:r>
                <a:rPr lang="en-US" sz="661" b="1" kern="1200" dirty="0">
                  <a:solidFill>
                    <a:prstClr val="black"/>
                  </a:solidFill>
                  <a:latin typeface="Arial" panose="020B0604020202020204" pitchFamily="34" charset="0"/>
                  <a:ea typeface="+mn-ea"/>
                  <a:cs typeface="Arial" panose="020B0604020202020204" pitchFamily="34" charset="0"/>
                </a:rPr>
                <a:t>So that the target population, institution or resource change </a:t>
              </a:r>
            </a:p>
          </p:txBody>
        </p:sp>
      </p:grpSp>
      <p:sp>
        <p:nvSpPr>
          <p:cNvPr id="40" name="Rectangle 39"/>
          <p:cNvSpPr/>
          <p:nvPr/>
        </p:nvSpPr>
        <p:spPr>
          <a:xfrm>
            <a:off x="1452074" y="4379783"/>
            <a:ext cx="5335677" cy="1150160"/>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r>
              <a:rPr lang="en-GB" sz="661" b="1" kern="1200" dirty="0">
                <a:solidFill>
                  <a:prstClr val="black"/>
                </a:solidFill>
                <a:latin typeface="Arial" panose="020B0604020202020204" pitchFamily="34" charset="0"/>
                <a:cs typeface="Arial" panose="020B0604020202020204" pitchFamily="34" charset="0"/>
              </a:rPr>
              <a:t>Country Investment areas </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Developing and strengthening input systems (seed and fertilizer)</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Developing and strengthening extension and advisory services (VBAs, E-extension…)</a:t>
            </a:r>
          </a:p>
          <a:p>
            <a:pPr marL="113184" indent="-113184" defTabSz="742950">
              <a:buClrTx/>
              <a:buFont typeface="Arial" panose="020B0604020202020204" pitchFamily="34" charset="0"/>
              <a:buChar char="•"/>
            </a:pPr>
            <a:r>
              <a:rPr lang="en-US" sz="813" kern="1200" dirty="0" smtClean="0">
                <a:solidFill>
                  <a:prstClr val="black"/>
                </a:solidFill>
                <a:latin typeface="Arial" panose="020B0604020202020204" pitchFamily="34" charset="0"/>
                <a:cs typeface="Arial" panose="020B0604020202020204" pitchFamily="34" charset="0"/>
              </a:rPr>
              <a:t>Developing </a:t>
            </a:r>
            <a:r>
              <a:rPr lang="en-US" sz="813" kern="1200" dirty="0">
                <a:solidFill>
                  <a:prstClr val="black"/>
                </a:solidFill>
                <a:latin typeface="Arial" panose="020B0604020202020204" pitchFamily="34" charset="0"/>
                <a:cs typeface="Arial" panose="020B0604020202020204" pitchFamily="34" charset="0"/>
              </a:rPr>
              <a:t>and strengthening responsive agricultural finance and credit systems based on risk sharing mechanism between value chain actors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Developing and strengthening stable reliable and remunerative output markets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Building the capacity of various value chain actors, farmer level, private and public sector</a:t>
            </a:r>
          </a:p>
        </p:txBody>
      </p:sp>
      <p:sp>
        <p:nvSpPr>
          <p:cNvPr id="3" name="TextBox 2"/>
          <p:cNvSpPr txBox="1"/>
          <p:nvPr/>
        </p:nvSpPr>
        <p:spPr>
          <a:xfrm>
            <a:off x="7462501" y="1991068"/>
            <a:ext cx="1228221" cy="223587"/>
          </a:xfrm>
          <a:prstGeom prst="rect">
            <a:avLst/>
          </a:prstGeom>
          <a:noFill/>
        </p:spPr>
        <p:txBody>
          <a:bodyPr wrap="none" rtlCol="0">
            <a:spAutoFit/>
          </a:bodyPr>
          <a:lstStyle/>
          <a:p>
            <a:pPr defTabSz="742950">
              <a:buClrTx/>
            </a:pPr>
            <a:r>
              <a:rPr lang="en-US" sz="853" b="1" kern="1200" dirty="0">
                <a:solidFill>
                  <a:prstClr val="black"/>
                </a:solidFill>
                <a:latin typeface="Arial" panose="020B0604020202020204" pitchFamily="34" charset="0"/>
                <a:ea typeface="+mn-ea"/>
                <a:cs typeface="Arial" panose="020B0604020202020204" pitchFamily="34" charset="0"/>
              </a:rPr>
              <a:t>Cross Cutting areas</a:t>
            </a:r>
          </a:p>
        </p:txBody>
      </p:sp>
      <p:sp>
        <p:nvSpPr>
          <p:cNvPr id="30" name="Rectangle 29"/>
          <p:cNvSpPr/>
          <p:nvPr/>
        </p:nvSpPr>
        <p:spPr>
          <a:xfrm>
            <a:off x="4100720" y="2375682"/>
            <a:ext cx="2633059" cy="125496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US" sz="813" b="1" kern="1200" dirty="0">
                <a:solidFill>
                  <a:prstClr val="black"/>
                </a:solidFill>
                <a:latin typeface="Arial" panose="020B0604020202020204" pitchFamily="34" charset="0"/>
                <a:cs typeface="Arial" panose="020B0604020202020204" pitchFamily="34" charset="0"/>
              </a:rPr>
              <a:t>Other value chain actors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SMEs becoming more efficient in producing and delivering inputs, extension, services to farmers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Bank and non-bank institutions providing financial services to MSMEs and farmers </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Large, MSMEs providing off-taking, warehousing and processing services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Better coordination of business among value chain actors. </a:t>
            </a:r>
          </a:p>
          <a:p>
            <a:pPr defTabSz="742950">
              <a:buClrTx/>
            </a:pPr>
            <a:endParaRPr lang="en-US" sz="594" kern="1200" dirty="0">
              <a:solidFill>
                <a:prstClr val="black"/>
              </a:solidFill>
              <a:latin typeface="Arial" panose="020B0604020202020204" pitchFamily="34" charset="0"/>
              <a:cs typeface="Arial" panose="020B0604020202020204" pitchFamily="34" charset="0"/>
            </a:endParaRPr>
          </a:p>
        </p:txBody>
      </p:sp>
      <p:sp>
        <p:nvSpPr>
          <p:cNvPr id="27" name="Title 1"/>
          <p:cNvSpPr>
            <a:spLocks noGrp="1"/>
          </p:cNvSpPr>
          <p:nvPr>
            <p:ph type="title"/>
          </p:nvPr>
        </p:nvSpPr>
        <p:spPr/>
        <p:txBody>
          <a:bodyPr/>
          <a:lstStyle/>
          <a:p>
            <a:pPr algn="ctr"/>
            <a:r>
              <a:rPr lang="en-US" dirty="0"/>
              <a:t>Burkina Faso Theory of Change</a:t>
            </a:r>
          </a:p>
        </p:txBody>
      </p:sp>
    </p:spTree>
    <p:extLst>
      <p:ext uri="{BB962C8B-B14F-4D97-AF65-F5344CB8AC3E}">
        <p14:creationId xmlns:p14="http://schemas.microsoft.com/office/powerpoint/2010/main" val="4025949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22" name="think-cell Slide" r:id="rId5" imgW="470" imgH="469" progId="TCLayout.ActiveDocument.1">
                  <p:embed/>
                </p:oleObj>
              </mc:Choice>
              <mc:Fallback>
                <p:oleObj name="think-cell Slide" r:id="rId5" imgW="470" imgH="469"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4"/>
            <a:ext cx="7852431" cy="582389"/>
          </a:xfrm>
          <a:noFill/>
          <a:ln>
            <a:noFill/>
          </a:ln>
        </p:spPr>
        <p:txBody>
          <a:bodyPr spcFirstLastPara="1" wrap="square" lIns="0" tIns="0" rIns="0" bIns="0" anchor="b" anchorCtr="0"/>
          <a:lstStyle/>
          <a:p>
            <a:pPr>
              <a:spcBef>
                <a:spcPts val="0"/>
              </a:spcBef>
              <a:buClr>
                <a:schemeClr val="dk1"/>
              </a:buClr>
              <a:buSzPts val="2200"/>
              <a:buFont typeface="Arial"/>
            </a:pPr>
            <a:r>
              <a:rPr lang="en-US" sz="1800" dirty="0"/>
              <a:t>AGRA’s Strategy continues to build off of past work done in Burkina Faso to drive for scale and sustainability</a:t>
            </a:r>
            <a:endParaRPr lang="en-US" sz="1800" dirty="0">
              <a:solidFill>
                <a:schemeClr val="dk1"/>
              </a:solidFill>
              <a:latin typeface="Arial"/>
              <a:cs typeface="Arial"/>
            </a:endParaRPr>
          </a:p>
        </p:txBody>
      </p:sp>
      <p:sp>
        <p:nvSpPr>
          <p:cNvPr id="16" name="TextBox 15"/>
          <p:cNvSpPr txBox="1"/>
          <p:nvPr/>
        </p:nvSpPr>
        <p:spPr>
          <a:xfrm>
            <a:off x="186044" y="899397"/>
            <a:ext cx="5486400" cy="830997"/>
          </a:xfrm>
          <a:prstGeom prst="rect">
            <a:avLst/>
          </a:prstGeom>
          <a:noFill/>
        </p:spPr>
        <p:txBody>
          <a:bodyPr wrap="square" rtlCol="0">
            <a:spAutoFit/>
          </a:bodyPr>
          <a:lstStyle/>
          <a:p>
            <a:pPr>
              <a:spcAft>
                <a:spcPts val="600"/>
              </a:spcAft>
            </a:pPr>
            <a:r>
              <a:rPr lang="en-US" sz="1200" dirty="0"/>
              <a:t>In the first ten years (2006 – 2016), AGRA’s work in Burkina Faso was in the following programs: Seed systems, Soil Health, Policy, Market access and inclusive finance. Through these investments, AGRA made progress that we continue to build off of in the new strategy:</a:t>
            </a:r>
          </a:p>
        </p:txBody>
      </p:sp>
      <p:sp>
        <p:nvSpPr>
          <p:cNvPr id="17" name="Rectangle 16"/>
          <p:cNvSpPr/>
          <p:nvPr/>
        </p:nvSpPr>
        <p:spPr>
          <a:xfrm>
            <a:off x="654722" y="1849000"/>
            <a:ext cx="4937760" cy="276999"/>
          </a:xfrm>
          <a:prstGeom prst="rect">
            <a:avLst/>
          </a:prstGeom>
        </p:spPr>
        <p:txBody>
          <a:bodyPr>
            <a:spAutoFit/>
          </a:bodyPr>
          <a:lstStyle/>
          <a:p>
            <a:pPr>
              <a:spcAft>
                <a:spcPts val="600"/>
              </a:spcAft>
            </a:pPr>
            <a:r>
              <a:rPr lang="en-US" sz="1200" b="1" dirty="0"/>
              <a:t>11</a:t>
            </a:r>
            <a:r>
              <a:rPr lang="en-US" sz="1200" dirty="0"/>
              <a:t> PhDs and </a:t>
            </a:r>
            <a:r>
              <a:rPr lang="en-US" sz="1200" b="1" dirty="0"/>
              <a:t>27</a:t>
            </a:r>
            <a:r>
              <a:rPr lang="en-US" sz="1200" dirty="0"/>
              <a:t> MScs trained</a:t>
            </a:r>
          </a:p>
        </p:txBody>
      </p:sp>
      <p:grpSp>
        <p:nvGrpSpPr>
          <p:cNvPr id="18" name="Group 17"/>
          <p:cNvGrpSpPr>
            <a:grpSpLocks noChangeAspect="1"/>
          </p:cNvGrpSpPr>
          <p:nvPr/>
        </p:nvGrpSpPr>
        <p:grpSpPr>
          <a:xfrm>
            <a:off x="195771" y="1731899"/>
            <a:ext cx="411480" cy="409379"/>
            <a:chOff x="4179888" y="2610485"/>
            <a:chExt cx="311151" cy="309563"/>
          </a:xfrm>
          <a:solidFill>
            <a:schemeClr val="accent6">
              <a:lumMod val="75000"/>
            </a:schemeClr>
          </a:solidFill>
        </p:grpSpPr>
        <p:sp>
          <p:nvSpPr>
            <p:cNvPr id="19" name="Freeform 142"/>
            <p:cNvSpPr>
              <a:spLocks/>
            </p:cNvSpPr>
            <p:nvPr/>
          </p:nvSpPr>
          <p:spPr bwMode="auto">
            <a:xfrm>
              <a:off x="4179888" y="2661285"/>
              <a:ext cx="90488" cy="88900"/>
            </a:xfrm>
            <a:custGeom>
              <a:avLst/>
              <a:gdLst>
                <a:gd name="T0" fmla="*/ 45 w 114"/>
                <a:gd name="T1" fmla="*/ 87 h 113"/>
                <a:gd name="T2" fmla="*/ 45 w 114"/>
                <a:gd name="T3" fmla="*/ 87 h 113"/>
                <a:gd name="T4" fmla="*/ 53 w 114"/>
                <a:gd name="T5" fmla="*/ 87 h 113"/>
                <a:gd name="T6" fmla="*/ 59 w 114"/>
                <a:gd name="T7" fmla="*/ 85 h 113"/>
                <a:gd name="T8" fmla="*/ 66 w 114"/>
                <a:gd name="T9" fmla="*/ 82 h 113"/>
                <a:gd name="T10" fmla="*/ 71 w 114"/>
                <a:gd name="T11" fmla="*/ 79 h 113"/>
                <a:gd name="T12" fmla="*/ 104 w 114"/>
                <a:gd name="T13" fmla="*/ 111 h 113"/>
                <a:gd name="T14" fmla="*/ 104 w 114"/>
                <a:gd name="T15" fmla="*/ 111 h 113"/>
                <a:gd name="T16" fmla="*/ 105 w 114"/>
                <a:gd name="T17" fmla="*/ 113 h 113"/>
                <a:gd name="T18" fmla="*/ 108 w 114"/>
                <a:gd name="T19" fmla="*/ 113 h 113"/>
                <a:gd name="T20" fmla="*/ 108 w 114"/>
                <a:gd name="T21" fmla="*/ 113 h 113"/>
                <a:gd name="T22" fmla="*/ 110 w 114"/>
                <a:gd name="T23" fmla="*/ 113 h 113"/>
                <a:gd name="T24" fmla="*/ 112 w 114"/>
                <a:gd name="T25" fmla="*/ 111 h 113"/>
                <a:gd name="T26" fmla="*/ 112 w 114"/>
                <a:gd name="T27" fmla="*/ 111 h 113"/>
                <a:gd name="T28" fmla="*/ 113 w 114"/>
                <a:gd name="T29" fmla="*/ 109 h 113"/>
                <a:gd name="T30" fmla="*/ 114 w 114"/>
                <a:gd name="T31" fmla="*/ 106 h 113"/>
                <a:gd name="T32" fmla="*/ 113 w 114"/>
                <a:gd name="T33" fmla="*/ 103 h 113"/>
                <a:gd name="T34" fmla="*/ 112 w 114"/>
                <a:gd name="T35" fmla="*/ 102 h 113"/>
                <a:gd name="T36" fmla="*/ 79 w 114"/>
                <a:gd name="T37" fmla="*/ 70 h 113"/>
                <a:gd name="T38" fmla="*/ 79 w 114"/>
                <a:gd name="T39" fmla="*/ 70 h 113"/>
                <a:gd name="T40" fmla="*/ 84 w 114"/>
                <a:gd name="T41" fmla="*/ 64 h 113"/>
                <a:gd name="T42" fmla="*/ 86 w 114"/>
                <a:gd name="T43" fmla="*/ 58 h 113"/>
                <a:gd name="T44" fmla="*/ 89 w 114"/>
                <a:gd name="T45" fmla="*/ 51 h 113"/>
                <a:gd name="T46" fmla="*/ 89 w 114"/>
                <a:gd name="T47" fmla="*/ 43 h 113"/>
                <a:gd name="T48" fmla="*/ 89 w 114"/>
                <a:gd name="T49" fmla="*/ 43 h 113"/>
                <a:gd name="T50" fmla="*/ 88 w 114"/>
                <a:gd name="T51" fmla="*/ 35 h 113"/>
                <a:gd name="T52" fmla="*/ 85 w 114"/>
                <a:gd name="T53" fmla="*/ 27 h 113"/>
                <a:gd name="T54" fmla="*/ 81 w 114"/>
                <a:gd name="T55" fmla="*/ 19 h 113"/>
                <a:gd name="T56" fmla="*/ 75 w 114"/>
                <a:gd name="T57" fmla="*/ 12 h 113"/>
                <a:gd name="T58" fmla="*/ 70 w 114"/>
                <a:gd name="T59" fmla="*/ 7 h 113"/>
                <a:gd name="T60" fmla="*/ 62 w 114"/>
                <a:gd name="T61" fmla="*/ 3 h 113"/>
                <a:gd name="T62" fmla="*/ 54 w 114"/>
                <a:gd name="T63" fmla="*/ 0 h 113"/>
                <a:gd name="T64" fmla="*/ 45 w 114"/>
                <a:gd name="T65" fmla="*/ 0 h 113"/>
                <a:gd name="T66" fmla="*/ 45 w 114"/>
                <a:gd name="T67" fmla="*/ 0 h 113"/>
                <a:gd name="T68" fmla="*/ 36 w 114"/>
                <a:gd name="T69" fmla="*/ 0 h 113"/>
                <a:gd name="T70" fmla="*/ 27 w 114"/>
                <a:gd name="T71" fmla="*/ 3 h 113"/>
                <a:gd name="T72" fmla="*/ 20 w 114"/>
                <a:gd name="T73" fmla="*/ 7 h 113"/>
                <a:gd name="T74" fmla="*/ 14 w 114"/>
                <a:gd name="T75" fmla="*/ 12 h 113"/>
                <a:gd name="T76" fmla="*/ 8 w 114"/>
                <a:gd name="T77" fmla="*/ 19 h 113"/>
                <a:gd name="T78" fmla="*/ 4 w 114"/>
                <a:gd name="T79" fmla="*/ 27 h 113"/>
                <a:gd name="T80" fmla="*/ 2 w 114"/>
                <a:gd name="T81" fmla="*/ 35 h 113"/>
                <a:gd name="T82" fmla="*/ 0 w 114"/>
                <a:gd name="T83" fmla="*/ 43 h 113"/>
                <a:gd name="T84" fmla="*/ 0 w 114"/>
                <a:gd name="T85" fmla="*/ 43 h 113"/>
                <a:gd name="T86" fmla="*/ 2 w 114"/>
                <a:gd name="T87" fmla="*/ 52 h 113"/>
                <a:gd name="T88" fmla="*/ 4 w 114"/>
                <a:gd name="T89" fmla="*/ 60 h 113"/>
                <a:gd name="T90" fmla="*/ 8 w 114"/>
                <a:gd name="T91" fmla="*/ 68 h 113"/>
                <a:gd name="T92" fmla="*/ 14 w 114"/>
                <a:gd name="T93" fmla="*/ 75 h 113"/>
                <a:gd name="T94" fmla="*/ 20 w 114"/>
                <a:gd name="T95" fmla="*/ 80 h 113"/>
                <a:gd name="T96" fmla="*/ 27 w 114"/>
                <a:gd name="T97" fmla="*/ 85 h 113"/>
                <a:gd name="T98" fmla="*/ 36 w 114"/>
                <a:gd name="T99" fmla="*/ 86 h 113"/>
                <a:gd name="T100" fmla="*/ 45 w 114"/>
                <a:gd name="T101" fmla="*/ 87 h 113"/>
                <a:gd name="T102" fmla="*/ 45 w 114"/>
                <a:gd name="T103"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13">
                  <a:moveTo>
                    <a:pt x="45" y="87"/>
                  </a:moveTo>
                  <a:lnTo>
                    <a:pt x="45" y="87"/>
                  </a:lnTo>
                  <a:lnTo>
                    <a:pt x="53" y="87"/>
                  </a:lnTo>
                  <a:lnTo>
                    <a:pt x="59" y="85"/>
                  </a:lnTo>
                  <a:lnTo>
                    <a:pt x="66" y="82"/>
                  </a:lnTo>
                  <a:lnTo>
                    <a:pt x="71" y="79"/>
                  </a:lnTo>
                  <a:lnTo>
                    <a:pt x="104" y="111"/>
                  </a:lnTo>
                  <a:lnTo>
                    <a:pt x="104" y="111"/>
                  </a:lnTo>
                  <a:lnTo>
                    <a:pt x="105" y="113"/>
                  </a:lnTo>
                  <a:lnTo>
                    <a:pt x="108" y="113"/>
                  </a:lnTo>
                  <a:lnTo>
                    <a:pt x="108" y="113"/>
                  </a:lnTo>
                  <a:lnTo>
                    <a:pt x="110" y="113"/>
                  </a:lnTo>
                  <a:lnTo>
                    <a:pt x="112" y="111"/>
                  </a:lnTo>
                  <a:lnTo>
                    <a:pt x="112" y="111"/>
                  </a:lnTo>
                  <a:lnTo>
                    <a:pt x="113" y="109"/>
                  </a:lnTo>
                  <a:lnTo>
                    <a:pt x="114" y="106"/>
                  </a:lnTo>
                  <a:lnTo>
                    <a:pt x="113" y="103"/>
                  </a:lnTo>
                  <a:lnTo>
                    <a:pt x="112" y="102"/>
                  </a:lnTo>
                  <a:lnTo>
                    <a:pt x="79" y="70"/>
                  </a:lnTo>
                  <a:lnTo>
                    <a:pt x="79" y="70"/>
                  </a:lnTo>
                  <a:lnTo>
                    <a:pt x="84" y="64"/>
                  </a:lnTo>
                  <a:lnTo>
                    <a:pt x="86" y="58"/>
                  </a:lnTo>
                  <a:lnTo>
                    <a:pt x="89" y="51"/>
                  </a:lnTo>
                  <a:lnTo>
                    <a:pt x="89" y="43"/>
                  </a:lnTo>
                  <a:lnTo>
                    <a:pt x="89" y="43"/>
                  </a:lnTo>
                  <a:lnTo>
                    <a:pt x="88" y="35"/>
                  </a:lnTo>
                  <a:lnTo>
                    <a:pt x="85" y="27"/>
                  </a:lnTo>
                  <a:lnTo>
                    <a:pt x="81" y="19"/>
                  </a:lnTo>
                  <a:lnTo>
                    <a:pt x="75" y="12"/>
                  </a:lnTo>
                  <a:lnTo>
                    <a:pt x="70" y="7"/>
                  </a:lnTo>
                  <a:lnTo>
                    <a:pt x="62" y="3"/>
                  </a:lnTo>
                  <a:lnTo>
                    <a:pt x="54" y="0"/>
                  </a:lnTo>
                  <a:lnTo>
                    <a:pt x="45" y="0"/>
                  </a:lnTo>
                  <a:lnTo>
                    <a:pt x="45" y="0"/>
                  </a:lnTo>
                  <a:lnTo>
                    <a:pt x="36" y="0"/>
                  </a:lnTo>
                  <a:lnTo>
                    <a:pt x="27" y="3"/>
                  </a:lnTo>
                  <a:lnTo>
                    <a:pt x="20" y="7"/>
                  </a:lnTo>
                  <a:lnTo>
                    <a:pt x="14" y="12"/>
                  </a:lnTo>
                  <a:lnTo>
                    <a:pt x="8" y="19"/>
                  </a:lnTo>
                  <a:lnTo>
                    <a:pt x="4" y="27"/>
                  </a:lnTo>
                  <a:lnTo>
                    <a:pt x="2" y="35"/>
                  </a:lnTo>
                  <a:lnTo>
                    <a:pt x="0" y="43"/>
                  </a:lnTo>
                  <a:lnTo>
                    <a:pt x="0" y="43"/>
                  </a:lnTo>
                  <a:lnTo>
                    <a:pt x="2" y="52"/>
                  </a:lnTo>
                  <a:lnTo>
                    <a:pt x="4" y="60"/>
                  </a:lnTo>
                  <a:lnTo>
                    <a:pt x="8" y="68"/>
                  </a:lnTo>
                  <a:lnTo>
                    <a:pt x="14" y="75"/>
                  </a:lnTo>
                  <a:lnTo>
                    <a:pt x="20" y="80"/>
                  </a:lnTo>
                  <a:lnTo>
                    <a:pt x="27" y="85"/>
                  </a:lnTo>
                  <a:lnTo>
                    <a:pt x="36" y="86"/>
                  </a:lnTo>
                  <a:lnTo>
                    <a:pt x="45" y="87"/>
                  </a:lnTo>
                  <a:lnTo>
                    <a:pt x="4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143"/>
            <p:cNvSpPr>
              <a:spLocks/>
            </p:cNvSpPr>
            <p:nvPr/>
          </p:nvSpPr>
          <p:spPr bwMode="auto">
            <a:xfrm>
              <a:off x="4300538" y="2610485"/>
              <a:ext cx="69850" cy="111125"/>
            </a:xfrm>
            <a:custGeom>
              <a:avLst/>
              <a:gdLst>
                <a:gd name="T0" fmla="*/ 44 w 89"/>
                <a:gd name="T1" fmla="*/ 138 h 138"/>
                <a:gd name="T2" fmla="*/ 44 w 89"/>
                <a:gd name="T3" fmla="*/ 138 h 138"/>
                <a:gd name="T4" fmla="*/ 47 w 89"/>
                <a:gd name="T5" fmla="*/ 137 h 138"/>
                <a:gd name="T6" fmla="*/ 48 w 89"/>
                <a:gd name="T7" fmla="*/ 135 h 138"/>
                <a:gd name="T8" fmla="*/ 50 w 89"/>
                <a:gd name="T9" fmla="*/ 134 h 138"/>
                <a:gd name="T10" fmla="*/ 50 w 89"/>
                <a:gd name="T11" fmla="*/ 131 h 138"/>
                <a:gd name="T12" fmla="*/ 50 w 89"/>
                <a:gd name="T13" fmla="*/ 87 h 138"/>
                <a:gd name="T14" fmla="*/ 50 w 89"/>
                <a:gd name="T15" fmla="*/ 87 h 138"/>
                <a:gd name="T16" fmla="*/ 58 w 89"/>
                <a:gd name="T17" fmla="*/ 86 h 138"/>
                <a:gd name="T18" fmla="*/ 66 w 89"/>
                <a:gd name="T19" fmla="*/ 82 h 138"/>
                <a:gd name="T20" fmla="*/ 71 w 89"/>
                <a:gd name="T21" fmla="*/ 78 h 138"/>
                <a:gd name="T22" fmla="*/ 77 w 89"/>
                <a:gd name="T23" fmla="*/ 72 h 138"/>
                <a:gd name="T24" fmla="*/ 82 w 89"/>
                <a:gd name="T25" fmla="*/ 66 h 138"/>
                <a:gd name="T26" fmla="*/ 85 w 89"/>
                <a:gd name="T27" fmla="*/ 59 h 138"/>
                <a:gd name="T28" fmla="*/ 87 w 89"/>
                <a:gd name="T29" fmla="*/ 51 h 138"/>
                <a:gd name="T30" fmla="*/ 89 w 89"/>
                <a:gd name="T31" fmla="*/ 43 h 138"/>
                <a:gd name="T32" fmla="*/ 89 w 89"/>
                <a:gd name="T33" fmla="*/ 43 h 138"/>
                <a:gd name="T34" fmla="*/ 87 w 89"/>
                <a:gd name="T35" fmla="*/ 35 h 138"/>
                <a:gd name="T36" fmla="*/ 85 w 89"/>
                <a:gd name="T37" fmla="*/ 27 h 138"/>
                <a:gd name="T38" fmla="*/ 81 w 89"/>
                <a:gd name="T39" fmla="*/ 18 h 138"/>
                <a:gd name="T40" fmla="*/ 75 w 89"/>
                <a:gd name="T41" fmla="*/ 12 h 138"/>
                <a:gd name="T42" fmla="*/ 69 w 89"/>
                <a:gd name="T43" fmla="*/ 6 h 138"/>
                <a:gd name="T44" fmla="*/ 62 w 89"/>
                <a:gd name="T45" fmla="*/ 2 h 138"/>
                <a:gd name="T46" fmla="*/ 52 w 89"/>
                <a:gd name="T47" fmla="*/ 0 h 138"/>
                <a:gd name="T48" fmla="*/ 44 w 89"/>
                <a:gd name="T49" fmla="*/ 0 h 138"/>
                <a:gd name="T50" fmla="*/ 44 w 89"/>
                <a:gd name="T51" fmla="*/ 0 h 138"/>
                <a:gd name="T52" fmla="*/ 35 w 89"/>
                <a:gd name="T53" fmla="*/ 0 h 138"/>
                <a:gd name="T54" fmla="*/ 27 w 89"/>
                <a:gd name="T55" fmla="*/ 2 h 138"/>
                <a:gd name="T56" fmla="*/ 19 w 89"/>
                <a:gd name="T57" fmla="*/ 6 h 138"/>
                <a:gd name="T58" fmla="*/ 14 w 89"/>
                <a:gd name="T59" fmla="*/ 12 h 138"/>
                <a:gd name="T60" fmla="*/ 8 w 89"/>
                <a:gd name="T61" fmla="*/ 18 h 138"/>
                <a:gd name="T62" fmla="*/ 4 w 89"/>
                <a:gd name="T63" fmla="*/ 27 h 138"/>
                <a:gd name="T64" fmla="*/ 1 w 89"/>
                <a:gd name="T65" fmla="*/ 35 h 138"/>
                <a:gd name="T66" fmla="*/ 0 w 89"/>
                <a:gd name="T67" fmla="*/ 43 h 138"/>
                <a:gd name="T68" fmla="*/ 0 w 89"/>
                <a:gd name="T69" fmla="*/ 43 h 138"/>
                <a:gd name="T70" fmla="*/ 0 w 89"/>
                <a:gd name="T71" fmla="*/ 51 h 138"/>
                <a:gd name="T72" fmla="*/ 3 w 89"/>
                <a:gd name="T73" fmla="*/ 59 h 138"/>
                <a:gd name="T74" fmla="*/ 7 w 89"/>
                <a:gd name="T75" fmla="*/ 66 h 138"/>
                <a:gd name="T76" fmla="*/ 11 w 89"/>
                <a:gd name="T77" fmla="*/ 72 h 138"/>
                <a:gd name="T78" fmla="*/ 16 w 89"/>
                <a:gd name="T79" fmla="*/ 78 h 138"/>
                <a:gd name="T80" fmla="*/ 23 w 89"/>
                <a:gd name="T81" fmla="*/ 82 h 138"/>
                <a:gd name="T82" fmla="*/ 30 w 89"/>
                <a:gd name="T83" fmla="*/ 86 h 138"/>
                <a:gd name="T84" fmla="*/ 38 w 89"/>
                <a:gd name="T85" fmla="*/ 87 h 138"/>
                <a:gd name="T86" fmla="*/ 38 w 89"/>
                <a:gd name="T87" fmla="*/ 131 h 138"/>
                <a:gd name="T88" fmla="*/ 38 w 89"/>
                <a:gd name="T89" fmla="*/ 131 h 138"/>
                <a:gd name="T90" fmla="*/ 38 w 89"/>
                <a:gd name="T91" fmla="*/ 134 h 138"/>
                <a:gd name="T92" fmla="*/ 39 w 89"/>
                <a:gd name="T93" fmla="*/ 135 h 138"/>
                <a:gd name="T94" fmla="*/ 42 w 89"/>
                <a:gd name="T95" fmla="*/ 137 h 138"/>
                <a:gd name="T96" fmla="*/ 44 w 89"/>
                <a:gd name="T97" fmla="*/ 138 h 138"/>
                <a:gd name="T98" fmla="*/ 44 w 89"/>
                <a:gd name="T9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38">
                  <a:moveTo>
                    <a:pt x="44" y="138"/>
                  </a:moveTo>
                  <a:lnTo>
                    <a:pt x="44" y="138"/>
                  </a:lnTo>
                  <a:lnTo>
                    <a:pt x="47" y="137"/>
                  </a:lnTo>
                  <a:lnTo>
                    <a:pt x="48" y="135"/>
                  </a:lnTo>
                  <a:lnTo>
                    <a:pt x="50" y="134"/>
                  </a:lnTo>
                  <a:lnTo>
                    <a:pt x="50" y="131"/>
                  </a:lnTo>
                  <a:lnTo>
                    <a:pt x="50" y="87"/>
                  </a:lnTo>
                  <a:lnTo>
                    <a:pt x="50" y="87"/>
                  </a:lnTo>
                  <a:lnTo>
                    <a:pt x="58" y="86"/>
                  </a:lnTo>
                  <a:lnTo>
                    <a:pt x="66" y="82"/>
                  </a:lnTo>
                  <a:lnTo>
                    <a:pt x="71" y="78"/>
                  </a:lnTo>
                  <a:lnTo>
                    <a:pt x="77" y="72"/>
                  </a:lnTo>
                  <a:lnTo>
                    <a:pt x="82" y="66"/>
                  </a:lnTo>
                  <a:lnTo>
                    <a:pt x="85" y="59"/>
                  </a:lnTo>
                  <a:lnTo>
                    <a:pt x="87" y="51"/>
                  </a:lnTo>
                  <a:lnTo>
                    <a:pt x="89" y="43"/>
                  </a:lnTo>
                  <a:lnTo>
                    <a:pt x="89" y="43"/>
                  </a:lnTo>
                  <a:lnTo>
                    <a:pt x="87" y="35"/>
                  </a:lnTo>
                  <a:lnTo>
                    <a:pt x="85" y="27"/>
                  </a:lnTo>
                  <a:lnTo>
                    <a:pt x="81" y="18"/>
                  </a:lnTo>
                  <a:lnTo>
                    <a:pt x="75" y="12"/>
                  </a:lnTo>
                  <a:lnTo>
                    <a:pt x="69" y="6"/>
                  </a:lnTo>
                  <a:lnTo>
                    <a:pt x="62" y="2"/>
                  </a:lnTo>
                  <a:lnTo>
                    <a:pt x="52" y="0"/>
                  </a:lnTo>
                  <a:lnTo>
                    <a:pt x="44" y="0"/>
                  </a:lnTo>
                  <a:lnTo>
                    <a:pt x="44" y="0"/>
                  </a:lnTo>
                  <a:lnTo>
                    <a:pt x="35" y="0"/>
                  </a:lnTo>
                  <a:lnTo>
                    <a:pt x="27" y="2"/>
                  </a:lnTo>
                  <a:lnTo>
                    <a:pt x="19" y="6"/>
                  </a:lnTo>
                  <a:lnTo>
                    <a:pt x="14" y="12"/>
                  </a:lnTo>
                  <a:lnTo>
                    <a:pt x="8" y="18"/>
                  </a:lnTo>
                  <a:lnTo>
                    <a:pt x="4" y="27"/>
                  </a:lnTo>
                  <a:lnTo>
                    <a:pt x="1" y="35"/>
                  </a:lnTo>
                  <a:lnTo>
                    <a:pt x="0" y="43"/>
                  </a:lnTo>
                  <a:lnTo>
                    <a:pt x="0" y="43"/>
                  </a:lnTo>
                  <a:lnTo>
                    <a:pt x="0" y="51"/>
                  </a:lnTo>
                  <a:lnTo>
                    <a:pt x="3" y="59"/>
                  </a:lnTo>
                  <a:lnTo>
                    <a:pt x="7" y="66"/>
                  </a:lnTo>
                  <a:lnTo>
                    <a:pt x="11" y="72"/>
                  </a:lnTo>
                  <a:lnTo>
                    <a:pt x="16" y="78"/>
                  </a:lnTo>
                  <a:lnTo>
                    <a:pt x="23" y="82"/>
                  </a:lnTo>
                  <a:lnTo>
                    <a:pt x="30" y="86"/>
                  </a:lnTo>
                  <a:lnTo>
                    <a:pt x="38" y="87"/>
                  </a:lnTo>
                  <a:lnTo>
                    <a:pt x="38" y="131"/>
                  </a:lnTo>
                  <a:lnTo>
                    <a:pt x="38" y="131"/>
                  </a:lnTo>
                  <a:lnTo>
                    <a:pt x="38" y="134"/>
                  </a:lnTo>
                  <a:lnTo>
                    <a:pt x="39" y="135"/>
                  </a:lnTo>
                  <a:lnTo>
                    <a:pt x="42" y="137"/>
                  </a:lnTo>
                  <a:lnTo>
                    <a:pt x="44" y="138"/>
                  </a:lnTo>
                  <a:lnTo>
                    <a:pt x="44"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144"/>
            <p:cNvSpPr>
              <a:spLocks/>
            </p:cNvSpPr>
            <p:nvPr/>
          </p:nvSpPr>
          <p:spPr bwMode="auto">
            <a:xfrm>
              <a:off x="4400551" y="2661285"/>
              <a:ext cx="90488" cy="88900"/>
            </a:xfrm>
            <a:custGeom>
              <a:avLst/>
              <a:gdLst>
                <a:gd name="T0" fmla="*/ 69 w 113"/>
                <a:gd name="T1" fmla="*/ 0 h 113"/>
                <a:gd name="T2" fmla="*/ 69 w 113"/>
                <a:gd name="T3" fmla="*/ 0 h 113"/>
                <a:gd name="T4" fmla="*/ 61 w 113"/>
                <a:gd name="T5" fmla="*/ 0 h 113"/>
                <a:gd name="T6" fmla="*/ 53 w 113"/>
                <a:gd name="T7" fmla="*/ 3 h 113"/>
                <a:gd name="T8" fmla="*/ 45 w 113"/>
                <a:gd name="T9" fmla="*/ 7 h 113"/>
                <a:gd name="T10" fmla="*/ 38 w 113"/>
                <a:gd name="T11" fmla="*/ 12 h 113"/>
                <a:gd name="T12" fmla="*/ 33 w 113"/>
                <a:gd name="T13" fmla="*/ 19 h 113"/>
                <a:gd name="T14" fmla="*/ 29 w 113"/>
                <a:gd name="T15" fmla="*/ 27 h 113"/>
                <a:gd name="T16" fmla="*/ 26 w 113"/>
                <a:gd name="T17" fmla="*/ 35 h 113"/>
                <a:gd name="T18" fmla="*/ 25 w 113"/>
                <a:gd name="T19" fmla="*/ 43 h 113"/>
                <a:gd name="T20" fmla="*/ 25 w 113"/>
                <a:gd name="T21" fmla="*/ 43 h 113"/>
                <a:gd name="T22" fmla="*/ 26 w 113"/>
                <a:gd name="T23" fmla="*/ 51 h 113"/>
                <a:gd name="T24" fmla="*/ 27 w 113"/>
                <a:gd name="T25" fmla="*/ 58 h 113"/>
                <a:gd name="T26" fmla="*/ 30 w 113"/>
                <a:gd name="T27" fmla="*/ 64 h 113"/>
                <a:gd name="T28" fmla="*/ 34 w 113"/>
                <a:gd name="T29" fmla="*/ 70 h 113"/>
                <a:gd name="T30" fmla="*/ 2 w 113"/>
                <a:gd name="T31" fmla="*/ 102 h 113"/>
                <a:gd name="T32" fmla="*/ 2 w 113"/>
                <a:gd name="T33" fmla="*/ 102 h 113"/>
                <a:gd name="T34" fmla="*/ 0 w 113"/>
                <a:gd name="T35" fmla="*/ 103 h 113"/>
                <a:gd name="T36" fmla="*/ 0 w 113"/>
                <a:gd name="T37" fmla="*/ 106 h 113"/>
                <a:gd name="T38" fmla="*/ 0 w 113"/>
                <a:gd name="T39" fmla="*/ 109 h 113"/>
                <a:gd name="T40" fmla="*/ 2 w 113"/>
                <a:gd name="T41" fmla="*/ 111 h 113"/>
                <a:gd name="T42" fmla="*/ 2 w 113"/>
                <a:gd name="T43" fmla="*/ 111 h 113"/>
                <a:gd name="T44" fmla="*/ 4 w 113"/>
                <a:gd name="T45" fmla="*/ 113 h 113"/>
                <a:gd name="T46" fmla="*/ 6 w 113"/>
                <a:gd name="T47" fmla="*/ 113 h 113"/>
                <a:gd name="T48" fmla="*/ 6 w 113"/>
                <a:gd name="T49" fmla="*/ 113 h 113"/>
                <a:gd name="T50" fmla="*/ 8 w 113"/>
                <a:gd name="T51" fmla="*/ 113 h 113"/>
                <a:gd name="T52" fmla="*/ 11 w 113"/>
                <a:gd name="T53" fmla="*/ 111 h 113"/>
                <a:gd name="T54" fmla="*/ 43 w 113"/>
                <a:gd name="T55" fmla="*/ 79 h 113"/>
                <a:gd name="T56" fmla="*/ 43 w 113"/>
                <a:gd name="T57" fmla="*/ 79 h 113"/>
                <a:gd name="T58" fmla="*/ 49 w 113"/>
                <a:gd name="T59" fmla="*/ 82 h 113"/>
                <a:gd name="T60" fmla="*/ 56 w 113"/>
                <a:gd name="T61" fmla="*/ 85 h 113"/>
                <a:gd name="T62" fmla="*/ 62 w 113"/>
                <a:gd name="T63" fmla="*/ 87 h 113"/>
                <a:gd name="T64" fmla="*/ 69 w 113"/>
                <a:gd name="T65" fmla="*/ 87 h 113"/>
                <a:gd name="T66" fmla="*/ 69 w 113"/>
                <a:gd name="T67" fmla="*/ 87 h 113"/>
                <a:gd name="T68" fmla="*/ 78 w 113"/>
                <a:gd name="T69" fmla="*/ 86 h 113"/>
                <a:gd name="T70" fmla="*/ 86 w 113"/>
                <a:gd name="T71" fmla="*/ 85 h 113"/>
                <a:gd name="T72" fmla="*/ 94 w 113"/>
                <a:gd name="T73" fmla="*/ 80 h 113"/>
                <a:gd name="T74" fmla="*/ 100 w 113"/>
                <a:gd name="T75" fmla="*/ 75 h 113"/>
                <a:gd name="T76" fmla="*/ 107 w 113"/>
                <a:gd name="T77" fmla="*/ 68 h 113"/>
                <a:gd name="T78" fmla="*/ 111 w 113"/>
                <a:gd name="T79" fmla="*/ 60 h 113"/>
                <a:gd name="T80" fmla="*/ 112 w 113"/>
                <a:gd name="T81" fmla="*/ 52 h 113"/>
                <a:gd name="T82" fmla="*/ 113 w 113"/>
                <a:gd name="T83" fmla="*/ 43 h 113"/>
                <a:gd name="T84" fmla="*/ 113 w 113"/>
                <a:gd name="T85" fmla="*/ 43 h 113"/>
                <a:gd name="T86" fmla="*/ 112 w 113"/>
                <a:gd name="T87" fmla="*/ 35 h 113"/>
                <a:gd name="T88" fmla="*/ 111 w 113"/>
                <a:gd name="T89" fmla="*/ 27 h 113"/>
                <a:gd name="T90" fmla="*/ 107 w 113"/>
                <a:gd name="T91" fmla="*/ 19 h 113"/>
                <a:gd name="T92" fmla="*/ 100 w 113"/>
                <a:gd name="T93" fmla="*/ 12 h 113"/>
                <a:gd name="T94" fmla="*/ 94 w 113"/>
                <a:gd name="T95" fmla="*/ 7 h 113"/>
                <a:gd name="T96" fmla="*/ 86 w 113"/>
                <a:gd name="T97" fmla="*/ 3 h 113"/>
                <a:gd name="T98" fmla="*/ 78 w 113"/>
                <a:gd name="T99" fmla="*/ 0 h 113"/>
                <a:gd name="T100" fmla="*/ 69 w 113"/>
                <a:gd name="T101" fmla="*/ 0 h 113"/>
                <a:gd name="T102" fmla="*/ 69 w 113"/>
                <a:gd name="T10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13">
                  <a:moveTo>
                    <a:pt x="69" y="0"/>
                  </a:moveTo>
                  <a:lnTo>
                    <a:pt x="69" y="0"/>
                  </a:lnTo>
                  <a:lnTo>
                    <a:pt x="61" y="0"/>
                  </a:lnTo>
                  <a:lnTo>
                    <a:pt x="53" y="3"/>
                  </a:lnTo>
                  <a:lnTo>
                    <a:pt x="45" y="7"/>
                  </a:lnTo>
                  <a:lnTo>
                    <a:pt x="38" y="12"/>
                  </a:lnTo>
                  <a:lnTo>
                    <a:pt x="33" y="19"/>
                  </a:lnTo>
                  <a:lnTo>
                    <a:pt x="29" y="27"/>
                  </a:lnTo>
                  <a:lnTo>
                    <a:pt x="26" y="35"/>
                  </a:lnTo>
                  <a:lnTo>
                    <a:pt x="25" y="43"/>
                  </a:lnTo>
                  <a:lnTo>
                    <a:pt x="25" y="43"/>
                  </a:lnTo>
                  <a:lnTo>
                    <a:pt x="26" y="51"/>
                  </a:lnTo>
                  <a:lnTo>
                    <a:pt x="27" y="58"/>
                  </a:lnTo>
                  <a:lnTo>
                    <a:pt x="30" y="64"/>
                  </a:lnTo>
                  <a:lnTo>
                    <a:pt x="34" y="70"/>
                  </a:lnTo>
                  <a:lnTo>
                    <a:pt x="2" y="102"/>
                  </a:lnTo>
                  <a:lnTo>
                    <a:pt x="2" y="102"/>
                  </a:lnTo>
                  <a:lnTo>
                    <a:pt x="0" y="103"/>
                  </a:lnTo>
                  <a:lnTo>
                    <a:pt x="0" y="106"/>
                  </a:lnTo>
                  <a:lnTo>
                    <a:pt x="0" y="109"/>
                  </a:lnTo>
                  <a:lnTo>
                    <a:pt x="2" y="111"/>
                  </a:lnTo>
                  <a:lnTo>
                    <a:pt x="2" y="111"/>
                  </a:lnTo>
                  <a:lnTo>
                    <a:pt x="4" y="113"/>
                  </a:lnTo>
                  <a:lnTo>
                    <a:pt x="6" y="113"/>
                  </a:lnTo>
                  <a:lnTo>
                    <a:pt x="6" y="113"/>
                  </a:lnTo>
                  <a:lnTo>
                    <a:pt x="8" y="113"/>
                  </a:lnTo>
                  <a:lnTo>
                    <a:pt x="11" y="111"/>
                  </a:lnTo>
                  <a:lnTo>
                    <a:pt x="43" y="79"/>
                  </a:lnTo>
                  <a:lnTo>
                    <a:pt x="43" y="79"/>
                  </a:lnTo>
                  <a:lnTo>
                    <a:pt x="49" y="82"/>
                  </a:lnTo>
                  <a:lnTo>
                    <a:pt x="56" y="85"/>
                  </a:lnTo>
                  <a:lnTo>
                    <a:pt x="62" y="87"/>
                  </a:lnTo>
                  <a:lnTo>
                    <a:pt x="69" y="87"/>
                  </a:lnTo>
                  <a:lnTo>
                    <a:pt x="69" y="87"/>
                  </a:lnTo>
                  <a:lnTo>
                    <a:pt x="78" y="86"/>
                  </a:lnTo>
                  <a:lnTo>
                    <a:pt x="86" y="85"/>
                  </a:lnTo>
                  <a:lnTo>
                    <a:pt x="94" y="80"/>
                  </a:lnTo>
                  <a:lnTo>
                    <a:pt x="100" y="75"/>
                  </a:lnTo>
                  <a:lnTo>
                    <a:pt x="107" y="68"/>
                  </a:lnTo>
                  <a:lnTo>
                    <a:pt x="111" y="60"/>
                  </a:lnTo>
                  <a:lnTo>
                    <a:pt x="112" y="52"/>
                  </a:lnTo>
                  <a:lnTo>
                    <a:pt x="113" y="43"/>
                  </a:lnTo>
                  <a:lnTo>
                    <a:pt x="113" y="43"/>
                  </a:lnTo>
                  <a:lnTo>
                    <a:pt x="112" y="35"/>
                  </a:lnTo>
                  <a:lnTo>
                    <a:pt x="111" y="27"/>
                  </a:lnTo>
                  <a:lnTo>
                    <a:pt x="107" y="19"/>
                  </a:lnTo>
                  <a:lnTo>
                    <a:pt x="100" y="12"/>
                  </a:lnTo>
                  <a:lnTo>
                    <a:pt x="94" y="7"/>
                  </a:lnTo>
                  <a:lnTo>
                    <a:pt x="86" y="3"/>
                  </a:lnTo>
                  <a:lnTo>
                    <a:pt x="78" y="0"/>
                  </a:lnTo>
                  <a:lnTo>
                    <a:pt x="69"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145"/>
            <p:cNvSpPr>
              <a:spLocks/>
            </p:cNvSpPr>
            <p:nvPr/>
          </p:nvSpPr>
          <p:spPr bwMode="auto">
            <a:xfrm>
              <a:off x="4279901" y="2750185"/>
              <a:ext cx="109538" cy="120650"/>
            </a:xfrm>
            <a:custGeom>
              <a:avLst/>
              <a:gdLst>
                <a:gd name="T0" fmla="*/ 69 w 138"/>
                <a:gd name="T1" fmla="*/ 0 h 150"/>
                <a:gd name="T2" fmla="*/ 69 w 138"/>
                <a:gd name="T3" fmla="*/ 0 h 150"/>
                <a:gd name="T4" fmla="*/ 55 w 138"/>
                <a:gd name="T5" fmla="*/ 1 h 150"/>
                <a:gd name="T6" fmla="*/ 43 w 138"/>
                <a:gd name="T7" fmla="*/ 5 h 150"/>
                <a:gd name="T8" fmla="*/ 30 w 138"/>
                <a:gd name="T9" fmla="*/ 12 h 150"/>
                <a:gd name="T10" fmla="*/ 20 w 138"/>
                <a:gd name="T11" fmla="*/ 20 h 150"/>
                <a:gd name="T12" fmla="*/ 12 w 138"/>
                <a:gd name="T13" fmla="*/ 31 h 150"/>
                <a:gd name="T14" fmla="*/ 5 w 138"/>
                <a:gd name="T15" fmla="*/ 41 h 150"/>
                <a:gd name="T16" fmla="*/ 1 w 138"/>
                <a:gd name="T17" fmla="*/ 55 h 150"/>
                <a:gd name="T18" fmla="*/ 0 w 138"/>
                <a:gd name="T19" fmla="*/ 68 h 150"/>
                <a:gd name="T20" fmla="*/ 0 w 138"/>
                <a:gd name="T21" fmla="*/ 82 h 150"/>
                <a:gd name="T22" fmla="*/ 0 w 138"/>
                <a:gd name="T23" fmla="*/ 82 h 150"/>
                <a:gd name="T24" fmla="*/ 1 w 138"/>
                <a:gd name="T25" fmla="*/ 95 h 150"/>
                <a:gd name="T26" fmla="*/ 5 w 138"/>
                <a:gd name="T27" fmla="*/ 109 h 150"/>
                <a:gd name="T28" fmla="*/ 12 w 138"/>
                <a:gd name="T29" fmla="*/ 121 h 150"/>
                <a:gd name="T30" fmla="*/ 20 w 138"/>
                <a:gd name="T31" fmla="*/ 130 h 150"/>
                <a:gd name="T32" fmla="*/ 30 w 138"/>
                <a:gd name="T33" fmla="*/ 140 h 150"/>
                <a:gd name="T34" fmla="*/ 43 w 138"/>
                <a:gd name="T35" fmla="*/ 145 h 150"/>
                <a:gd name="T36" fmla="*/ 55 w 138"/>
                <a:gd name="T37" fmla="*/ 149 h 150"/>
                <a:gd name="T38" fmla="*/ 69 w 138"/>
                <a:gd name="T39" fmla="*/ 150 h 150"/>
                <a:gd name="T40" fmla="*/ 69 w 138"/>
                <a:gd name="T41" fmla="*/ 150 h 150"/>
                <a:gd name="T42" fmla="*/ 83 w 138"/>
                <a:gd name="T43" fmla="*/ 149 h 150"/>
                <a:gd name="T44" fmla="*/ 96 w 138"/>
                <a:gd name="T45" fmla="*/ 145 h 150"/>
                <a:gd name="T46" fmla="*/ 108 w 138"/>
                <a:gd name="T47" fmla="*/ 140 h 150"/>
                <a:gd name="T48" fmla="*/ 118 w 138"/>
                <a:gd name="T49" fmla="*/ 130 h 150"/>
                <a:gd name="T50" fmla="*/ 127 w 138"/>
                <a:gd name="T51" fmla="*/ 121 h 150"/>
                <a:gd name="T52" fmla="*/ 133 w 138"/>
                <a:gd name="T53" fmla="*/ 109 h 150"/>
                <a:gd name="T54" fmla="*/ 137 w 138"/>
                <a:gd name="T55" fmla="*/ 95 h 150"/>
                <a:gd name="T56" fmla="*/ 138 w 138"/>
                <a:gd name="T57" fmla="*/ 82 h 150"/>
                <a:gd name="T58" fmla="*/ 138 w 138"/>
                <a:gd name="T59" fmla="*/ 68 h 150"/>
                <a:gd name="T60" fmla="*/ 138 w 138"/>
                <a:gd name="T61" fmla="*/ 68 h 150"/>
                <a:gd name="T62" fmla="*/ 137 w 138"/>
                <a:gd name="T63" fmla="*/ 55 h 150"/>
                <a:gd name="T64" fmla="*/ 133 w 138"/>
                <a:gd name="T65" fmla="*/ 41 h 150"/>
                <a:gd name="T66" fmla="*/ 127 w 138"/>
                <a:gd name="T67" fmla="*/ 31 h 150"/>
                <a:gd name="T68" fmla="*/ 118 w 138"/>
                <a:gd name="T69" fmla="*/ 20 h 150"/>
                <a:gd name="T70" fmla="*/ 108 w 138"/>
                <a:gd name="T71" fmla="*/ 12 h 150"/>
                <a:gd name="T72" fmla="*/ 96 w 138"/>
                <a:gd name="T73" fmla="*/ 5 h 150"/>
                <a:gd name="T74" fmla="*/ 83 w 138"/>
                <a:gd name="T75" fmla="*/ 1 h 150"/>
                <a:gd name="T76" fmla="*/ 69 w 138"/>
                <a:gd name="T77" fmla="*/ 0 h 150"/>
                <a:gd name="T78" fmla="*/ 69 w 138"/>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69" y="0"/>
                  </a:moveTo>
                  <a:lnTo>
                    <a:pt x="69" y="0"/>
                  </a:lnTo>
                  <a:lnTo>
                    <a:pt x="55" y="1"/>
                  </a:lnTo>
                  <a:lnTo>
                    <a:pt x="43" y="5"/>
                  </a:lnTo>
                  <a:lnTo>
                    <a:pt x="30" y="12"/>
                  </a:lnTo>
                  <a:lnTo>
                    <a:pt x="20" y="20"/>
                  </a:lnTo>
                  <a:lnTo>
                    <a:pt x="12" y="31"/>
                  </a:lnTo>
                  <a:lnTo>
                    <a:pt x="5" y="41"/>
                  </a:lnTo>
                  <a:lnTo>
                    <a:pt x="1" y="55"/>
                  </a:lnTo>
                  <a:lnTo>
                    <a:pt x="0" y="68"/>
                  </a:lnTo>
                  <a:lnTo>
                    <a:pt x="0" y="82"/>
                  </a:lnTo>
                  <a:lnTo>
                    <a:pt x="0" y="82"/>
                  </a:lnTo>
                  <a:lnTo>
                    <a:pt x="1" y="95"/>
                  </a:lnTo>
                  <a:lnTo>
                    <a:pt x="5" y="109"/>
                  </a:lnTo>
                  <a:lnTo>
                    <a:pt x="12" y="121"/>
                  </a:lnTo>
                  <a:lnTo>
                    <a:pt x="20" y="130"/>
                  </a:lnTo>
                  <a:lnTo>
                    <a:pt x="30" y="140"/>
                  </a:lnTo>
                  <a:lnTo>
                    <a:pt x="43" y="145"/>
                  </a:lnTo>
                  <a:lnTo>
                    <a:pt x="55" y="149"/>
                  </a:lnTo>
                  <a:lnTo>
                    <a:pt x="69" y="150"/>
                  </a:lnTo>
                  <a:lnTo>
                    <a:pt x="69" y="150"/>
                  </a:lnTo>
                  <a:lnTo>
                    <a:pt x="83" y="149"/>
                  </a:lnTo>
                  <a:lnTo>
                    <a:pt x="96" y="145"/>
                  </a:lnTo>
                  <a:lnTo>
                    <a:pt x="108" y="140"/>
                  </a:lnTo>
                  <a:lnTo>
                    <a:pt x="118" y="130"/>
                  </a:lnTo>
                  <a:lnTo>
                    <a:pt x="127" y="121"/>
                  </a:lnTo>
                  <a:lnTo>
                    <a:pt x="133" y="109"/>
                  </a:lnTo>
                  <a:lnTo>
                    <a:pt x="137" y="95"/>
                  </a:lnTo>
                  <a:lnTo>
                    <a:pt x="138" y="82"/>
                  </a:lnTo>
                  <a:lnTo>
                    <a:pt x="138" y="68"/>
                  </a:lnTo>
                  <a:lnTo>
                    <a:pt x="138" y="68"/>
                  </a:lnTo>
                  <a:lnTo>
                    <a:pt x="137" y="55"/>
                  </a:lnTo>
                  <a:lnTo>
                    <a:pt x="133" y="41"/>
                  </a:lnTo>
                  <a:lnTo>
                    <a:pt x="127" y="31"/>
                  </a:lnTo>
                  <a:lnTo>
                    <a:pt x="118" y="20"/>
                  </a:lnTo>
                  <a:lnTo>
                    <a:pt x="108" y="12"/>
                  </a:lnTo>
                  <a:lnTo>
                    <a:pt x="96" y="5"/>
                  </a:lnTo>
                  <a:lnTo>
                    <a:pt x="83" y="1"/>
                  </a:lnTo>
                  <a:lnTo>
                    <a:pt x="69"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146"/>
            <p:cNvSpPr>
              <a:spLocks/>
            </p:cNvSpPr>
            <p:nvPr/>
          </p:nvSpPr>
          <p:spPr bwMode="auto">
            <a:xfrm>
              <a:off x="4240213" y="2858135"/>
              <a:ext cx="190500" cy="61913"/>
            </a:xfrm>
            <a:custGeom>
              <a:avLst/>
              <a:gdLst>
                <a:gd name="T0" fmla="*/ 119 w 239"/>
                <a:gd name="T1" fmla="*/ 28 h 77"/>
                <a:gd name="T2" fmla="*/ 119 w 239"/>
                <a:gd name="T3" fmla="*/ 28 h 77"/>
                <a:gd name="T4" fmla="*/ 110 w 239"/>
                <a:gd name="T5" fmla="*/ 26 h 77"/>
                <a:gd name="T6" fmla="*/ 101 w 239"/>
                <a:gd name="T7" fmla="*/ 25 h 77"/>
                <a:gd name="T8" fmla="*/ 93 w 239"/>
                <a:gd name="T9" fmla="*/ 24 h 77"/>
                <a:gd name="T10" fmla="*/ 84 w 239"/>
                <a:gd name="T11" fmla="*/ 20 h 77"/>
                <a:gd name="T12" fmla="*/ 76 w 239"/>
                <a:gd name="T13" fmla="*/ 16 h 77"/>
                <a:gd name="T14" fmla="*/ 70 w 239"/>
                <a:gd name="T15" fmla="*/ 10 h 77"/>
                <a:gd name="T16" fmla="*/ 63 w 239"/>
                <a:gd name="T17" fmla="*/ 5 h 77"/>
                <a:gd name="T18" fmla="*/ 58 w 239"/>
                <a:gd name="T19" fmla="*/ 0 h 77"/>
                <a:gd name="T20" fmla="*/ 2 w 239"/>
                <a:gd name="T21" fmla="*/ 28 h 77"/>
                <a:gd name="T22" fmla="*/ 2 w 239"/>
                <a:gd name="T23" fmla="*/ 28 h 77"/>
                <a:gd name="T24" fmla="*/ 0 w 239"/>
                <a:gd name="T25" fmla="*/ 30 h 77"/>
                <a:gd name="T26" fmla="*/ 0 w 239"/>
                <a:gd name="T27" fmla="*/ 34 h 77"/>
                <a:gd name="T28" fmla="*/ 0 w 239"/>
                <a:gd name="T29" fmla="*/ 72 h 77"/>
                <a:gd name="T30" fmla="*/ 0 w 239"/>
                <a:gd name="T31" fmla="*/ 72 h 77"/>
                <a:gd name="T32" fmla="*/ 0 w 239"/>
                <a:gd name="T33" fmla="*/ 73 h 77"/>
                <a:gd name="T34" fmla="*/ 1 w 239"/>
                <a:gd name="T35" fmla="*/ 76 h 77"/>
                <a:gd name="T36" fmla="*/ 4 w 239"/>
                <a:gd name="T37" fmla="*/ 77 h 77"/>
                <a:gd name="T38" fmla="*/ 5 w 239"/>
                <a:gd name="T39" fmla="*/ 77 h 77"/>
                <a:gd name="T40" fmla="*/ 232 w 239"/>
                <a:gd name="T41" fmla="*/ 77 h 77"/>
                <a:gd name="T42" fmla="*/ 232 w 239"/>
                <a:gd name="T43" fmla="*/ 77 h 77"/>
                <a:gd name="T44" fmla="*/ 235 w 239"/>
                <a:gd name="T45" fmla="*/ 77 h 77"/>
                <a:gd name="T46" fmla="*/ 236 w 239"/>
                <a:gd name="T47" fmla="*/ 76 h 77"/>
                <a:gd name="T48" fmla="*/ 238 w 239"/>
                <a:gd name="T49" fmla="*/ 73 h 77"/>
                <a:gd name="T50" fmla="*/ 239 w 239"/>
                <a:gd name="T51" fmla="*/ 72 h 77"/>
                <a:gd name="T52" fmla="*/ 239 w 239"/>
                <a:gd name="T53" fmla="*/ 34 h 77"/>
                <a:gd name="T54" fmla="*/ 239 w 239"/>
                <a:gd name="T55" fmla="*/ 34 h 77"/>
                <a:gd name="T56" fmla="*/ 238 w 239"/>
                <a:gd name="T57" fmla="*/ 30 h 77"/>
                <a:gd name="T58" fmla="*/ 235 w 239"/>
                <a:gd name="T59" fmla="*/ 28 h 77"/>
                <a:gd name="T60" fmla="*/ 181 w 239"/>
                <a:gd name="T61" fmla="*/ 0 h 77"/>
                <a:gd name="T62" fmla="*/ 181 w 239"/>
                <a:gd name="T63" fmla="*/ 0 h 77"/>
                <a:gd name="T64" fmla="*/ 175 w 239"/>
                <a:gd name="T65" fmla="*/ 5 h 77"/>
                <a:gd name="T66" fmla="*/ 168 w 239"/>
                <a:gd name="T67" fmla="*/ 10 h 77"/>
                <a:gd name="T68" fmla="*/ 161 w 239"/>
                <a:gd name="T69" fmla="*/ 16 h 77"/>
                <a:gd name="T70" fmla="*/ 153 w 239"/>
                <a:gd name="T71" fmla="*/ 20 h 77"/>
                <a:gd name="T72" fmla="*/ 145 w 239"/>
                <a:gd name="T73" fmla="*/ 24 h 77"/>
                <a:gd name="T74" fmla="*/ 137 w 239"/>
                <a:gd name="T75" fmla="*/ 25 h 77"/>
                <a:gd name="T76" fmla="*/ 129 w 239"/>
                <a:gd name="T77" fmla="*/ 26 h 77"/>
                <a:gd name="T78" fmla="*/ 119 w 239"/>
                <a:gd name="T79" fmla="*/ 28 h 77"/>
                <a:gd name="T80" fmla="*/ 119 w 239"/>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77">
                  <a:moveTo>
                    <a:pt x="119" y="28"/>
                  </a:moveTo>
                  <a:lnTo>
                    <a:pt x="119" y="28"/>
                  </a:lnTo>
                  <a:lnTo>
                    <a:pt x="110" y="26"/>
                  </a:lnTo>
                  <a:lnTo>
                    <a:pt x="101" y="25"/>
                  </a:lnTo>
                  <a:lnTo>
                    <a:pt x="93" y="24"/>
                  </a:lnTo>
                  <a:lnTo>
                    <a:pt x="84" y="20"/>
                  </a:lnTo>
                  <a:lnTo>
                    <a:pt x="76" y="16"/>
                  </a:lnTo>
                  <a:lnTo>
                    <a:pt x="70" y="10"/>
                  </a:lnTo>
                  <a:lnTo>
                    <a:pt x="63" y="5"/>
                  </a:lnTo>
                  <a:lnTo>
                    <a:pt x="58" y="0"/>
                  </a:lnTo>
                  <a:lnTo>
                    <a:pt x="2" y="28"/>
                  </a:lnTo>
                  <a:lnTo>
                    <a:pt x="2" y="28"/>
                  </a:lnTo>
                  <a:lnTo>
                    <a:pt x="0" y="30"/>
                  </a:lnTo>
                  <a:lnTo>
                    <a:pt x="0" y="34"/>
                  </a:lnTo>
                  <a:lnTo>
                    <a:pt x="0" y="72"/>
                  </a:lnTo>
                  <a:lnTo>
                    <a:pt x="0" y="72"/>
                  </a:lnTo>
                  <a:lnTo>
                    <a:pt x="0" y="73"/>
                  </a:lnTo>
                  <a:lnTo>
                    <a:pt x="1" y="76"/>
                  </a:lnTo>
                  <a:lnTo>
                    <a:pt x="4" y="77"/>
                  </a:lnTo>
                  <a:lnTo>
                    <a:pt x="5" y="77"/>
                  </a:lnTo>
                  <a:lnTo>
                    <a:pt x="232" y="77"/>
                  </a:lnTo>
                  <a:lnTo>
                    <a:pt x="232" y="77"/>
                  </a:lnTo>
                  <a:lnTo>
                    <a:pt x="235" y="77"/>
                  </a:lnTo>
                  <a:lnTo>
                    <a:pt x="236" y="76"/>
                  </a:lnTo>
                  <a:lnTo>
                    <a:pt x="238" y="73"/>
                  </a:lnTo>
                  <a:lnTo>
                    <a:pt x="239" y="72"/>
                  </a:lnTo>
                  <a:lnTo>
                    <a:pt x="239" y="34"/>
                  </a:lnTo>
                  <a:lnTo>
                    <a:pt x="239" y="34"/>
                  </a:lnTo>
                  <a:lnTo>
                    <a:pt x="238" y="30"/>
                  </a:lnTo>
                  <a:lnTo>
                    <a:pt x="235" y="28"/>
                  </a:lnTo>
                  <a:lnTo>
                    <a:pt x="181" y="0"/>
                  </a:lnTo>
                  <a:lnTo>
                    <a:pt x="181" y="0"/>
                  </a:lnTo>
                  <a:lnTo>
                    <a:pt x="175" y="5"/>
                  </a:lnTo>
                  <a:lnTo>
                    <a:pt x="168" y="10"/>
                  </a:lnTo>
                  <a:lnTo>
                    <a:pt x="161" y="16"/>
                  </a:lnTo>
                  <a:lnTo>
                    <a:pt x="153" y="20"/>
                  </a:lnTo>
                  <a:lnTo>
                    <a:pt x="145" y="24"/>
                  </a:lnTo>
                  <a:lnTo>
                    <a:pt x="137" y="25"/>
                  </a:lnTo>
                  <a:lnTo>
                    <a:pt x="129" y="26"/>
                  </a:lnTo>
                  <a:lnTo>
                    <a:pt x="119" y="28"/>
                  </a:lnTo>
                  <a:lnTo>
                    <a:pt x="1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Rectangle 23"/>
          <p:cNvSpPr/>
          <p:nvPr/>
        </p:nvSpPr>
        <p:spPr>
          <a:xfrm>
            <a:off x="686193" y="2459585"/>
            <a:ext cx="4937760" cy="461665"/>
          </a:xfrm>
          <a:prstGeom prst="rect">
            <a:avLst/>
          </a:prstGeom>
        </p:spPr>
        <p:txBody>
          <a:bodyPr>
            <a:spAutoFit/>
          </a:bodyPr>
          <a:lstStyle/>
          <a:p>
            <a:pPr>
              <a:spcAft>
                <a:spcPts val="600"/>
              </a:spcAft>
            </a:pPr>
            <a:r>
              <a:rPr lang="en-US" sz="1200" b="1" dirty="0"/>
              <a:t>05 </a:t>
            </a:r>
            <a:r>
              <a:rPr lang="en-US" sz="1200" dirty="0"/>
              <a:t>seed companies supported who increased their certified seed production from less than </a:t>
            </a:r>
            <a:r>
              <a:rPr lang="en-US" sz="1200" b="1" dirty="0"/>
              <a:t>100Mt to over 7,000 Mt </a:t>
            </a:r>
            <a:r>
              <a:rPr lang="en-US" sz="1200" dirty="0"/>
              <a:t>annually. </a:t>
            </a:r>
          </a:p>
        </p:txBody>
      </p:sp>
      <p:sp>
        <p:nvSpPr>
          <p:cNvPr id="25" name="Rectangle 24"/>
          <p:cNvSpPr/>
          <p:nvPr/>
        </p:nvSpPr>
        <p:spPr>
          <a:xfrm>
            <a:off x="654722" y="3017805"/>
            <a:ext cx="4937760" cy="461665"/>
          </a:xfrm>
          <a:prstGeom prst="rect">
            <a:avLst/>
          </a:prstGeom>
        </p:spPr>
        <p:txBody>
          <a:bodyPr>
            <a:spAutoFit/>
          </a:bodyPr>
          <a:lstStyle/>
          <a:p>
            <a:pPr>
              <a:spcAft>
                <a:spcPts val="600"/>
              </a:spcAft>
            </a:pPr>
            <a:r>
              <a:rPr lang="en-US" sz="1200" dirty="0"/>
              <a:t>Supported the development and release of </a:t>
            </a:r>
            <a:r>
              <a:rPr lang="en-US" sz="1200" b="1" dirty="0"/>
              <a:t>17</a:t>
            </a:r>
            <a:r>
              <a:rPr lang="en-US" sz="1200" dirty="0"/>
              <a:t> varieties out of which 06 were commercialized.</a:t>
            </a:r>
          </a:p>
        </p:txBody>
      </p:sp>
      <p:sp>
        <p:nvSpPr>
          <p:cNvPr id="26" name="Rectangle 25"/>
          <p:cNvSpPr/>
          <p:nvPr/>
        </p:nvSpPr>
        <p:spPr>
          <a:xfrm>
            <a:off x="654722" y="3527661"/>
            <a:ext cx="4937760" cy="461665"/>
          </a:xfrm>
          <a:prstGeom prst="rect">
            <a:avLst/>
          </a:prstGeom>
        </p:spPr>
        <p:txBody>
          <a:bodyPr>
            <a:spAutoFit/>
          </a:bodyPr>
          <a:lstStyle/>
          <a:p>
            <a:pPr>
              <a:spcAft>
                <a:spcPts val="600"/>
              </a:spcAft>
            </a:pPr>
            <a:r>
              <a:rPr lang="en-US" sz="1200" dirty="0"/>
              <a:t>AGRA supported </a:t>
            </a:r>
            <a:r>
              <a:rPr lang="en-US" sz="1200" b="1" dirty="0"/>
              <a:t>1,379 agro-dealers </a:t>
            </a:r>
            <a:r>
              <a:rPr lang="en-US" sz="1200" dirty="0"/>
              <a:t>and seeking to reduce distance from 21km currently to 10km</a:t>
            </a:r>
            <a:endParaRPr lang="en-US" sz="1200" b="1" dirty="0">
              <a:solidFill>
                <a:srgbClr val="FF0000"/>
              </a:solidFill>
            </a:endParaRPr>
          </a:p>
        </p:txBody>
      </p:sp>
      <p:sp>
        <p:nvSpPr>
          <p:cNvPr id="27" name="Rectangle 26"/>
          <p:cNvSpPr/>
          <p:nvPr/>
        </p:nvSpPr>
        <p:spPr>
          <a:xfrm>
            <a:off x="654722" y="4171351"/>
            <a:ext cx="4937760" cy="646331"/>
          </a:xfrm>
          <a:prstGeom prst="rect">
            <a:avLst/>
          </a:prstGeom>
        </p:spPr>
        <p:txBody>
          <a:bodyPr>
            <a:spAutoFit/>
          </a:bodyPr>
          <a:lstStyle/>
          <a:p>
            <a:pPr>
              <a:spcAft>
                <a:spcPts val="600"/>
              </a:spcAft>
            </a:pPr>
            <a:r>
              <a:rPr lang="en-US" sz="1200" dirty="0"/>
              <a:t>AGRA trained thousands of farmers on ISFM (413,587 farmers), quality storage and structured trade (over 19,258 farmers) as well as farmer organizations on governance, group dynamics and leadership</a:t>
            </a:r>
          </a:p>
        </p:txBody>
      </p:sp>
      <p:sp>
        <p:nvSpPr>
          <p:cNvPr id="28" name="Rectangle 27"/>
          <p:cNvSpPr/>
          <p:nvPr/>
        </p:nvSpPr>
        <p:spPr>
          <a:xfrm>
            <a:off x="654722" y="5581007"/>
            <a:ext cx="4937760" cy="646331"/>
          </a:xfrm>
          <a:prstGeom prst="rect">
            <a:avLst/>
          </a:prstGeom>
        </p:spPr>
        <p:txBody>
          <a:bodyPr>
            <a:spAutoFit/>
          </a:bodyPr>
          <a:lstStyle/>
          <a:p>
            <a:pPr>
              <a:spcAft>
                <a:spcPts val="600"/>
              </a:spcAft>
            </a:pPr>
            <a:r>
              <a:rPr lang="en-US" sz="1200" dirty="0"/>
              <a:t>Contributed to the development of the regulation text on the control of fertilizers. As a result all institutional orders are sampled and checked on delivery. </a:t>
            </a:r>
          </a:p>
        </p:txBody>
      </p:sp>
      <p:grpSp>
        <p:nvGrpSpPr>
          <p:cNvPr id="29" name="Group 28"/>
          <p:cNvGrpSpPr>
            <a:grpSpLocks noChangeAspect="1"/>
          </p:cNvGrpSpPr>
          <p:nvPr/>
        </p:nvGrpSpPr>
        <p:grpSpPr>
          <a:xfrm>
            <a:off x="182155" y="4296910"/>
            <a:ext cx="411480" cy="413805"/>
            <a:chOff x="2436813" y="3460750"/>
            <a:chExt cx="280988" cy="282576"/>
          </a:xfrm>
          <a:solidFill>
            <a:schemeClr val="accent6">
              <a:lumMod val="75000"/>
            </a:schemeClr>
          </a:solidFill>
        </p:grpSpPr>
        <p:sp>
          <p:nvSpPr>
            <p:cNvPr id="30" name="Freeform 275"/>
            <p:cNvSpPr>
              <a:spLocks/>
            </p:cNvSpPr>
            <p:nvPr/>
          </p:nvSpPr>
          <p:spPr bwMode="auto">
            <a:xfrm>
              <a:off x="2501901" y="3492500"/>
              <a:ext cx="215900" cy="215900"/>
            </a:xfrm>
            <a:custGeom>
              <a:avLst/>
              <a:gdLst>
                <a:gd name="T0" fmla="*/ 263 w 273"/>
                <a:gd name="T1" fmla="*/ 254 h 273"/>
                <a:gd name="T2" fmla="*/ 263 w 273"/>
                <a:gd name="T3" fmla="*/ 254 h 273"/>
                <a:gd name="T4" fmla="*/ 238 w 273"/>
                <a:gd name="T5" fmla="*/ 253 h 273"/>
                <a:gd name="T6" fmla="*/ 214 w 273"/>
                <a:gd name="T7" fmla="*/ 248 h 273"/>
                <a:gd name="T8" fmla="*/ 191 w 273"/>
                <a:gd name="T9" fmla="*/ 243 h 273"/>
                <a:gd name="T10" fmla="*/ 168 w 273"/>
                <a:gd name="T11" fmla="*/ 235 h 273"/>
                <a:gd name="T12" fmla="*/ 146 w 273"/>
                <a:gd name="T13" fmla="*/ 224 h 273"/>
                <a:gd name="T14" fmla="*/ 126 w 273"/>
                <a:gd name="T15" fmla="*/ 212 h 273"/>
                <a:gd name="T16" fmla="*/ 108 w 273"/>
                <a:gd name="T17" fmla="*/ 197 h 273"/>
                <a:gd name="T18" fmla="*/ 90 w 273"/>
                <a:gd name="T19" fmla="*/ 183 h 273"/>
                <a:gd name="T20" fmla="*/ 74 w 273"/>
                <a:gd name="T21" fmla="*/ 165 h 273"/>
                <a:gd name="T22" fmla="*/ 61 w 273"/>
                <a:gd name="T23" fmla="*/ 145 h 273"/>
                <a:gd name="T24" fmla="*/ 47 w 273"/>
                <a:gd name="T25" fmla="*/ 125 h 273"/>
                <a:gd name="T26" fmla="*/ 38 w 273"/>
                <a:gd name="T27" fmla="*/ 103 h 273"/>
                <a:gd name="T28" fmla="*/ 30 w 273"/>
                <a:gd name="T29" fmla="*/ 82 h 273"/>
                <a:gd name="T30" fmla="*/ 23 w 273"/>
                <a:gd name="T31" fmla="*/ 58 h 273"/>
                <a:gd name="T32" fmla="*/ 19 w 273"/>
                <a:gd name="T33" fmla="*/ 34 h 273"/>
                <a:gd name="T34" fmla="*/ 18 w 273"/>
                <a:gd name="T35" fmla="*/ 8 h 273"/>
                <a:gd name="T36" fmla="*/ 18 w 273"/>
                <a:gd name="T37" fmla="*/ 8 h 273"/>
                <a:gd name="T38" fmla="*/ 18 w 273"/>
                <a:gd name="T39" fmla="*/ 5 h 273"/>
                <a:gd name="T40" fmla="*/ 15 w 273"/>
                <a:gd name="T41" fmla="*/ 3 h 273"/>
                <a:gd name="T42" fmla="*/ 12 w 273"/>
                <a:gd name="T43" fmla="*/ 0 h 273"/>
                <a:gd name="T44" fmla="*/ 9 w 273"/>
                <a:gd name="T45" fmla="*/ 0 h 273"/>
                <a:gd name="T46" fmla="*/ 9 w 273"/>
                <a:gd name="T47" fmla="*/ 0 h 273"/>
                <a:gd name="T48" fmla="*/ 5 w 273"/>
                <a:gd name="T49" fmla="*/ 0 h 273"/>
                <a:gd name="T50" fmla="*/ 3 w 273"/>
                <a:gd name="T51" fmla="*/ 3 h 273"/>
                <a:gd name="T52" fmla="*/ 0 w 273"/>
                <a:gd name="T53" fmla="*/ 5 h 273"/>
                <a:gd name="T54" fmla="*/ 0 w 273"/>
                <a:gd name="T55" fmla="*/ 8 h 273"/>
                <a:gd name="T56" fmla="*/ 0 w 273"/>
                <a:gd name="T57" fmla="*/ 8 h 273"/>
                <a:gd name="T58" fmla="*/ 1 w 273"/>
                <a:gd name="T59" fmla="*/ 35 h 273"/>
                <a:gd name="T60" fmla="*/ 5 w 273"/>
                <a:gd name="T61" fmla="*/ 62 h 273"/>
                <a:gd name="T62" fmla="*/ 12 w 273"/>
                <a:gd name="T63" fmla="*/ 87 h 273"/>
                <a:gd name="T64" fmla="*/ 20 w 273"/>
                <a:gd name="T65" fmla="*/ 112 h 273"/>
                <a:gd name="T66" fmla="*/ 32 w 273"/>
                <a:gd name="T67" fmla="*/ 134 h 273"/>
                <a:gd name="T68" fmla="*/ 44 w 273"/>
                <a:gd name="T69" fmla="*/ 156 h 273"/>
                <a:gd name="T70" fmla="*/ 61 w 273"/>
                <a:gd name="T71" fmla="*/ 176 h 273"/>
                <a:gd name="T72" fmla="*/ 77 w 273"/>
                <a:gd name="T73" fmla="*/ 195 h 273"/>
                <a:gd name="T74" fmla="*/ 95 w 273"/>
                <a:gd name="T75" fmla="*/ 212 h 273"/>
                <a:gd name="T76" fmla="*/ 116 w 273"/>
                <a:gd name="T77" fmla="*/ 227 h 273"/>
                <a:gd name="T78" fmla="*/ 138 w 273"/>
                <a:gd name="T79" fmla="*/ 240 h 273"/>
                <a:gd name="T80" fmla="*/ 161 w 273"/>
                <a:gd name="T81" fmla="*/ 251 h 273"/>
                <a:gd name="T82" fmla="*/ 185 w 273"/>
                <a:gd name="T83" fmla="*/ 261 h 273"/>
                <a:gd name="T84" fmla="*/ 211 w 273"/>
                <a:gd name="T85" fmla="*/ 267 h 273"/>
                <a:gd name="T86" fmla="*/ 236 w 273"/>
                <a:gd name="T87" fmla="*/ 270 h 273"/>
                <a:gd name="T88" fmla="*/ 263 w 273"/>
                <a:gd name="T89" fmla="*/ 273 h 273"/>
                <a:gd name="T90" fmla="*/ 263 w 273"/>
                <a:gd name="T91" fmla="*/ 273 h 273"/>
                <a:gd name="T92" fmla="*/ 267 w 273"/>
                <a:gd name="T93" fmla="*/ 271 h 273"/>
                <a:gd name="T94" fmla="*/ 270 w 273"/>
                <a:gd name="T95" fmla="*/ 270 h 273"/>
                <a:gd name="T96" fmla="*/ 271 w 273"/>
                <a:gd name="T97" fmla="*/ 266 h 273"/>
                <a:gd name="T98" fmla="*/ 273 w 273"/>
                <a:gd name="T99" fmla="*/ 263 h 273"/>
                <a:gd name="T100" fmla="*/ 273 w 273"/>
                <a:gd name="T101" fmla="*/ 263 h 273"/>
                <a:gd name="T102" fmla="*/ 271 w 273"/>
                <a:gd name="T103" fmla="*/ 259 h 273"/>
                <a:gd name="T104" fmla="*/ 270 w 273"/>
                <a:gd name="T105" fmla="*/ 257 h 273"/>
                <a:gd name="T106" fmla="*/ 267 w 273"/>
                <a:gd name="T107" fmla="*/ 255 h 273"/>
                <a:gd name="T108" fmla="*/ 263 w 273"/>
                <a:gd name="T109" fmla="*/ 254 h 273"/>
                <a:gd name="T110" fmla="*/ 263 w 273"/>
                <a:gd name="T11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273">
                  <a:moveTo>
                    <a:pt x="263" y="254"/>
                  </a:moveTo>
                  <a:lnTo>
                    <a:pt x="263" y="254"/>
                  </a:lnTo>
                  <a:lnTo>
                    <a:pt x="238" y="253"/>
                  </a:lnTo>
                  <a:lnTo>
                    <a:pt x="214" y="248"/>
                  </a:lnTo>
                  <a:lnTo>
                    <a:pt x="191" y="243"/>
                  </a:lnTo>
                  <a:lnTo>
                    <a:pt x="168" y="235"/>
                  </a:lnTo>
                  <a:lnTo>
                    <a:pt x="146" y="224"/>
                  </a:lnTo>
                  <a:lnTo>
                    <a:pt x="126" y="212"/>
                  </a:lnTo>
                  <a:lnTo>
                    <a:pt x="108" y="197"/>
                  </a:lnTo>
                  <a:lnTo>
                    <a:pt x="90" y="183"/>
                  </a:lnTo>
                  <a:lnTo>
                    <a:pt x="74" y="165"/>
                  </a:lnTo>
                  <a:lnTo>
                    <a:pt x="61" y="145"/>
                  </a:lnTo>
                  <a:lnTo>
                    <a:pt x="47" y="125"/>
                  </a:lnTo>
                  <a:lnTo>
                    <a:pt x="38" y="103"/>
                  </a:lnTo>
                  <a:lnTo>
                    <a:pt x="30" y="82"/>
                  </a:lnTo>
                  <a:lnTo>
                    <a:pt x="23" y="58"/>
                  </a:lnTo>
                  <a:lnTo>
                    <a:pt x="19" y="34"/>
                  </a:lnTo>
                  <a:lnTo>
                    <a:pt x="18" y="8"/>
                  </a:lnTo>
                  <a:lnTo>
                    <a:pt x="18" y="8"/>
                  </a:lnTo>
                  <a:lnTo>
                    <a:pt x="18" y="5"/>
                  </a:lnTo>
                  <a:lnTo>
                    <a:pt x="15" y="3"/>
                  </a:lnTo>
                  <a:lnTo>
                    <a:pt x="12" y="0"/>
                  </a:lnTo>
                  <a:lnTo>
                    <a:pt x="9" y="0"/>
                  </a:lnTo>
                  <a:lnTo>
                    <a:pt x="9" y="0"/>
                  </a:lnTo>
                  <a:lnTo>
                    <a:pt x="5" y="0"/>
                  </a:lnTo>
                  <a:lnTo>
                    <a:pt x="3" y="3"/>
                  </a:lnTo>
                  <a:lnTo>
                    <a:pt x="0" y="5"/>
                  </a:lnTo>
                  <a:lnTo>
                    <a:pt x="0" y="8"/>
                  </a:lnTo>
                  <a:lnTo>
                    <a:pt x="0" y="8"/>
                  </a:lnTo>
                  <a:lnTo>
                    <a:pt x="1" y="35"/>
                  </a:lnTo>
                  <a:lnTo>
                    <a:pt x="5" y="62"/>
                  </a:lnTo>
                  <a:lnTo>
                    <a:pt x="12" y="87"/>
                  </a:lnTo>
                  <a:lnTo>
                    <a:pt x="20" y="112"/>
                  </a:lnTo>
                  <a:lnTo>
                    <a:pt x="32" y="134"/>
                  </a:lnTo>
                  <a:lnTo>
                    <a:pt x="44" y="156"/>
                  </a:lnTo>
                  <a:lnTo>
                    <a:pt x="61" y="176"/>
                  </a:lnTo>
                  <a:lnTo>
                    <a:pt x="77" y="195"/>
                  </a:lnTo>
                  <a:lnTo>
                    <a:pt x="95" y="212"/>
                  </a:lnTo>
                  <a:lnTo>
                    <a:pt x="116" y="227"/>
                  </a:lnTo>
                  <a:lnTo>
                    <a:pt x="138" y="240"/>
                  </a:lnTo>
                  <a:lnTo>
                    <a:pt x="161" y="251"/>
                  </a:lnTo>
                  <a:lnTo>
                    <a:pt x="185" y="261"/>
                  </a:lnTo>
                  <a:lnTo>
                    <a:pt x="211" y="267"/>
                  </a:lnTo>
                  <a:lnTo>
                    <a:pt x="236" y="270"/>
                  </a:lnTo>
                  <a:lnTo>
                    <a:pt x="263" y="273"/>
                  </a:lnTo>
                  <a:lnTo>
                    <a:pt x="263" y="273"/>
                  </a:lnTo>
                  <a:lnTo>
                    <a:pt x="267" y="271"/>
                  </a:lnTo>
                  <a:lnTo>
                    <a:pt x="270" y="270"/>
                  </a:lnTo>
                  <a:lnTo>
                    <a:pt x="271" y="266"/>
                  </a:lnTo>
                  <a:lnTo>
                    <a:pt x="273" y="263"/>
                  </a:lnTo>
                  <a:lnTo>
                    <a:pt x="273" y="263"/>
                  </a:lnTo>
                  <a:lnTo>
                    <a:pt x="271" y="259"/>
                  </a:lnTo>
                  <a:lnTo>
                    <a:pt x="270" y="257"/>
                  </a:lnTo>
                  <a:lnTo>
                    <a:pt x="267" y="255"/>
                  </a:lnTo>
                  <a:lnTo>
                    <a:pt x="263" y="254"/>
                  </a:lnTo>
                  <a:lnTo>
                    <a:pt x="263"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276"/>
            <p:cNvSpPr>
              <a:spLocks/>
            </p:cNvSpPr>
            <p:nvPr/>
          </p:nvSpPr>
          <p:spPr bwMode="auto">
            <a:xfrm>
              <a:off x="2516188" y="3687763"/>
              <a:ext cx="101600" cy="55563"/>
            </a:xfrm>
            <a:custGeom>
              <a:avLst/>
              <a:gdLst>
                <a:gd name="T0" fmla="*/ 125 w 127"/>
                <a:gd name="T1" fmla="*/ 21 h 71"/>
                <a:gd name="T2" fmla="*/ 125 w 127"/>
                <a:gd name="T3" fmla="*/ 21 h 71"/>
                <a:gd name="T4" fmla="*/ 119 w 127"/>
                <a:gd name="T5" fmla="*/ 17 h 71"/>
                <a:gd name="T6" fmla="*/ 106 w 127"/>
                <a:gd name="T7" fmla="*/ 9 h 71"/>
                <a:gd name="T8" fmla="*/ 97 w 127"/>
                <a:gd name="T9" fmla="*/ 5 h 71"/>
                <a:gd name="T10" fmla="*/ 87 w 127"/>
                <a:gd name="T11" fmla="*/ 2 h 71"/>
                <a:gd name="T12" fmla="*/ 76 w 127"/>
                <a:gd name="T13" fmla="*/ 0 h 71"/>
                <a:gd name="T14" fmla="*/ 64 w 127"/>
                <a:gd name="T15" fmla="*/ 0 h 71"/>
                <a:gd name="T16" fmla="*/ 64 w 127"/>
                <a:gd name="T17" fmla="*/ 0 h 71"/>
                <a:gd name="T18" fmla="*/ 54 w 127"/>
                <a:gd name="T19" fmla="*/ 1 h 71"/>
                <a:gd name="T20" fmla="*/ 54 w 127"/>
                <a:gd name="T21" fmla="*/ 1 h 71"/>
                <a:gd name="T22" fmla="*/ 43 w 127"/>
                <a:gd name="T23" fmla="*/ 4 h 71"/>
                <a:gd name="T24" fmla="*/ 33 w 127"/>
                <a:gd name="T25" fmla="*/ 8 h 71"/>
                <a:gd name="T26" fmla="*/ 24 w 127"/>
                <a:gd name="T27" fmla="*/ 12 h 71"/>
                <a:gd name="T28" fmla="*/ 17 w 127"/>
                <a:gd name="T29" fmla="*/ 17 h 71"/>
                <a:gd name="T30" fmla="*/ 7 w 127"/>
                <a:gd name="T31" fmla="*/ 27 h 71"/>
                <a:gd name="T32" fmla="*/ 1 w 127"/>
                <a:gd name="T33" fmla="*/ 31 h 71"/>
                <a:gd name="T34" fmla="*/ 1 w 127"/>
                <a:gd name="T35" fmla="*/ 31 h 71"/>
                <a:gd name="T36" fmla="*/ 0 w 127"/>
                <a:gd name="T37" fmla="*/ 35 h 71"/>
                <a:gd name="T38" fmla="*/ 1 w 127"/>
                <a:gd name="T39" fmla="*/ 39 h 71"/>
                <a:gd name="T40" fmla="*/ 1 w 127"/>
                <a:gd name="T41" fmla="*/ 39 h 71"/>
                <a:gd name="T42" fmla="*/ 7 w 127"/>
                <a:gd name="T43" fmla="*/ 44 h 71"/>
                <a:gd name="T44" fmla="*/ 20 w 127"/>
                <a:gd name="T45" fmla="*/ 55 h 71"/>
                <a:gd name="T46" fmla="*/ 29 w 127"/>
                <a:gd name="T47" fmla="*/ 62 h 71"/>
                <a:gd name="T48" fmla="*/ 39 w 127"/>
                <a:gd name="T49" fmla="*/ 67 h 71"/>
                <a:gd name="T50" fmla="*/ 50 w 127"/>
                <a:gd name="T51" fmla="*/ 70 h 71"/>
                <a:gd name="T52" fmla="*/ 59 w 127"/>
                <a:gd name="T53" fmla="*/ 71 h 71"/>
                <a:gd name="T54" fmla="*/ 59 w 127"/>
                <a:gd name="T55" fmla="*/ 71 h 71"/>
                <a:gd name="T56" fmla="*/ 66 w 127"/>
                <a:gd name="T57" fmla="*/ 71 h 71"/>
                <a:gd name="T58" fmla="*/ 66 w 127"/>
                <a:gd name="T59" fmla="*/ 71 h 71"/>
                <a:gd name="T60" fmla="*/ 79 w 127"/>
                <a:gd name="T61" fmla="*/ 67 h 71"/>
                <a:gd name="T62" fmla="*/ 91 w 127"/>
                <a:gd name="T63" fmla="*/ 62 h 71"/>
                <a:gd name="T64" fmla="*/ 101 w 127"/>
                <a:gd name="T65" fmla="*/ 55 h 71"/>
                <a:gd name="T66" fmla="*/ 110 w 127"/>
                <a:gd name="T67" fmla="*/ 48 h 71"/>
                <a:gd name="T68" fmla="*/ 122 w 127"/>
                <a:gd name="T69" fmla="*/ 35 h 71"/>
                <a:gd name="T70" fmla="*/ 127 w 127"/>
                <a:gd name="T71" fmla="*/ 28 h 71"/>
                <a:gd name="T72" fmla="*/ 127 w 127"/>
                <a:gd name="T73" fmla="*/ 28 h 71"/>
                <a:gd name="T74" fmla="*/ 127 w 127"/>
                <a:gd name="T75" fmla="*/ 27 h 71"/>
                <a:gd name="T76" fmla="*/ 127 w 127"/>
                <a:gd name="T77" fmla="*/ 24 h 71"/>
                <a:gd name="T78" fmla="*/ 127 w 127"/>
                <a:gd name="T79" fmla="*/ 23 h 71"/>
                <a:gd name="T80" fmla="*/ 125 w 127"/>
                <a:gd name="T81" fmla="*/ 21 h 71"/>
                <a:gd name="T82" fmla="*/ 125 w 127"/>
                <a:gd name="T83"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71">
                  <a:moveTo>
                    <a:pt x="125" y="21"/>
                  </a:moveTo>
                  <a:lnTo>
                    <a:pt x="125" y="21"/>
                  </a:lnTo>
                  <a:lnTo>
                    <a:pt x="119" y="17"/>
                  </a:lnTo>
                  <a:lnTo>
                    <a:pt x="106" y="9"/>
                  </a:lnTo>
                  <a:lnTo>
                    <a:pt x="97" y="5"/>
                  </a:lnTo>
                  <a:lnTo>
                    <a:pt x="87" y="2"/>
                  </a:lnTo>
                  <a:lnTo>
                    <a:pt x="76" y="0"/>
                  </a:lnTo>
                  <a:lnTo>
                    <a:pt x="64" y="0"/>
                  </a:lnTo>
                  <a:lnTo>
                    <a:pt x="64" y="0"/>
                  </a:lnTo>
                  <a:lnTo>
                    <a:pt x="54" y="1"/>
                  </a:lnTo>
                  <a:lnTo>
                    <a:pt x="54" y="1"/>
                  </a:lnTo>
                  <a:lnTo>
                    <a:pt x="43" y="4"/>
                  </a:lnTo>
                  <a:lnTo>
                    <a:pt x="33" y="8"/>
                  </a:lnTo>
                  <a:lnTo>
                    <a:pt x="24" y="12"/>
                  </a:lnTo>
                  <a:lnTo>
                    <a:pt x="17" y="17"/>
                  </a:lnTo>
                  <a:lnTo>
                    <a:pt x="7" y="27"/>
                  </a:lnTo>
                  <a:lnTo>
                    <a:pt x="1" y="31"/>
                  </a:lnTo>
                  <a:lnTo>
                    <a:pt x="1" y="31"/>
                  </a:lnTo>
                  <a:lnTo>
                    <a:pt x="0" y="35"/>
                  </a:lnTo>
                  <a:lnTo>
                    <a:pt x="1" y="39"/>
                  </a:lnTo>
                  <a:lnTo>
                    <a:pt x="1" y="39"/>
                  </a:lnTo>
                  <a:lnTo>
                    <a:pt x="7" y="44"/>
                  </a:lnTo>
                  <a:lnTo>
                    <a:pt x="20" y="55"/>
                  </a:lnTo>
                  <a:lnTo>
                    <a:pt x="29" y="62"/>
                  </a:lnTo>
                  <a:lnTo>
                    <a:pt x="39" y="67"/>
                  </a:lnTo>
                  <a:lnTo>
                    <a:pt x="50" y="70"/>
                  </a:lnTo>
                  <a:lnTo>
                    <a:pt x="59" y="71"/>
                  </a:lnTo>
                  <a:lnTo>
                    <a:pt x="59" y="71"/>
                  </a:lnTo>
                  <a:lnTo>
                    <a:pt x="66" y="71"/>
                  </a:lnTo>
                  <a:lnTo>
                    <a:pt x="66" y="71"/>
                  </a:lnTo>
                  <a:lnTo>
                    <a:pt x="79" y="67"/>
                  </a:lnTo>
                  <a:lnTo>
                    <a:pt x="91" y="62"/>
                  </a:lnTo>
                  <a:lnTo>
                    <a:pt x="101" y="55"/>
                  </a:lnTo>
                  <a:lnTo>
                    <a:pt x="110" y="48"/>
                  </a:lnTo>
                  <a:lnTo>
                    <a:pt x="122" y="35"/>
                  </a:lnTo>
                  <a:lnTo>
                    <a:pt x="127" y="28"/>
                  </a:lnTo>
                  <a:lnTo>
                    <a:pt x="127" y="28"/>
                  </a:lnTo>
                  <a:lnTo>
                    <a:pt x="127" y="27"/>
                  </a:lnTo>
                  <a:lnTo>
                    <a:pt x="127" y="24"/>
                  </a:lnTo>
                  <a:lnTo>
                    <a:pt x="127" y="23"/>
                  </a:lnTo>
                  <a:lnTo>
                    <a:pt x="125" y="21"/>
                  </a:lnTo>
                  <a:lnTo>
                    <a:pt x="12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277"/>
            <p:cNvSpPr>
              <a:spLocks/>
            </p:cNvSpPr>
            <p:nvPr/>
          </p:nvSpPr>
          <p:spPr bwMode="auto">
            <a:xfrm>
              <a:off x="2462213" y="3611563"/>
              <a:ext cx="79375" cy="46038"/>
            </a:xfrm>
            <a:custGeom>
              <a:avLst/>
              <a:gdLst>
                <a:gd name="T0" fmla="*/ 100 w 101"/>
                <a:gd name="T1" fmla="*/ 40 h 59"/>
                <a:gd name="T2" fmla="*/ 100 w 101"/>
                <a:gd name="T3" fmla="*/ 40 h 59"/>
                <a:gd name="T4" fmla="*/ 97 w 101"/>
                <a:gd name="T5" fmla="*/ 34 h 59"/>
                <a:gd name="T6" fmla="*/ 89 w 101"/>
                <a:gd name="T7" fmla="*/ 22 h 59"/>
                <a:gd name="T8" fmla="*/ 82 w 101"/>
                <a:gd name="T9" fmla="*/ 14 h 59"/>
                <a:gd name="T10" fmla="*/ 76 w 101"/>
                <a:gd name="T11" fmla="*/ 8 h 59"/>
                <a:gd name="T12" fmla="*/ 68 w 101"/>
                <a:gd name="T13" fmla="*/ 3 h 59"/>
                <a:gd name="T14" fmla="*/ 59 w 101"/>
                <a:gd name="T15" fmla="*/ 0 h 59"/>
                <a:gd name="T16" fmla="*/ 59 w 101"/>
                <a:gd name="T17" fmla="*/ 0 h 59"/>
                <a:gd name="T18" fmla="*/ 51 w 101"/>
                <a:gd name="T19" fmla="*/ 0 h 59"/>
                <a:gd name="T20" fmla="*/ 51 w 101"/>
                <a:gd name="T21" fmla="*/ 0 h 59"/>
                <a:gd name="T22" fmla="*/ 42 w 101"/>
                <a:gd name="T23" fmla="*/ 1 h 59"/>
                <a:gd name="T24" fmla="*/ 33 w 101"/>
                <a:gd name="T25" fmla="*/ 3 h 59"/>
                <a:gd name="T26" fmla="*/ 25 w 101"/>
                <a:gd name="T27" fmla="*/ 5 h 59"/>
                <a:gd name="T28" fmla="*/ 18 w 101"/>
                <a:gd name="T29" fmla="*/ 10 h 59"/>
                <a:gd name="T30" fmla="*/ 7 w 101"/>
                <a:gd name="T31" fmla="*/ 15 h 59"/>
                <a:gd name="T32" fmla="*/ 2 w 101"/>
                <a:gd name="T33" fmla="*/ 19 h 59"/>
                <a:gd name="T34" fmla="*/ 2 w 101"/>
                <a:gd name="T35" fmla="*/ 19 h 59"/>
                <a:gd name="T36" fmla="*/ 0 w 101"/>
                <a:gd name="T37" fmla="*/ 20 h 59"/>
                <a:gd name="T38" fmla="*/ 0 w 101"/>
                <a:gd name="T39" fmla="*/ 22 h 59"/>
                <a:gd name="T40" fmla="*/ 0 w 101"/>
                <a:gd name="T41" fmla="*/ 24 h 59"/>
                <a:gd name="T42" fmla="*/ 2 w 101"/>
                <a:gd name="T43" fmla="*/ 26 h 59"/>
                <a:gd name="T44" fmla="*/ 2 w 101"/>
                <a:gd name="T45" fmla="*/ 26 h 59"/>
                <a:gd name="T46" fmla="*/ 6 w 101"/>
                <a:gd name="T47" fmla="*/ 31 h 59"/>
                <a:gd name="T48" fmla="*/ 17 w 101"/>
                <a:gd name="T49" fmla="*/ 42 h 59"/>
                <a:gd name="T50" fmla="*/ 25 w 101"/>
                <a:gd name="T51" fmla="*/ 47 h 59"/>
                <a:gd name="T52" fmla="*/ 33 w 101"/>
                <a:gd name="T53" fmla="*/ 52 h 59"/>
                <a:gd name="T54" fmla="*/ 42 w 101"/>
                <a:gd name="T55" fmla="*/ 57 h 59"/>
                <a:gd name="T56" fmla="*/ 51 w 101"/>
                <a:gd name="T57" fmla="*/ 59 h 59"/>
                <a:gd name="T58" fmla="*/ 51 w 101"/>
                <a:gd name="T59" fmla="*/ 59 h 59"/>
                <a:gd name="T60" fmla="*/ 59 w 101"/>
                <a:gd name="T61" fmla="*/ 59 h 59"/>
                <a:gd name="T62" fmla="*/ 59 w 101"/>
                <a:gd name="T63" fmla="*/ 59 h 59"/>
                <a:gd name="T64" fmla="*/ 66 w 101"/>
                <a:gd name="T65" fmla="*/ 59 h 59"/>
                <a:gd name="T66" fmla="*/ 74 w 101"/>
                <a:gd name="T67" fmla="*/ 58 h 59"/>
                <a:gd name="T68" fmla="*/ 86 w 101"/>
                <a:gd name="T69" fmla="*/ 54 h 59"/>
                <a:gd name="T70" fmla="*/ 96 w 101"/>
                <a:gd name="T71" fmla="*/ 50 h 59"/>
                <a:gd name="T72" fmla="*/ 98 w 101"/>
                <a:gd name="T73" fmla="*/ 48 h 59"/>
                <a:gd name="T74" fmla="*/ 98 w 101"/>
                <a:gd name="T75" fmla="*/ 48 h 59"/>
                <a:gd name="T76" fmla="*/ 101 w 101"/>
                <a:gd name="T77" fmla="*/ 44 h 59"/>
                <a:gd name="T78" fmla="*/ 100 w 101"/>
                <a:gd name="T79" fmla="*/ 40 h 59"/>
                <a:gd name="T80" fmla="*/ 100 w 101"/>
                <a:gd name="T8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59">
                  <a:moveTo>
                    <a:pt x="100" y="40"/>
                  </a:moveTo>
                  <a:lnTo>
                    <a:pt x="100" y="40"/>
                  </a:lnTo>
                  <a:lnTo>
                    <a:pt x="97" y="34"/>
                  </a:lnTo>
                  <a:lnTo>
                    <a:pt x="89" y="22"/>
                  </a:lnTo>
                  <a:lnTo>
                    <a:pt x="82" y="14"/>
                  </a:lnTo>
                  <a:lnTo>
                    <a:pt x="76" y="8"/>
                  </a:lnTo>
                  <a:lnTo>
                    <a:pt x="68" y="3"/>
                  </a:lnTo>
                  <a:lnTo>
                    <a:pt x="59" y="0"/>
                  </a:lnTo>
                  <a:lnTo>
                    <a:pt x="59" y="0"/>
                  </a:lnTo>
                  <a:lnTo>
                    <a:pt x="51" y="0"/>
                  </a:lnTo>
                  <a:lnTo>
                    <a:pt x="51" y="0"/>
                  </a:lnTo>
                  <a:lnTo>
                    <a:pt x="42" y="1"/>
                  </a:lnTo>
                  <a:lnTo>
                    <a:pt x="33" y="3"/>
                  </a:lnTo>
                  <a:lnTo>
                    <a:pt x="25" y="5"/>
                  </a:lnTo>
                  <a:lnTo>
                    <a:pt x="18" y="10"/>
                  </a:lnTo>
                  <a:lnTo>
                    <a:pt x="7" y="15"/>
                  </a:lnTo>
                  <a:lnTo>
                    <a:pt x="2" y="19"/>
                  </a:lnTo>
                  <a:lnTo>
                    <a:pt x="2" y="19"/>
                  </a:lnTo>
                  <a:lnTo>
                    <a:pt x="0" y="20"/>
                  </a:lnTo>
                  <a:lnTo>
                    <a:pt x="0" y="22"/>
                  </a:lnTo>
                  <a:lnTo>
                    <a:pt x="0" y="24"/>
                  </a:lnTo>
                  <a:lnTo>
                    <a:pt x="2" y="26"/>
                  </a:lnTo>
                  <a:lnTo>
                    <a:pt x="2" y="26"/>
                  </a:lnTo>
                  <a:lnTo>
                    <a:pt x="6" y="31"/>
                  </a:lnTo>
                  <a:lnTo>
                    <a:pt x="17" y="42"/>
                  </a:lnTo>
                  <a:lnTo>
                    <a:pt x="25" y="47"/>
                  </a:lnTo>
                  <a:lnTo>
                    <a:pt x="33" y="52"/>
                  </a:lnTo>
                  <a:lnTo>
                    <a:pt x="42" y="57"/>
                  </a:lnTo>
                  <a:lnTo>
                    <a:pt x="51" y="59"/>
                  </a:lnTo>
                  <a:lnTo>
                    <a:pt x="51" y="59"/>
                  </a:lnTo>
                  <a:lnTo>
                    <a:pt x="59" y="59"/>
                  </a:lnTo>
                  <a:lnTo>
                    <a:pt x="59" y="59"/>
                  </a:lnTo>
                  <a:lnTo>
                    <a:pt x="66" y="59"/>
                  </a:lnTo>
                  <a:lnTo>
                    <a:pt x="74" y="58"/>
                  </a:lnTo>
                  <a:lnTo>
                    <a:pt x="86" y="54"/>
                  </a:lnTo>
                  <a:lnTo>
                    <a:pt x="96" y="50"/>
                  </a:lnTo>
                  <a:lnTo>
                    <a:pt x="98" y="48"/>
                  </a:lnTo>
                  <a:lnTo>
                    <a:pt x="98" y="48"/>
                  </a:lnTo>
                  <a:lnTo>
                    <a:pt x="101" y="44"/>
                  </a:lnTo>
                  <a:lnTo>
                    <a:pt x="100" y="40"/>
                  </a:lnTo>
                  <a:lnTo>
                    <a:pt x="10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278"/>
            <p:cNvSpPr>
              <a:spLocks/>
            </p:cNvSpPr>
            <p:nvPr/>
          </p:nvSpPr>
          <p:spPr bwMode="auto">
            <a:xfrm>
              <a:off x="2554288" y="3538538"/>
              <a:ext cx="47625" cy="79375"/>
            </a:xfrm>
            <a:custGeom>
              <a:avLst/>
              <a:gdLst>
                <a:gd name="T0" fmla="*/ 0 w 59"/>
                <a:gd name="T1" fmla="*/ 44 h 101"/>
                <a:gd name="T2" fmla="*/ 0 w 59"/>
                <a:gd name="T3" fmla="*/ 44 h 101"/>
                <a:gd name="T4" fmla="*/ 2 w 59"/>
                <a:gd name="T5" fmla="*/ 55 h 101"/>
                <a:gd name="T6" fmla="*/ 3 w 59"/>
                <a:gd name="T7" fmla="*/ 64 h 101"/>
                <a:gd name="T8" fmla="*/ 6 w 59"/>
                <a:gd name="T9" fmla="*/ 74 h 101"/>
                <a:gd name="T10" fmla="*/ 10 w 59"/>
                <a:gd name="T11" fmla="*/ 82 h 101"/>
                <a:gd name="T12" fmla="*/ 18 w 59"/>
                <a:gd name="T13" fmla="*/ 94 h 101"/>
                <a:gd name="T14" fmla="*/ 22 w 59"/>
                <a:gd name="T15" fmla="*/ 99 h 101"/>
                <a:gd name="T16" fmla="*/ 22 w 59"/>
                <a:gd name="T17" fmla="*/ 99 h 101"/>
                <a:gd name="T18" fmla="*/ 23 w 59"/>
                <a:gd name="T19" fmla="*/ 101 h 101"/>
                <a:gd name="T20" fmla="*/ 26 w 59"/>
                <a:gd name="T21" fmla="*/ 101 h 101"/>
                <a:gd name="T22" fmla="*/ 26 w 59"/>
                <a:gd name="T23" fmla="*/ 101 h 101"/>
                <a:gd name="T24" fmla="*/ 30 w 59"/>
                <a:gd name="T25" fmla="*/ 99 h 101"/>
                <a:gd name="T26" fmla="*/ 30 w 59"/>
                <a:gd name="T27" fmla="*/ 99 h 101"/>
                <a:gd name="T28" fmla="*/ 34 w 59"/>
                <a:gd name="T29" fmla="*/ 95 h 101"/>
                <a:gd name="T30" fmla="*/ 43 w 59"/>
                <a:gd name="T31" fmla="*/ 84 h 101"/>
                <a:gd name="T32" fmla="*/ 49 w 59"/>
                <a:gd name="T33" fmla="*/ 76 h 101"/>
                <a:gd name="T34" fmla="*/ 54 w 59"/>
                <a:gd name="T35" fmla="*/ 68 h 101"/>
                <a:gd name="T36" fmla="*/ 57 w 59"/>
                <a:gd name="T37" fmla="*/ 59 h 101"/>
                <a:gd name="T38" fmla="*/ 59 w 59"/>
                <a:gd name="T39" fmla="*/ 48 h 101"/>
                <a:gd name="T40" fmla="*/ 59 w 59"/>
                <a:gd name="T41" fmla="*/ 48 h 101"/>
                <a:gd name="T42" fmla="*/ 59 w 59"/>
                <a:gd name="T43" fmla="*/ 40 h 101"/>
                <a:gd name="T44" fmla="*/ 58 w 59"/>
                <a:gd name="T45" fmla="*/ 32 h 101"/>
                <a:gd name="T46" fmla="*/ 53 w 59"/>
                <a:gd name="T47" fmla="*/ 17 h 101"/>
                <a:gd name="T48" fmla="*/ 49 w 59"/>
                <a:gd name="T49" fmla="*/ 7 h 101"/>
                <a:gd name="T50" fmla="*/ 46 w 59"/>
                <a:gd name="T51" fmla="*/ 2 h 101"/>
                <a:gd name="T52" fmla="*/ 46 w 59"/>
                <a:gd name="T53" fmla="*/ 2 h 101"/>
                <a:gd name="T54" fmla="*/ 42 w 59"/>
                <a:gd name="T55" fmla="*/ 0 h 101"/>
                <a:gd name="T56" fmla="*/ 41 w 59"/>
                <a:gd name="T57" fmla="*/ 0 h 101"/>
                <a:gd name="T58" fmla="*/ 38 w 59"/>
                <a:gd name="T59" fmla="*/ 1 h 101"/>
                <a:gd name="T60" fmla="*/ 38 w 59"/>
                <a:gd name="T61" fmla="*/ 1 h 101"/>
                <a:gd name="T62" fmla="*/ 32 w 59"/>
                <a:gd name="T63" fmla="*/ 4 h 101"/>
                <a:gd name="T64" fmla="*/ 20 w 59"/>
                <a:gd name="T65" fmla="*/ 13 h 101"/>
                <a:gd name="T66" fmla="*/ 14 w 59"/>
                <a:gd name="T67" fmla="*/ 20 h 101"/>
                <a:gd name="T68" fmla="*/ 7 w 59"/>
                <a:gd name="T69" fmla="*/ 27 h 101"/>
                <a:gd name="T70" fmla="*/ 3 w 59"/>
                <a:gd name="T71" fmla="*/ 35 h 101"/>
                <a:gd name="T72" fmla="*/ 0 w 59"/>
                <a:gd name="T73" fmla="*/ 44 h 101"/>
                <a:gd name="T74" fmla="*/ 0 w 59"/>
                <a:gd name="T75"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101">
                  <a:moveTo>
                    <a:pt x="0" y="44"/>
                  </a:moveTo>
                  <a:lnTo>
                    <a:pt x="0" y="44"/>
                  </a:lnTo>
                  <a:lnTo>
                    <a:pt x="2" y="55"/>
                  </a:lnTo>
                  <a:lnTo>
                    <a:pt x="3" y="64"/>
                  </a:lnTo>
                  <a:lnTo>
                    <a:pt x="6" y="74"/>
                  </a:lnTo>
                  <a:lnTo>
                    <a:pt x="10" y="82"/>
                  </a:lnTo>
                  <a:lnTo>
                    <a:pt x="18" y="94"/>
                  </a:lnTo>
                  <a:lnTo>
                    <a:pt x="22" y="99"/>
                  </a:lnTo>
                  <a:lnTo>
                    <a:pt x="22" y="99"/>
                  </a:lnTo>
                  <a:lnTo>
                    <a:pt x="23" y="101"/>
                  </a:lnTo>
                  <a:lnTo>
                    <a:pt x="26" y="101"/>
                  </a:lnTo>
                  <a:lnTo>
                    <a:pt x="26" y="101"/>
                  </a:lnTo>
                  <a:lnTo>
                    <a:pt x="30" y="99"/>
                  </a:lnTo>
                  <a:lnTo>
                    <a:pt x="30" y="99"/>
                  </a:lnTo>
                  <a:lnTo>
                    <a:pt x="34" y="95"/>
                  </a:lnTo>
                  <a:lnTo>
                    <a:pt x="43" y="84"/>
                  </a:lnTo>
                  <a:lnTo>
                    <a:pt x="49" y="76"/>
                  </a:lnTo>
                  <a:lnTo>
                    <a:pt x="54" y="68"/>
                  </a:lnTo>
                  <a:lnTo>
                    <a:pt x="57" y="59"/>
                  </a:lnTo>
                  <a:lnTo>
                    <a:pt x="59" y="48"/>
                  </a:lnTo>
                  <a:lnTo>
                    <a:pt x="59" y="48"/>
                  </a:lnTo>
                  <a:lnTo>
                    <a:pt x="59" y="40"/>
                  </a:lnTo>
                  <a:lnTo>
                    <a:pt x="58" y="32"/>
                  </a:lnTo>
                  <a:lnTo>
                    <a:pt x="53" y="17"/>
                  </a:lnTo>
                  <a:lnTo>
                    <a:pt x="49" y="7"/>
                  </a:lnTo>
                  <a:lnTo>
                    <a:pt x="46" y="2"/>
                  </a:lnTo>
                  <a:lnTo>
                    <a:pt x="46" y="2"/>
                  </a:lnTo>
                  <a:lnTo>
                    <a:pt x="42" y="0"/>
                  </a:lnTo>
                  <a:lnTo>
                    <a:pt x="41" y="0"/>
                  </a:lnTo>
                  <a:lnTo>
                    <a:pt x="38" y="1"/>
                  </a:lnTo>
                  <a:lnTo>
                    <a:pt x="38" y="1"/>
                  </a:lnTo>
                  <a:lnTo>
                    <a:pt x="32" y="4"/>
                  </a:lnTo>
                  <a:lnTo>
                    <a:pt x="20" y="13"/>
                  </a:lnTo>
                  <a:lnTo>
                    <a:pt x="14" y="20"/>
                  </a:lnTo>
                  <a:lnTo>
                    <a:pt x="7" y="27"/>
                  </a:lnTo>
                  <a:lnTo>
                    <a:pt x="3" y="35"/>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279"/>
            <p:cNvSpPr>
              <a:spLocks/>
            </p:cNvSpPr>
            <p:nvPr/>
          </p:nvSpPr>
          <p:spPr bwMode="auto">
            <a:xfrm>
              <a:off x="2436813" y="3521075"/>
              <a:ext cx="60325" cy="49213"/>
            </a:xfrm>
            <a:custGeom>
              <a:avLst/>
              <a:gdLst>
                <a:gd name="T0" fmla="*/ 74 w 77"/>
                <a:gd name="T1" fmla="*/ 58 h 62"/>
                <a:gd name="T2" fmla="*/ 74 w 77"/>
                <a:gd name="T3" fmla="*/ 58 h 62"/>
                <a:gd name="T4" fmla="*/ 77 w 77"/>
                <a:gd name="T5" fmla="*/ 55 h 62"/>
                <a:gd name="T6" fmla="*/ 77 w 77"/>
                <a:gd name="T7" fmla="*/ 51 h 62"/>
                <a:gd name="T8" fmla="*/ 77 w 77"/>
                <a:gd name="T9" fmla="*/ 51 h 62"/>
                <a:gd name="T10" fmla="*/ 77 w 77"/>
                <a:gd name="T11" fmla="*/ 47 h 62"/>
                <a:gd name="T12" fmla="*/ 73 w 77"/>
                <a:gd name="T13" fmla="*/ 38 h 62"/>
                <a:gd name="T14" fmla="*/ 66 w 77"/>
                <a:gd name="T15" fmla="*/ 26 h 62"/>
                <a:gd name="T16" fmla="*/ 62 w 77"/>
                <a:gd name="T17" fmla="*/ 19 h 62"/>
                <a:gd name="T18" fmla="*/ 57 w 77"/>
                <a:gd name="T19" fmla="*/ 14 h 62"/>
                <a:gd name="T20" fmla="*/ 57 w 77"/>
                <a:gd name="T21" fmla="*/ 14 h 62"/>
                <a:gd name="T22" fmla="*/ 50 w 77"/>
                <a:gd name="T23" fmla="*/ 10 h 62"/>
                <a:gd name="T24" fmla="*/ 43 w 77"/>
                <a:gd name="T25" fmla="*/ 7 h 62"/>
                <a:gd name="T26" fmla="*/ 30 w 77"/>
                <a:gd name="T27" fmla="*/ 3 h 62"/>
                <a:gd name="T28" fmla="*/ 18 w 77"/>
                <a:gd name="T29" fmla="*/ 0 h 62"/>
                <a:gd name="T30" fmla="*/ 10 w 77"/>
                <a:gd name="T31" fmla="*/ 0 h 62"/>
                <a:gd name="T32" fmla="*/ 10 w 77"/>
                <a:gd name="T33" fmla="*/ 0 h 62"/>
                <a:gd name="T34" fmla="*/ 4 w 77"/>
                <a:gd name="T35" fmla="*/ 0 h 62"/>
                <a:gd name="T36" fmla="*/ 4 w 77"/>
                <a:gd name="T37" fmla="*/ 0 h 62"/>
                <a:gd name="T38" fmla="*/ 3 w 77"/>
                <a:gd name="T39" fmla="*/ 0 h 62"/>
                <a:gd name="T40" fmla="*/ 2 w 77"/>
                <a:gd name="T41" fmla="*/ 2 h 62"/>
                <a:gd name="T42" fmla="*/ 0 w 77"/>
                <a:gd name="T43" fmla="*/ 4 h 62"/>
                <a:gd name="T44" fmla="*/ 0 w 77"/>
                <a:gd name="T45" fmla="*/ 6 h 62"/>
                <a:gd name="T46" fmla="*/ 0 w 77"/>
                <a:gd name="T47" fmla="*/ 6 h 62"/>
                <a:gd name="T48" fmla="*/ 0 w 77"/>
                <a:gd name="T49" fmla="*/ 11 h 62"/>
                <a:gd name="T50" fmla="*/ 3 w 77"/>
                <a:gd name="T51" fmla="*/ 23 h 62"/>
                <a:gd name="T52" fmla="*/ 6 w 77"/>
                <a:gd name="T53" fmla="*/ 31 h 62"/>
                <a:gd name="T54" fmla="*/ 10 w 77"/>
                <a:gd name="T55" fmla="*/ 39 h 62"/>
                <a:gd name="T56" fmla="*/ 15 w 77"/>
                <a:gd name="T57" fmla="*/ 47 h 62"/>
                <a:gd name="T58" fmla="*/ 22 w 77"/>
                <a:gd name="T59" fmla="*/ 54 h 62"/>
                <a:gd name="T60" fmla="*/ 22 w 77"/>
                <a:gd name="T61" fmla="*/ 54 h 62"/>
                <a:gd name="T62" fmla="*/ 27 w 77"/>
                <a:gd name="T63" fmla="*/ 58 h 62"/>
                <a:gd name="T64" fmla="*/ 32 w 77"/>
                <a:gd name="T65" fmla="*/ 61 h 62"/>
                <a:gd name="T66" fmla="*/ 40 w 77"/>
                <a:gd name="T67" fmla="*/ 62 h 62"/>
                <a:gd name="T68" fmla="*/ 47 w 77"/>
                <a:gd name="T69" fmla="*/ 62 h 62"/>
                <a:gd name="T70" fmla="*/ 47 w 77"/>
                <a:gd name="T71" fmla="*/ 62 h 62"/>
                <a:gd name="T72" fmla="*/ 58 w 77"/>
                <a:gd name="T73" fmla="*/ 61 h 62"/>
                <a:gd name="T74" fmla="*/ 66 w 77"/>
                <a:gd name="T75" fmla="*/ 59 h 62"/>
                <a:gd name="T76" fmla="*/ 74 w 77"/>
                <a:gd name="T77" fmla="*/ 58 h 62"/>
                <a:gd name="T78" fmla="*/ 74 w 77"/>
                <a:gd name="T7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62">
                  <a:moveTo>
                    <a:pt x="74" y="58"/>
                  </a:moveTo>
                  <a:lnTo>
                    <a:pt x="74" y="58"/>
                  </a:lnTo>
                  <a:lnTo>
                    <a:pt x="77" y="55"/>
                  </a:lnTo>
                  <a:lnTo>
                    <a:pt x="77" y="51"/>
                  </a:lnTo>
                  <a:lnTo>
                    <a:pt x="77" y="51"/>
                  </a:lnTo>
                  <a:lnTo>
                    <a:pt x="77" y="47"/>
                  </a:lnTo>
                  <a:lnTo>
                    <a:pt x="73" y="38"/>
                  </a:lnTo>
                  <a:lnTo>
                    <a:pt x="66" y="26"/>
                  </a:lnTo>
                  <a:lnTo>
                    <a:pt x="62" y="19"/>
                  </a:lnTo>
                  <a:lnTo>
                    <a:pt x="57" y="14"/>
                  </a:lnTo>
                  <a:lnTo>
                    <a:pt x="57" y="14"/>
                  </a:lnTo>
                  <a:lnTo>
                    <a:pt x="50" y="10"/>
                  </a:lnTo>
                  <a:lnTo>
                    <a:pt x="43" y="7"/>
                  </a:lnTo>
                  <a:lnTo>
                    <a:pt x="30" y="3"/>
                  </a:lnTo>
                  <a:lnTo>
                    <a:pt x="18" y="0"/>
                  </a:lnTo>
                  <a:lnTo>
                    <a:pt x="10" y="0"/>
                  </a:lnTo>
                  <a:lnTo>
                    <a:pt x="10" y="0"/>
                  </a:lnTo>
                  <a:lnTo>
                    <a:pt x="4" y="0"/>
                  </a:lnTo>
                  <a:lnTo>
                    <a:pt x="4" y="0"/>
                  </a:lnTo>
                  <a:lnTo>
                    <a:pt x="3" y="0"/>
                  </a:lnTo>
                  <a:lnTo>
                    <a:pt x="2" y="2"/>
                  </a:lnTo>
                  <a:lnTo>
                    <a:pt x="0" y="4"/>
                  </a:lnTo>
                  <a:lnTo>
                    <a:pt x="0" y="6"/>
                  </a:lnTo>
                  <a:lnTo>
                    <a:pt x="0" y="6"/>
                  </a:lnTo>
                  <a:lnTo>
                    <a:pt x="0" y="11"/>
                  </a:lnTo>
                  <a:lnTo>
                    <a:pt x="3" y="23"/>
                  </a:lnTo>
                  <a:lnTo>
                    <a:pt x="6" y="31"/>
                  </a:lnTo>
                  <a:lnTo>
                    <a:pt x="10" y="39"/>
                  </a:lnTo>
                  <a:lnTo>
                    <a:pt x="15" y="47"/>
                  </a:lnTo>
                  <a:lnTo>
                    <a:pt x="22" y="54"/>
                  </a:lnTo>
                  <a:lnTo>
                    <a:pt x="22" y="54"/>
                  </a:lnTo>
                  <a:lnTo>
                    <a:pt x="27" y="58"/>
                  </a:lnTo>
                  <a:lnTo>
                    <a:pt x="32" y="61"/>
                  </a:lnTo>
                  <a:lnTo>
                    <a:pt x="40" y="62"/>
                  </a:lnTo>
                  <a:lnTo>
                    <a:pt x="47" y="62"/>
                  </a:lnTo>
                  <a:lnTo>
                    <a:pt x="47" y="62"/>
                  </a:lnTo>
                  <a:lnTo>
                    <a:pt x="58" y="61"/>
                  </a:lnTo>
                  <a:lnTo>
                    <a:pt x="66" y="59"/>
                  </a:lnTo>
                  <a:lnTo>
                    <a:pt x="74" y="58"/>
                  </a:lnTo>
                  <a:lnTo>
                    <a:pt x="7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280"/>
            <p:cNvSpPr>
              <a:spLocks/>
            </p:cNvSpPr>
            <p:nvPr/>
          </p:nvSpPr>
          <p:spPr bwMode="auto">
            <a:xfrm>
              <a:off x="2530476" y="3460750"/>
              <a:ext cx="44450" cy="66675"/>
            </a:xfrm>
            <a:custGeom>
              <a:avLst/>
              <a:gdLst>
                <a:gd name="T0" fmla="*/ 7 w 57"/>
                <a:gd name="T1" fmla="*/ 83 h 83"/>
                <a:gd name="T2" fmla="*/ 7 w 57"/>
                <a:gd name="T3" fmla="*/ 83 h 83"/>
                <a:gd name="T4" fmla="*/ 8 w 57"/>
                <a:gd name="T5" fmla="*/ 83 h 83"/>
                <a:gd name="T6" fmla="*/ 8 w 57"/>
                <a:gd name="T7" fmla="*/ 83 h 83"/>
                <a:gd name="T8" fmla="*/ 14 w 57"/>
                <a:gd name="T9" fmla="*/ 82 h 83"/>
                <a:gd name="T10" fmla="*/ 25 w 57"/>
                <a:gd name="T11" fmla="*/ 78 h 83"/>
                <a:gd name="T12" fmla="*/ 33 w 57"/>
                <a:gd name="T13" fmla="*/ 74 h 83"/>
                <a:gd name="T14" fmla="*/ 39 w 57"/>
                <a:gd name="T15" fmla="*/ 68 h 83"/>
                <a:gd name="T16" fmla="*/ 46 w 57"/>
                <a:gd name="T17" fmla="*/ 63 h 83"/>
                <a:gd name="T18" fmla="*/ 53 w 57"/>
                <a:gd name="T19" fmla="*/ 55 h 83"/>
                <a:gd name="T20" fmla="*/ 53 w 57"/>
                <a:gd name="T21" fmla="*/ 55 h 83"/>
                <a:gd name="T22" fmla="*/ 55 w 57"/>
                <a:gd name="T23" fmla="*/ 47 h 83"/>
                <a:gd name="T24" fmla="*/ 57 w 57"/>
                <a:gd name="T25" fmla="*/ 39 h 83"/>
                <a:gd name="T26" fmla="*/ 57 w 57"/>
                <a:gd name="T27" fmla="*/ 31 h 83"/>
                <a:gd name="T28" fmla="*/ 55 w 57"/>
                <a:gd name="T29" fmla="*/ 23 h 83"/>
                <a:gd name="T30" fmla="*/ 51 w 57"/>
                <a:gd name="T31" fmla="*/ 9 h 83"/>
                <a:gd name="T32" fmla="*/ 49 w 57"/>
                <a:gd name="T33" fmla="*/ 2 h 83"/>
                <a:gd name="T34" fmla="*/ 49 w 57"/>
                <a:gd name="T35" fmla="*/ 2 h 83"/>
                <a:gd name="T36" fmla="*/ 47 w 57"/>
                <a:gd name="T37" fmla="*/ 1 h 83"/>
                <a:gd name="T38" fmla="*/ 46 w 57"/>
                <a:gd name="T39" fmla="*/ 0 h 83"/>
                <a:gd name="T40" fmla="*/ 45 w 57"/>
                <a:gd name="T41" fmla="*/ 0 h 83"/>
                <a:gd name="T42" fmla="*/ 42 w 57"/>
                <a:gd name="T43" fmla="*/ 0 h 83"/>
                <a:gd name="T44" fmla="*/ 42 w 57"/>
                <a:gd name="T45" fmla="*/ 0 h 83"/>
                <a:gd name="T46" fmla="*/ 38 w 57"/>
                <a:gd name="T47" fmla="*/ 2 h 83"/>
                <a:gd name="T48" fmla="*/ 29 w 57"/>
                <a:gd name="T49" fmla="*/ 6 h 83"/>
                <a:gd name="T50" fmla="*/ 18 w 57"/>
                <a:gd name="T51" fmla="*/ 15 h 83"/>
                <a:gd name="T52" fmla="*/ 12 w 57"/>
                <a:gd name="T53" fmla="*/ 20 h 83"/>
                <a:gd name="T54" fmla="*/ 8 w 57"/>
                <a:gd name="T55" fmla="*/ 27 h 83"/>
                <a:gd name="T56" fmla="*/ 8 w 57"/>
                <a:gd name="T57" fmla="*/ 27 h 83"/>
                <a:gd name="T58" fmla="*/ 4 w 57"/>
                <a:gd name="T59" fmla="*/ 35 h 83"/>
                <a:gd name="T60" fmla="*/ 2 w 57"/>
                <a:gd name="T61" fmla="*/ 43 h 83"/>
                <a:gd name="T62" fmla="*/ 0 w 57"/>
                <a:gd name="T63" fmla="*/ 52 h 83"/>
                <a:gd name="T64" fmla="*/ 0 w 57"/>
                <a:gd name="T65" fmla="*/ 60 h 83"/>
                <a:gd name="T66" fmla="*/ 0 w 57"/>
                <a:gd name="T67" fmla="*/ 74 h 83"/>
                <a:gd name="T68" fmla="*/ 2 w 57"/>
                <a:gd name="T69" fmla="*/ 79 h 83"/>
                <a:gd name="T70" fmla="*/ 2 w 57"/>
                <a:gd name="T71" fmla="*/ 79 h 83"/>
                <a:gd name="T72" fmla="*/ 3 w 57"/>
                <a:gd name="T73" fmla="*/ 82 h 83"/>
                <a:gd name="T74" fmla="*/ 7 w 57"/>
                <a:gd name="T75" fmla="*/ 83 h 83"/>
                <a:gd name="T76" fmla="*/ 7 w 57"/>
                <a:gd name="T7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83">
                  <a:moveTo>
                    <a:pt x="7" y="83"/>
                  </a:moveTo>
                  <a:lnTo>
                    <a:pt x="7" y="83"/>
                  </a:lnTo>
                  <a:lnTo>
                    <a:pt x="8" y="83"/>
                  </a:lnTo>
                  <a:lnTo>
                    <a:pt x="8" y="83"/>
                  </a:lnTo>
                  <a:lnTo>
                    <a:pt x="14" y="82"/>
                  </a:lnTo>
                  <a:lnTo>
                    <a:pt x="25" y="78"/>
                  </a:lnTo>
                  <a:lnTo>
                    <a:pt x="33" y="74"/>
                  </a:lnTo>
                  <a:lnTo>
                    <a:pt x="39" y="68"/>
                  </a:lnTo>
                  <a:lnTo>
                    <a:pt x="46" y="63"/>
                  </a:lnTo>
                  <a:lnTo>
                    <a:pt x="53" y="55"/>
                  </a:lnTo>
                  <a:lnTo>
                    <a:pt x="53" y="55"/>
                  </a:lnTo>
                  <a:lnTo>
                    <a:pt x="55" y="47"/>
                  </a:lnTo>
                  <a:lnTo>
                    <a:pt x="57" y="39"/>
                  </a:lnTo>
                  <a:lnTo>
                    <a:pt x="57" y="31"/>
                  </a:lnTo>
                  <a:lnTo>
                    <a:pt x="55" y="23"/>
                  </a:lnTo>
                  <a:lnTo>
                    <a:pt x="51" y="9"/>
                  </a:lnTo>
                  <a:lnTo>
                    <a:pt x="49" y="2"/>
                  </a:lnTo>
                  <a:lnTo>
                    <a:pt x="49" y="2"/>
                  </a:lnTo>
                  <a:lnTo>
                    <a:pt x="47" y="1"/>
                  </a:lnTo>
                  <a:lnTo>
                    <a:pt x="46" y="0"/>
                  </a:lnTo>
                  <a:lnTo>
                    <a:pt x="45" y="0"/>
                  </a:lnTo>
                  <a:lnTo>
                    <a:pt x="42" y="0"/>
                  </a:lnTo>
                  <a:lnTo>
                    <a:pt x="42" y="0"/>
                  </a:lnTo>
                  <a:lnTo>
                    <a:pt x="38" y="2"/>
                  </a:lnTo>
                  <a:lnTo>
                    <a:pt x="29" y="6"/>
                  </a:lnTo>
                  <a:lnTo>
                    <a:pt x="18" y="15"/>
                  </a:lnTo>
                  <a:lnTo>
                    <a:pt x="12" y="20"/>
                  </a:lnTo>
                  <a:lnTo>
                    <a:pt x="8" y="27"/>
                  </a:lnTo>
                  <a:lnTo>
                    <a:pt x="8" y="27"/>
                  </a:lnTo>
                  <a:lnTo>
                    <a:pt x="4" y="35"/>
                  </a:lnTo>
                  <a:lnTo>
                    <a:pt x="2" y="43"/>
                  </a:lnTo>
                  <a:lnTo>
                    <a:pt x="0" y="52"/>
                  </a:lnTo>
                  <a:lnTo>
                    <a:pt x="0" y="60"/>
                  </a:lnTo>
                  <a:lnTo>
                    <a:pt x="0" y="74"/>
                  </a:lnTo>
                  <a:lnTo>
                    <a:pt x="2" y="79"/>
                  </a:lnTo>
                  <a:lnTo>
                    <a:pt x="2" y="79"/>
                  </a:lnTo>
                  <a:lnTo>
                    <a:pt x="3" y="82"/>
                  </a:lnTo>
                  <a:lnTo>
                    <a:pt x="7" y="83"/>
                  </a:lnTo>
                  <a:lnTo>
                    <a:pt x="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281"/>
            <p:cNvSpPr>
              <a:spLocks/>
            </p:cNvSpPr>
            <p:nvPr/>
          </p:nvSpPr>
          <p:spPr bwMode="auto">
            <a:xfrm>
              <a:off x="2627313" y="3589338"/>
              <a:ext cx="61913" cy="90488"/>
            </a:xfrm>
            <a:custGeom>
              <a:avLst/>
              <a:gdLst>
                <a:gd name="T0" fmla="*/ 67 w 77"/>
                <a:gd name="T1" fmla="*/ 113 h 113"/>
                <a:gd name="T2" fmla="*/ 67 w 77"/>
                <a:gd name="T3" fmla="*/ 113 h 113"/>
                <a:gd name="T4" fmla="*/ 68 w 77"/>
                <a:gd name="T5" fmla="*/ 113 h 113"/>
                <a:gd name="T6" fmla="*/ 68 w 77"/>
                <a:gd name="T7" fmla="*/ 113 h 113"/>
                <a:gd name="T8" fmla="*/ 71 w 77"/>
                <a:gd name="T9" fmla="*/ 113 h 113"/>
                <a:gd name="T10" fmla="*/ 73 w 77"/>
                <a:gd name="T11" fmla="*/ 109 h 113"/>
                <a:gd name="T12" fmla="*/ 73 w 77"/>
                <a:gd name="T13" fmla="*/ 109 h 113"/>
                <a:gd name="T14" fmla="*/ 75 w 77"/>
                <a:gd name="T15" fmla="*/ 104 h 113"/>
                <a:gd name="T16" fmla="*/ 77 w 77"/>
                <a:gd name="T17" fmla="*/ 89 h 113"/>
                <a:gd name="T18" fmla="*/ 77 w 77"/>
                <a:gd name="T19" fmla="*/ 79 h 113"/>
                <a:gd name="T20" fmla="*/ 76 w 77"/>
                <a:gd name="T21" fmla="*/ 70 h 113"/>
                <a:gd name="T22" fmla="*/ 75 w 77"/>
                <a:gd name="T23" fmla="*/ 59 h 113"/>
                <a:gd name="T24" fmla="*/ 71 w 77"/>
                <a:gd name="T25" fmla="*/ 50 h 113"/>
                <a:gd name="T26" fmla="*/ 71 w 77"/>
                <a:gd name="T27" fmla="*/ 50 h 113"/>
                <a:gd name="T28" fmla="*/ 65 w 77"/>
                <a:gd name="T29" fmla="*/ 38 h 113"/>
                <a:gd name="T30" fmla="*/ 57 w 77"/>
                <a:gd name="T31" fmla="*/ 28 h 113"/>
                <a:gd name="T32" fmla="*/ 48 w 77"/>
                <a:gd name="T33" fmla="*/ 20 h 113"/>
                <a:gd name="T34" fmla="*/ 38 w 77"/>
                <a:gd name="T35" fmla="*/ 14 h 113"/>
                <a:gd name="T36" fmla="*/ 22 w 77"/>
                <a:gd name="T37" fmla="*/ 4 h 113"/>
                <a:gd name="T38" fmla="*/ 16 w 77"/>
                <a:gd name="T39" fmla="*/ 0 h 113"/>
                <a:gd name="T40" fmla="*/ 16 w 77"/>
                <a:gd name="T41" fmla="*/ 0 h 113"/>
                <a:gd name="T42" fmla="*/ 10 w 77"/>
                <a:gd name="T43" fmla="*/ 0 h 113"/>
                <a:gd name="T44" fmla="*/ 9 w 77"/>
                <a:gd name="T45" fmla="*/ 2 h 113"/>
                <a:gd name="T46" fmla="*/ 8 w 77"/>
                <a:gd name="T47" fmla="*/ 3 h 113"/>
                <a:gd name="T48" fmla="*/ 8 w 77"/>
                <a:gd name="T49" fmla="*/ 3 h 113"/>
                <a:gd name="T50" fmla="*/ 5 w 77"/>
                <a:gd name="T51" fmla="*/ 11 h 113"/>
                <a:gd name="T52" fmla="*/ 1 w 77"/>
                <a:gd name="T53" fmla="*/ 28 h 113"/>
                <a:gd name="T54" fmla="*/ 0 w 77"/>
                <a:gd name="T55" fmla="*/ 39 h 113"/>
                <a:gd name="T56" fmla="*/ 0 w 77"/>
                <a:gd name="T57" fmla="*/ 51 h 113"/>
                <a:gd name="T58" fmla="*/ 1 w 77"/>
                <a:gd name="T59" fmla="*/ 65 h 113"/>
                <a:gd name="T60" fmla="*/ 6 w 77"/>
                <a:gd name="T61" fmla="*/ 78 h 113"/>
                <a:gd name="T62" fmla="*/ 6 w 77"/>
                <a:gd name="T63" fmla="*/ 78 h 113"/>
                <a:gd name="T64" fmla="*/ 8 w 77"/>
                <a:gd name="T65" fmla="*/ 82 h 113"/>
                <a:gd name="T66" fmla="*/ 12 w 77"/>
                <a:gd name="T67" fmla="*/ 88 h 113"/>
                <a:gd name="T68" fmla="*/ 20 w 77"/>
                <a:gd name="T69" fmla="*/ 94 h 113"/>
                <a:gd name="T70" fmla="*/ 29 w 77"/>
                <a:gd name="T71" fmla="*/ 101 h 113"/>
                <a:gd name="T72" fmla="*/ 40 w 77"/>
                <a:gd name="T73" fmla="*/ 106 h 113"/>
                <a:gd name="T74" fmla="*/ 59 w 77"/>
                <a:gd name="T75" fmla="*/ 112 h 113"/>
                <a:gd name="T76" fmla="*/ 67 w 77"/>
                <a:gd name="T77" fmla="*/ 113 h 113"/>
                <a:gd name="T78" fmla="*/ 67 w 77"/>
                <a:gd name="T7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13">
                  <a:moveTo>
                    <a:pt x="67" y="113"/>
                  </a:moveTo>
                  <a:lnTo>
                    <a:pt x="67" y="113"/>
                  </a:lnTo>
                  <a:lnTo>
                    <a:pt x="68" y="113"/>
                  </a:lnTo>
                  <a:lnTo>
                    <a:pt x="68" y="113"/>
                  </a:lnTo>
                  <a:lnTo>
                    <a:pt x="71" y="113"/>
                  </a:lnTo>
                  <a:lnTo>
                    <a:pt x="73" y="109"/>
                  </a:lnTo>
                  <a:lnTo>
                    <a:pt x="73" y="109"/>
                  </a:lnTo>
                  <a:lnTo>
                    <a:pt x="75" y="104"/>
                  </a:lnTo>
                  <a:lnTo>
                    <a:pt x="77" y="89"/>
                  </a:lnTo>
                  <a:lnTo>
                    <a:pt x="77" y="79"/>
                  </a:lnTo>
                  <a:lnTo>
                    <a:pt x="76" y="70"/>
                  </a:lnTo>
                  <a:lnTo>
                    <a:pt x="75" y="59"/>
                  </a:lnTo>
                  <a:lnTo>
                    <a:pt x="71" y="50"/>
                  </a:lnTo>
                  <a:lnTo>
                    <a:pt x="71" y="50"/>
                  </a:lnTo>
                  <a:lnTo>
                    <a:pt x="65" y="38"/>
                  </a:lnTo>
                  <a:lnTo>
                    <a:pt x="57" y="28"/>
                  </a:lnTo>
                  <a:lnTo>
                    <a:pt x="48" y="20"/>
                  </a:lnTo>
                  <a:lnTo>
                    <a:pt x="38" y="14"/>
                  </a:lnTo>
                  <a:lnTo>
                    <a:pt x="22" y="4"/>
                  </a:lnTo>
                  <a:lnTo>
                    <a:pt x="16" y="0"/>
                  </a:lnTo>
                  <a:lnTo>
                    <a:pt x="16" y="0"/>
                  </a:lnTo>
                  <a:lnTo>
                    <a:pt x="10" y="0"/>
                  </a:lnTo>
                  <a:lnTo>
                    <a:pt x="9" y="2"/>
                  </a:lnTo>
                  <a:lnTo>
                    <a:pt x="8" y="3"/>
                  </a:lnTo>
                  <a:lnTo>
                    <a:pt x="8" y="3"/>
                  </a:lnTo>
                  <a:lnTo>
                    <a:pt x="5" y="11"/>
                  </a:lnTo>
                  <a:lnTo>
                    <a:pt x="1" y="28"/>
                  </a:lnTo>
                  <a:lnTo>
                    <a:pt x="0" y="39"/>
                  </a:lnTo>
                  <a:lnTo>
                    <a:pt x="0" y="51"/>
                  </a:lnTo>
                  <a:lnTo>
                    <a:pt x="1" y="65"/>
                  </a:lnTo>
                  <a:lnTo>
                    <a:pt x="6" y="78"/>
                  </a:lnTo>
                  <a:lnTo>
                    <a:pt x="6" y="78"/>
                  </a:lnTo>
                  <a:lnTo>
                    <a:pt x="8" y="82"/>
                  </a:lnTo>
                  <a:lnTo>
                    <a:pt x="12" y="88"/>
                  </a:lnTo>
                  <a:lnTo>
                    <a:pt x="20" y="94"/>
                  </a:lnTo>
                  <a:lnTo>
                    <a:pt x="29" y="101"/>
                  </a:lnTo>
                  <a:lnTo>
                    <a:pt x="40" y="106"/>
                  </a:lnTo>
                  <a:lnTo>
                    <a:pt x="59" y="112"/>
                  </a:lnTo>
                  <a:lnTo>
                    <a:pt x="67" y="113"/>
                  </a:lnTo>
                  <a:lnTo>
                    <a:pt x="67"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7" name="Group 36"/>
          <p:cNvGrpSpPr>
            <a:grpSpLocks noChangeAspect="1"/>
          </p:cNvGrpSpPr>
          <p:nvPr/>
        </p:nvGrpSpPr>
        <p:grpSpPr>
          <a:xfrm>
            <a:off x="172276" y="2459585"/>
            <a:ext cx="412750" cy="433388"/>
            <a:chOff x="4222751" y="1792288"/>
            <a:chExt cx="222250" cy="233363"/>
          </a:xfrm>
          <a:solidFill>
            <a:schemeClr val="accent6">
              <a:lumMod val="75000"/>
            </a:schemeClr>
          </a:solidFill>
        </p:grpSpPr>
        <p:sp>
          <p:nvSpPr>
            <p:cNvPr id="38" name="Freeform 182"/>
            <p:cNvSpPr>
              <a:spLocks/>
            </p:cNvSpPr>
            <p:nvPr/>
          </p:nvSpPr>
          <p:spPr bwMode="auto">
            <a:xfrm>
              <a:off x="4303713" y="1920875"/>
              <a:ext cx="60325" cy="104775"/>
            </a:xfrm>
            <a:custGeom>
              <a:avLst/>
              <a:gdLst>
                <a:gd name="T0" fmla="*/ 71 w 75"/>
                <a:gd name="T1" fmla="*/ 0 h 131"/>
                <a:gd name="T2" fmla="*/ 5 w 75"/>
                <a:gd name="T3" fmla="*/ 0 h 131"/>
                <a:gd name="T4" fmla="*/ 5 w 75"/>
                <a:gd name="T5" fmla="*/ 0 h 131"/>
                <a:gd name="T6" fmla="*/ 1 w 75"/>
                <a:gd name="T7" fmla="*/ 1 h 131"/>
                <a:gd name="T8" fmla="*/ 0 w 75"/>
                <a:gd name="T9" fmla="*/ 5 h 131"/>
                <a:gd name="T10" fmla="*/ 0 w 75"/>
                <a:gd name="T11" fmla="*/ 127 h 131"/>
                <a:gd name="T12" fmla="*/ 0 w 75"/>
                <a:gd name="T13" fmla="*/ 127 h 131"/>
                <a:gd name="T14" fmla="*/ 1 w 75"/>
                <a:gd name="T15" fmla="*/ 130 h 131"/>
                <a:gd name="T16" fmla="*/ 5 w 75"/>
                <a:gd name="T17" fmla="*/ 131 h 131"/>
                <a:gd name="T18" fmla="*/ 71 w 75"/>
                <a:gd name="T19" fmla="*/ 131 h 131"/>
                <a:gd name="T20" fmla="*/ 71 w 75"/>
                <a:gd name="T21" fmla="*/ 131 h 131"/>
                <a:gd name="T22" fmla="*/ 74 w 75"/>
                <a:gd name="T23" fmla="*/ 130 h 131"/>
                <a:gd name="T24" fmla="*/ 75 w 75"/>
                <a:gd name="T25" fmla="*/ 127 h 131"/>
                <a:gd name="T26" fmla="*/ 75 w 75"/>
                <a:gd name="T27" fmla="*/ 5 h 131"/>
                <a:gd name="T28" fmla="*/ 75 w 75"/>
                <a:gd name="T29" fmla="*/ 5 h 131"/>
                <a:gd name="T30" fmla="*/ 74 w 75"/>
                <a:gd name="T31" fmla="*/ 1 h 131"/>
                <a:gd name="T32" fmla="*/ 71 w 75"/>
                <a:gd name="T33" fmla="*/ 0 h 131"/>
                <a:gd name="T34" fmla="*/ 71 w 75"/>
                <a:gd name="T3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31">
                  <a:moveTo>
                    <a:pt x="71" y="0"/>
                  </a:moveTo>
                  <a:lnTo>
                    <a:pt x="5" y="0"/>
                  </a:lnTo>
                  <a:lnTo>
                    <a:pt x="5" y="0"/>
                  </a:lnTo>
                  <a:lnTo>
                    <a:pt x="1" y="1"/>
                  </a:lnTo>
                  <a:lnTo>
                    <a:pt x="0" y="5"/>
                  </a:lnTo>
                  <a:lnTo>
                    <a:pt x="0" y="127"/>
                  </a:lnTo>
                  <a:lnTo>
                    <a:pt x="0" y="127"/>
                  </a:lnTo>
                  <a:lnTo>
                    <a:pt x="1" y="130"/>
                  </a:lnTo>
                  <a:lnTo>
                    <a:pt x="5" y="131"/>
                  </a:lnTo>
                  <a:lnTo>
                    <a:pt x="71" y="131"/>
                  </a:lnTo>
                  <a:lnTo>
                    <a:pt x="71" y="131"/>
                  </a:lnTo>
                  <a:lnTo>
                    <a:pt x="74" y="130"/>
                  </a:lnTo>
                  <a:lnTo>
                    <a:pt x="75" y="127"/>
                  </a:lnTo>
                  <a:lnTo>
                    <a:pt x="75" y="5"/>
                  </a:lnTo>
                  <a:lnTo>
                    <a:pt x="75" y="5"/>
                  </a:lnTo>
                  <a:lnTo>
                    <a:pt x="74" y="1"/>
                  </a:lnTo>
                  <a:lnTo>
                    <a:pt x="71" y="0"/>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183"/>
            <p:cNvSpPr>
              <a:spLocks/>
            </p:cNvSpPr>
            <p:nvPr/>
          </p:nvSpPr>
          <p:spPr bwMode="auto">
            <a:xfrm>
              <a:off x="4222751" y="1966913"/>
              <a:ext cx="58738" cy="58738"/>
            </a:xfrm>
            <a:custGeom>
              <a:avLst/>
              <a:gdLst>
                <a:gd name="T0" fmla="*/ 70 w 74"/>
                <a:gd name="T1" fmla="*/ 0 h 75"/>
                <a:gd name="T2" fmla="*/ 4 w 74"/>
                <a:gd name="T3" fmla="*/ 0 h 75"/>
                <a:gd name="T4" fmla="*/ 4 w 74"/>
                <a:gd name="T5" fmla="*/ 0 h 75"/>
                <a:gd name="T6" fmla="*/ 1 w 74"/>
                <a:gd name="T7" fmla="*/ 2 h 75"/>
                <a:gd name="T8" fmla="*/ 0 w 74"/>
                <a:gd name="T9" fmla="*/ 6 h 75"/>
                <a:gd name="T10" fmla="*/ 0 w 74"/>
                <a:gd name="T11" fmla="*/ 71 h 75"/>
                <a:gd name="T12" fmla="*/ 0 w 74"/>
                <a:gd name="T13" fmla="*/ 71 h 75"/>
                <a:gd name="T14" fmla="*/ 1 w 74"/>
                <a:gd name="T15" fmla="*/ 74 h 75"/>
                <a:gd name="T16" fmla="*/ 4 w 74"/>
                <a:gd name="T17" fmla="*/ 75 h 75"/>
                <a:gd name="T18" fmla="*/ 70 w 74"/>
                <a:gd name="T19" fmla="*/ 75 h 75"/>
                <a:gd name="T20" fmla="*/ 70 w 74"/>
                <a:gd name="T21" fmla="*/ 75 h 75"/>
                <a:gd name="T22" fmla="*/ 73 w 74"/>
                <a:gd name="T23" fmla="*/ 74 h 75"/>
                <a:gd name="T24" fmla="*/ 74 w 74"/>
                <a:gd name="T25" fmla="*/ 71 h 75"/>
                <a:gd name="T26" fmla="*/ 74 w 74"/>
                <a:gd name="T27" fmla="*/ 6 h 75"/>
                <a:gd name="T28" fmla="*/ 74 w 74"/>
                <a:gd name="T29" fmla="*/ 6 h 75"/>
                <a:gd name="T30" fmla="*/ 73 w 74"/>
                <a:gd name="T31" fmla="*/ 2 h 75"/>
                <a:gd name="T32" fmla="*/ 70 w 74"/>
                <a:gd name="T33" fmla="*/ 0 h 75"/>
                <a:gd name="T34" fmla="*/ 70 w 74"/>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5">
                  <a:moveTo>
                    <a:pt x="70" y="0"/>
                  </a:moveTo>
                  <a:lnTo>
                    <a:pt x="4" y="0"/>
                  </a:lnTo>
                  <a:lnTo>
                    <a:pt x="4" y="0"/>
                  </a:lnTo>
                  <a:lnTo>
                    <a:pt x="1" y="2"/>
                  </a:lnTo>
                  <a:lnTo>
                    <a:pt x="0" y="6"/>
                  </a:lnTo>
                  <a:lnTo>
                    <a:pt x="0" y="71"/>
                  </a:lnTo>
                  <a:lnTo>
                    <a:pt x="0" y="71"/>
                  </a:lnTo>
                  <a:lnTo>
                    <a:pt x="1" y="74"/>
                  </a:lnTo>
                  <a:lnTo>
                    <a:pt x="4" y="75"/>
                  </a:lnTo>
                  <a:lnTo>
                    <a:pt x="70" y="75"/>
                  </a:lnTo>
                  <a:lnTo>
                    <a:pt x="70" y="75"/>
                  </a:lnTo>
                  <a:lnTo>
                    <a:pt x="73" y="74"/>
                  </a:lnTo>
                  <a:lnTo>
                    <a:pt x="74" y="71"/>
                  </a:lnTo>
                  <a:lnTo>
                    <a:pt x="74" y="6"/>
                  </a:lnTo>
                  <a:lnTo>
                    <a:pt x="74" y="6"/>
                  </a:lnTo>
                  <a:lnTo>
                    <a:pt x="73" y="2"/>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184"/>
            <p:cNvSpPr>
              <a:spLocks/>
            </p:cNvSpPr>
            <p:nvPr/>
          </p:nvSpPr>
          <p:spPr bwMode="auto">
            <a:xfrm>
              <a:off x="4386263" y="1876425"/>
              <a:ext cx="58738" cy="149225"/>
            </a:xfrm>
            <a:custGeom>
              <a:avLst/>
              <a:gdLst>
                <a:gd name="T0" fmla="*/ 70 w 76"/>
                <a:gd name="T1" fmla="*/ 0 h 188"/>
                <a:gd name="T2" fmla="*/ 6 w 76"/>
                <a:gd name="T3" fmla="*/ 0 h 188"/>
                <a:gd name="T4" fmla="*/ 6 w 76"/>
                <a:gd name="T5" fmla="*/ 0 h 188"/>
                <a:gd name="T6" fmla="*/ 2 w 76"/>
                <a:gd name="T7" fmla="*/ 2 h 188"/>
                <a:gd name="T8" fmla="*/ 0 w 76"/>
                <a:gd name="T9" fmla="*/ 6 h 188"/>
                <a:gd name="T10" fmla="*/ 0 w 76"/>
                <a:gd name="T11" fmla="*/ 184 h 188"/>
                <a:gd name="T12" fmla="*/ 0 w 76"/>
                <a:gd name="T13" fmla="*/ 184 h 188"/>
                <a:gd name="T14" fmla="*/ 2 w 76"/>
                <a:gd name="T15" fmla="*/ 187 h 188"/>
                <a:gd name="T16" fmla="*/ 6 w 76"/>
                <a:gd name="T17" fmla="*/ 188 h 188"/>
                <a:gd name="T18" fmla="*/ 70 w 76"/>
                <a:gd name="T19" fmla="*/ 188 h 188"/>
                <a:gd name="T20" fmla="*/ 70 w 76"/>
                <a:gd name="T21" fmla="*/ 188 h 188"/>
                <a:gd name="T22" fmla="*/ 74 w 76"/>
                <a:gd name="T23" fmla="*/ 187 h 188"/>
                <a:gd name="T24" fmla="*/ 76 w 76"/>
                <a:gd name="T25" fmla="*/ 184 h 188"/>
                <a:gd name="T26" fmla="*/ 76 w 76"/>
                <a:gd name="T27" fmla="*/ 6 h 188"/>
                <a:gd name="T28" fmla="*/ 76 w 76"/>
                <a:gd name="T29" fmla="*/ 6 h 188"/>
                <a:gd name="T30" fmla="*/ 74 w 76"/>
                <a:gd name="T31" fmla="*/ 2 h 188"/>
                <a:gd name="T32" fmla="*/ 70 w 76"/>
                <a:gd name="T33" fmla="*/ 0 h 188"/>
                <a:gd name="T34" fmla="*/ 70 w 76"/>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88">
                  <a:moveTo>
                    <a:pt x="70" y="0"/>
                  </a:moveTo>
                  <a:lnTo>
                    <a:pt x="6" y="0"/>
                  </a:lnTo>
                  <a:lnTo>
                    <a:pt x="6" y="0"/>
                  </a:lnTo>
                  <a:lnTo>
                    <a:pt x="2" y="2"/>
                  </a:lnTo>
                  <a:lnTo>
                    <a:pt x="0" y="6"/>
                  </a:lnTo>
                  <a:lnTo>
                    <a:pt x="0" y="184"/>
                  </a:lnTo>
                  <a:lnTo>
                    <a:pt x="0" y="184"/>
                  </a:lnTo>
                  <a:lnTo>
                    <a:pt x="2" y="187"/>
                  </a:lnTo>
                  <a:lnTo>
                    <a:pt x="6" y="188"/>
                  </a:lnTo>
                  <a:lnTo>
                    <a:pt x="70" y="188"/>
                  </a:lnTo>
                  <a:lnTo>
                    <a:pt x="70" y="188"/>
                  </a:lnTo>
                  <a:lnTo>
                    <a:pt x="74" y="187"/>
                  </a:lnTo>
                  <a:lnTo>
                    <a:pt x="76" y="184"/>
                  </a:lnTo>
                  <a:lnTo>
                    <a:pt x="76" y="6"/>
                  </a:lnTo>
                  <a:lnTo>
                    <a:pt x="76" y="6"/>
                  </a:lnTo>
                  <a:lnTo>
                    <a:pt x="74" y="2"/>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185"/>
            <p:cNvSpPr>
              <a:spLocks/>
            </p:cNvSpPr>
            <p:nvPr/>
          </p:nvSpPr>
          <p:spPr bwMode="auto">
            <a:xfrm>
              <a:off x="4252913" y="1792288"/>
              <a:ext cx="163513" cy="87313"/>
            </a:xfrm>
            <a:custGeom>
              <a:avLst/>
              <a:gdLst>
                <a:gd name="T0" fmla="*/ 102 w 205"/>
                <a:gd name="T1" fmla="*/ 110 h 110"/>
                <a:gd name="T2" fmla="*/ 102 w 205"/>
                <a:gd name="T3" fmla="*/ 110 h 110"/>
                <a:gd name="T4" fmla="*/ 106 w 205"/>
                <a:gd name="T5" fmla="*/ 110 h 110"/>
                <a:gd name="T6" fmla="*/ 108 w 205"/>
                <a:gd name="T7" fmla="*/ 109 h 110"/>
                <a:gd name="T8" fmla="*/ 188 w 205"/>
                <a:gd name="T9" fmla="*/ 30 h 110"/>
                <a:gd name="T10" fmla="*/ 188 w 205"/>
                <a:gd name="T11" fmla="*/ 65 h 110"/>
                <a:gd name="T12" fmla="*/ 188 w 205"/>
                <a:gd name="T13" fmla="*/ 65 h 110"/>
                <a:gd name="T14" fmla="*/ 188 w 205"/>
                <a:gd name="T15" fmla="*/ 69 h 110"/>
                <a:gd name="T16" fmla="*/ 189 w 205"/>
                <a:gd name="T17" fmla="*/ 71 h 110"/>
                <a:gd name="T18" fmla="*/ 192 w 205"/>
                <a:gd name="T19" fmla="*/ 73 h 110"/>
                <a:gd name="T20" fmla="*/ 196 w 205"/>
                <a:gd name="T21" fmla="*/ 74 h 110"/>
                <a:gd name="T22" fmla="*/ 196 w 205"/>
                <a:gd name="T23" fmla="*/ 74 h 110"/>
                <a:gd name="T24" fmla="*/ 200 w 205"/>
                <a:gd name="T25" fmla="*/ 73 h 110"/>
                <a:gd name="T26" fmla="*/ 202 w 205"/>
                <a:gd name="T27" fmla="*/ 71 h 110"/>
                <a:gd name="T28" fmla="*/ 204 w 205"/>
                <a:gd name="T29" fmla="*/ 69 h 110"/>
                <a:gd name="T30" fmla="*/ 205 w 205"/>
                <a:gd name="T31" fmla="*/ 65 h 110"/>
                <a:gd name="T32" fmla="*/ 205 w 205"/>
                <a:gd name="T33" fmla="*/ 8 h 110"/>
                <a:gd name="T34" fmla="*/ 205 w 205"/>
                <a:gd name="T35" fmla="*/ 8 h 110"/>
                <a:gd name="T36" fmla="*/ 204 w 205"/>
                <a:gd name="T37" fmla="*/ 6 h 110"/>
                <a:gd name="T38" fmla="*/ 204 w 205"/>
                <a:gd name="T39" fmla="*/ 6 h 110"/>
                <a:gd name="T40" fmla="*/ 202 w 205"/>
                <a:gd name="T41" fmla="*/ 3 h 110"/>
                <a:gd name="T42" fmla="*/ 198 w 205"/>
                <a:gd name="T43" fmla="*/ 0 h 110"/>
                <a:gd name="T44" fmla="*/ 198 w 205"/>
                <a:gd name="T45" fmla="*/ 0 h 110"/>
                <a:gd name="T46" fmla="*/ 196 w 205"/>
                <a:gd name="T47" fmla="*/ 0 h 110"/>
                <a:gd name="T48" fmla="*/ 139 w 205"/>
                <a:gd name="T49" fmla="*/ 0 h 110"/>
                <a:gd name="T50" fmla="*/ 139 w 205"/>
                <a:gd name="T51" fmla="*/ 0 h 110"/>
                <a:gd name="T52" fmla="*/ 137 w 205"/>
                <a:gd name="T53" fmla="*/ 0 h 110"/>
                <a:gd name="T54" fmla="*/ 134 w 205"/>
                <a:gd name="T55" fmla="*/ 3 h 110"/>
                <a:gd name="T56" fmla="*/ 131 w 205"/>
                <a:gd name="T57" fmla="*/ 6 h 110"/>
                <a:gd name="T58" fmla="*/ 131 w 205"/>
                <a:gd name="T59" fmla="*/ 8 h 110"/>
                <a:gd name="T60" fmla="*/ 131 w 205"/>
                <a:gd name="T61" fmla="*/ 8 h 110"/>
                <a:gd name="T62" fmla="*/ 131 w 205"/>
                <a:gd name="T63" fmla="*/ 12 h 110"/>
                <a:gd name="T64" fmla="*/ 134 w 205"/>
                <a:gd name="T65" fmla="*/ 15 h 110"/>
                <a:gd name="T66" fmla="*/ 137 w 205"/>
                <a:gd name="T67" fmla="*/ 16 h 110"/>
                <a:gd name="T68" fmla="*/ 139 w 205"/>
                <a:gd name="T69" fmla="*/ 18 h 110"/>
                <a:gd name="T70" fmla="*/ 174 w 205"/>
                <a:gd name="T71" fmla="*/ 18 h 110"/>
                <a:gd name="T72" fmla="*/ 102 w 205"/>
                <a:gd name="T73" fmla="*/ 90 h 110"/>
                <a:gd name="T74" fmla="*/ 61 w 205"/>
                <a:gd name="T75" fmla="*/ 50 h 110"/>
                <a:gd name="T76" fmla="*/ 61 w 205"/>
                <a:gd name="T77" fmla="*/ 50 h 110"/>
                <a:gd name="T78" fmla="*/ 59 w 205"/>
                <a:gd name="T79" fmla="*/ 47 h 110"/>
                <a:gd name="T80" fmla="*/ 55 w 205"/>
                <a:gd name="T81" fmla="*/ 47 h 110"/>
                <a:gd name="T82" fmla="*/ 52 w 205"/>
                <a:gd name="T83" fmla="*/ 47 h 110"/>
                <a:gd name="T84" fmla="*/ 49 w 205"/>
                <a:gd name="T85" fmla="*/ 50 h 110"/>
                <a:gd name="T86" fmla="*/ 2 w 205"/>
                <a:gd name="T87" fmla="*/ 96 h 110"/>
                <a:gd name="T88" fmla="*/ 2 w 205"/>
                <a:gd name="T89" fmla="*/ 96 h 110"/>
                <a:gd name="T90" fmla="*/ 0 w 205"/>
                <a:gd name="T91" fmla="*/ 100 h 110"/>
                <a:gd name="T92" fmla="*/ 0 w 205"/>
                <a:gd name="T93" fmla="*/ 102 h 110"/>
                <a:gd name="T94" fmla="*/ 0 w 205"/>
                <a:gd name="T95" fmla="*/ 105 h 110"/>
                <a:gd name="T96" fmla="*/ 2 w 205"/>
                <a:gd name="T97" fmla="*/ 109 h 110"/>
                <a:gd name="T98" fmla="*/ 2 w 205"/>
                <a:gd name="T99" fmla="*/ 109 h 110"/>
                <a:gd name="T100" fmla="*/ 5 w 205"/>
                <a:gd name="T101" fmla="*/ 110 h 110"/>
                <a:gd name="T102" fmla="*/ 8 w 205"/>
                <a:gd name="T103" fmla="*/ 110 h 110"/>
                <a:gd name="T104" fmla="*/ 12 w 205"/>
                <a:gd name="T105" fmla="*/ 110 h 110"/>
                <a:gd name="T106" fmla="*/ 14 w 205"/>
                <a:gd name="T107" fmla="*/ 109 h 110"/>
                <a:gd name="T108" fmla="*/ 55 w 205"/>
                <a:gd name="T109" fmla="*/ 67 h 110"/>
                <a:gd name="T110" fmla="*/ 96 w 205"/>
                <a:gd name="T111" fmla="*/ 109 h 110"/>
                <a:gd name="T112" fmla="*/ 96 w 205"/>
                <a:gd name="T113" fmla="*/ 109 h 110"/>
                <a:gd name="T114" fmla="*/ 99 w 205"/>
                <a:gd name="T115" fmla="*/ 110 h 110"/>
                <a:gd name="T116" fmla="*/ 102 w 205"/>
                <a:gd name="T117" fmla="*/ 110 h 110"/>
                <a:gd name="T118" fmla="*/ 102 w 205"/>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110">
                  <a:moveTo>
                    <a:pt x="102" y="110"/>
                  </a:moveTo>
                  <a:lnTo>
                    <a:pt x="102" y="110"/>
                  </a:lnTo>
                  <a:lnTo>
                    <a:pt x="106" y="110"/>
                  </a:lnTo>
                  <a:lnTo>
                    <a:pt x="108" y="109"/>
                  </a:lnTo>
                  <a:lnTo>
                    <a:pt x="188" y="30"/>
                  </a:lnTo>
                  <a:lnTo>
                    <a:pt x="188" y="65"/>
                  </a:lnTo>
                  <a:lnTo>
                    <a:pt x="188" y="65"/>
                  </a:lnTo>
                  <a:lnTo>
                    <a:pt x="188" y="69"/>
                  </a:lnTo>
                  <a:lnTo>
                    <a:pt x="189" y="71"/>
                  </a:lnTo>
                  <a:lnTo>
                    <a:pt x="192" y="73"/>
                  </a:lnTo>
                  <a:lnTo>
                    <a:pt x="196" y="74"/>
                  </a:lnTo>
                  <a:lnTo>
                    <a:pt x="196" y="74"/>
                  </a:lnTo>
                  <a:lnTo>
                    <a:pt x="200" y="73"/>
                  </a:lnTo>
                  <a:lnTo>
                    <a:pt x="202" y="71"/>
                  </a:lnTo>
                  <a:lnTo>
                    <a:pt x="204" y="69"/>
                  </a:lnTo>
                  <a:lnTo>
                    <a:pt x="205" y="65"/>
                  </a:lnTo>
                  <a:lnTo>
                    <a:pt x="205" y="8"/>
                  </a:lnTo>
                  <a:lnTo>
                    <a:pt x="205" y="8"/>
                  </a:lnTo>
                  <a:lnTo>
                    <a:pt x="204" y="6"/>
                  </a:lnTo>
                  <a:lnTo>
                    <a:pt x="204" y="6"/>
                  </a:lnTo>
                  <a:lnTo>
                    <a:pt x="202" y="3"/>
                  </a:lnTo>
                  <a:lnTo>
                    <a:pt x="198" y="0"/>
                  </a:lnTo>
                  <a:lnTo>
                    <a:pt x="198" y="0"/>
                  </a:lnTo>
                  <a:lnTo>
                    <a:pt x="196" y="0"/>
                  </a:lnTo>
                  <a:lnTo>
                    <a:pt x="139" y="0"/>
                  </a:lnTo>
                  <a:lnTo>
                    <a:pt x="139" y="0"/>
                  </a:lnTo>
                  <a:lnTo>
                    <a:pt x="137" y="0"/>
                  </a:lnTo>
                  <a:lnTo>
                    <a:pt x="134" y="3"/>
                  </a:lnTo>
                  <a:lnTo>
                    <a:pt x="131" y="6"/>
                  </a:lnTo>
                  <a:lnTo>
                    <a:pt x="131" y="8"/>
                  </a:lnTo>
                  <a:lnTo>
                    <a:pt x="131" y="8"/>
                  </a:lnTo>
                  <a:lnTo>
                    <a:pt x="131" y="12"/>
                  </a:lnTo>
                  <a:lnTo>
                    <a:pt x="134" y="15"/>
                  </a:lnTo>
                  <a:lnTo>
                    <a:pt x="137" y="16"/>
                  </a:lnTo>
                  <a:lnTo>
                    <a:pt x="139" y="18"/>
                  </a:lnTo>
                  <a:lnTo>
                    <a:pt x="174" y="18"/>
                  </a:lnTo>
                  <a:lnTo>
                    <a:pt x="102" y="90"/>
                  </a:lnTo>
                  <a:lnTo>
                    <a:pt x="61" y="50"/>
                  </a:lnTo>
                  <a:lnTo>
                    <a:pt x="61" y="50"/>
                  </a:lnTo>
                  <a:lnTo>
                    <a:pt x="59" y="47"/>
                  </a:lnTo>
                  <a:lnTo>
                    <a:pt x="55" y="47"/>
                  </a:lnTo>
                  <a:lnTo>
                    <a:pt x="52" y="47"/>
                  </a:lnTo>
                  <a:lnTo>
                    <a:pt x="49" y="50"/>
                  </a:lnTo>
                  <a:lnTo>
                    <a:pt x="2" y="96"/>
                  </a:lnTo>
                  <a:lnTo>
                    <a:pt x="2" y="96"/>
                  </a:lnTo>
                  <a:lnTo>
                    <a:pt x="0" y="100"/>
                  </a:lnTo>
                  <a:lnTo>
                    <a:pt x="0" y="102"/>
                  </a:lnTo>
                  <a:lnTo>
                    <a:pt x="0" y="105"/>
                  </a:lnTo>
                  <a:lnTo>
                    <a:pt x="2" y="109"/>
                  </a:lnTo>
                  <a:lnTo>
                    <a:pt x="2" y="109"/>
                  </a:lnTo>
                  <a:lnTo>
                    <a:pt x="5" y="110"/>
                  </a:lnTo>
                  <a:lnTo>
                    <a:pt x="8" y="110"/>
                  </a:lnTo>
                  <a:lnTo>
                    <a:pt x="12" y="110"/>
                  </a:lnTo>
                  <a:lnTo>
                    <a:pt x="14" y="109"/>
                  </a:lnTo>
                  <a:lnTo>
                    <a:pt x="55" y="67"/>
                  </a:lnTo>
                  <a:lnTo>
                    <a:pt x="96" y="109"/>
                  </a:lnTo>
                  <a:lnTo>
                    <a:pt x="96" y="109"/>
                  </a:lnTo>
                  <a:lnTo>
                    <a:pt x="99" y="110"/>
                  </a:lnTo>
                  <a:lnTo>
                    <a:pt x="102" y="110"/>
                  </a:lnTo>
                  <a:lnTo>
                    <a:pt x="10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2" name="Group 41"/>
          <p:cNvGrpSpPr>
            <a:grpSpLocks noChangeAspect="1"/>
          </p:cNvGrpSpPr>
          <p:nvPr/>
        </p:nvGrpSpPr>
        <p:grpSpPr>
          <a:xfrm>
            <a:off x="195771" y="5847993"/>
            <a:ext cx="411480" cy="398781"/>
            <a:chOff x="5103813" y="2625725"/>
            <a:chExt cx="257175" cy="249238"/>
          </a:xfrm>
          <a:solidFill>
            <a:schemeClr val="accent6">
              <a:lumMod val="75000"/>
            </a:schemeClr>
          </a:solidFill>
        </p:grpSpPr>
        <p:sp>
          <p:nvSpPr>
            <p:cNvPr id="43" name="Freeform 355"/>
            <p:cNvSpPr>
              <a:spLocks/>
            </p:cNvSpPr>
            <p:nvPr/>
          </p:nvSpPr>
          <p:spPr bwMode="auto">
            <a:xfrm>
              <a:off x="5284788" y="2833688"/>
              <a:ext cx="60325" cy="41275"/>
            </a:xfrm>
            <a:custGeom>
              <a:avLst/>
              <a:gdLst>
                <a:gd name="T0" fmla="*/ 0 w 75"/>
                <a:gd name="T1" fmla="*/ 0 h 54"/>
                <a:gd name="T2" fmla="*/ 0 w 75"/>
                <a:gd name="T3" fmla="*/ 49 h 54"/>
                <a:gd name="T4" fmla="*/ 0 w 75"/>
                <a:gd name="T5" fmla="*/ 49 h 54"/>
                <a:gd name="T6" fmla="*/ 0 w 75"/>
                <a:gd name="T7" fmla="*/ 51 h 54"/>
                <a:gd name="T8" fmla="*/ 3 w 75"/>
                <a:gd name="T9" fmla="*/ 54 h 54"/>
                <a:gd name="T10" fmla="*/ 3 w 75"/>
                <a:gd name="T11" fmla="*/ 54 h 54"/>
                <a:gd name="T12" fmla="*/ 5 w 75"/>
                <a:gd name="T13" fmla="*/ 54 h 54"/>
                <a:gd name="T14" fmla="*/ 8 w 75"/>
                <a:gd name="T15" fmla="*/ 54 h 54"/>
                <a:gd name="T16" fmla="*/ 37 w 75"/>
                <a:gd name="T17" fmla="*/ 34 h 54"/>
                <a:gd name="T18" fmla="*/ 67 w 75"/>
                <a:gd name="T19" fmla="*/ 54 h 54"/>
                <a:gd name="T20" fmla="*/ 67 w 75"/>
                <a:gd name="T21" fmla="*/ 54 h 54"/>
                <a:gd name="T22" fmla="*/ 70 w 75"/>
                <a:gd name="T23" fmla="*/ 54 h 54"/>
                <a:gd name="T24" fmla="*/ 70 w 75"/>
                <a:gd name="T25" fmla="*/ 54 h 54"/>
                <a:gd name="T26" fmla="*/ 72 w 75"/>
                <a:gd name="T27" fmla="*/ 54 h 54"/>
                <a:gd name="T28" fmla="*/ 72 w 75"/>
                <a:gd name="T29" fmla="*/ 54 h 54"/>
                <a:gd name="T30" fmla="*/ 74 w 75"/>
                <a:gd name="T31" fmla="*/ 51 h 54"/>
                <a:gd name="T32" fmla="*/ 75 w 75"/>
                <a:gd name="T33" fmla="*/ 49 h 54"/>
                <a:gd name="T34" fmla="*/ 75 w 75"/>
                <a:gd name="T35" fmla="*/ 0 h 54"/>
                <a:gd name="T36" fmla="*/ 75 w 75"/>
                <a:gd name="T37" fmla="*/ 0 h 54"/>
                <a:gd name="T38" fmla="*/ 67 w 75"/>
                <a:gd name="T39" fmla="*/ 4 h 54"/>
                <a:gd name="T40" fmla="*/ 58 w 75"/>
                <a:gd name="T41" fmla="*/ 8 h 54"/>
                <a:gd name="T42" fmla="*/ 47 w 75"/>
                <a:gd name="T43" fmla="*/ 10 h 54"/>
                <a:gd name="T44" fmla="*/ 37 w 75"/>
                <a:gd name="T45" fmla="*/ 11 h 54"/>
                <a:gd name="T46" fmla="*/ 37 w 75"/>
                <a:gd name="T47" fmla="*/ 11 h 54"/>
                <a:gd name="T48" fmla="*/ 27 w 75"/>
                <a:gd name="T49" fmla="*/ 10 h 54"/>
                <a:gd name="T50" fmla="*/ 17 w 75"/>
                <a:gd name="T51" fmla="*/ 8 h 54"/>
                <a:gd name="T52" fmla="*/ 8 w 75"/>
                <a:gd name="T53" fmla="*/ 4 h 54"/>
                <a:gd name="T54" fmla="*/ 0 w 75"/>
                <a:gd name="T55" fmla="*/ 0 h 54"/>
                <a:gd name="T56" fmla="*/ 0 w 75"/>
                <a:gd name="T5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54">
                  <a:moveTo>
                    <a:pt x="0" y="0"/>
                  </a:moveTo>
                  <a:lnTo>
                    <a:pt x="0" y="49"/>
                  </a:lnTo>
                  <a:lnTo>
                    <a:pt x="0" y="49"/>
                  </a:lnTo>
                  <a:lnTo>
                    <a:pt x="0" y="51"/>
                  </a:lnTo>
                  <a:lnTo>
                    <a:pt x="3" y="54"/>
                  </a:lnTo>
                  <a:lnTo>
                    <a:pt x="3" y="54"/>
                  </a:lnTo>
                  <a:lnTo>
                    <a:pt x="5" y="54"/>
                  </a:lnTo>
                  <a:lnTo>
                    <a:pt x="8" y="54"/>
                  </a:lnTo>
                  <a:lnTo>
                    <a:pt x="37" y="34"/>
                  </a:lnTo>
                  <a:lnTo>
                    <a:pt x="67" y="54"/>
                  </a:lnTo>
                  <a:lnTo>
                    <a:pt x="67" y="54"/>
                  </a:lnTo>
                  <a:lnTo>
                    <a:pt x="70" y="54"/>
                  </a:lnTo>
                  <a:lnTo>
                    <a:pt x="70" y="54"/>
                  </a:lnTo>
                  <a:lnTo>
                    <a:pt x="72" y="54"/>
                  </a:lnTo>
                  <a:lnTo>
                    <a:pt x="72" y="54"/>
                  </a:lnTo>
                  <a:lnTo>
                    <a:pt x="74" y="51"/>
                  </a:lnTo>
                  <a:lnTo>
                    <a:pt x="75" y="49"/>
                  </a:lnTo>
                  <a:lnTo>
                    <a:pt x="75" y="0"/>
                  </a:lnTo>
                  <a:lnTo>
                    <a:pt x="75" y="0"/>
                  </a:lnTo>
                  <a:lnTo>
                    <a:pt x="67" y="4"/>
                  </a:lnTo>
                  <a:lnTo>
                    <a:pt x="58" y="8"/>
                  </a:lnTo>
                  <a:lnTo>
                    <a:pt x="47" y="10"/>
                  </a:lnTo>
                  <a:lnTo>
                    <a:pt x="37" y="11"/>
                  </a:lnTo>
                  <a:lnTo>
                    <a:pt x="37" y="11"/>
                  </a:lnTo>
                  <a:lnTo>
                    <a:pt x="27" y="10"/>
                  </a:lnTo>
                  <a:lnTo>
                    <a:pt x="17" y="8"/>
                  </a:lnTo>
                  <a:lnTo>
                    <a:pt x="8"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356"/>
            <p:cNvSpPr>
              <a:spLocks/>
            </p:cNvSpPr>
            <p:nvPr/>
          </p:nvSpPr>
          <p:spPr bwMode="auto">
            <a:xfrm>
              <a:off x="5265738" y="2738438"/>
              <a:ext cx="95250" cy="95250"/>
            </a:xfrm>
            <a:custGeom>
              <a:avLst/>
              <a:gdLst>
                <a:gd name="T0" fmla="*/ 60 w 120"/>
                <a:gd name="T1" fmla="*/ 0 h 119"/>
                <a:gd name="T2" fmla="*/ 60 w 120"/>
                <a:gd name="T3" fmla="*/ 0 h 119"/>
                <a:gd name="T4" fmla="*/ 48 w 120"/>
                <a:gd name="T5" fmla="*/ 1 h 119"/>
                <a:gd name="T6" fmla="*/ 38 w 120"/>
                <a:gd name="T7" fmla="*/ 5 h 119"/>
                <a:gd name="T8" fmla="*/ 27 w 120"/>
                <a:gd name="T9" fmla="*/ 10 h 119"/>
                <a:gd name="T10" fmla="*/ 17 w 120"/>
                <a:gd name="T11" fmla="*/ 17 h 119"/>
                <a:gd name="T12" fmla="*/ 11 w 120"/>
                <a:gd name="T13" fmla="*/ 27 h 119"/>
                <a:gd name="T14" fmla="*/ 5 w 120"/>
                <a:gd name="T15" fmla="*/ 36 h 119"/>
                <a:gd name="T16" fmla="*/ 1 w 120"/>
                <a:gd name="T17" fmla="*/ 48 h 119"/>
                <a:gd name="T18" fmla="*/ 0 w 120"/>
                <a:gd name="T19" fmla="*/ 60 h 119"/>
                <a:gd name="T20" fmla="*/ 0 w 120"/>
                <a:gd name="T21" fmla="*/ 60 h 119"/>
                <a:gd name="T22" fmla="*/ 1 w 120"/>
                <a:gd name="T23" fmla="*/ 72 h 119"/>
                <a:gd name="T24" fmla="*/ 5 w 120"/>
                <a:gd name="T25" fmla="*/ 83 h 119"/>
                <a:gd name="T26" fmla="*/ 11 w 120"/>
                <a:gd name="T27" fmla="*/ 92 h 119"/>
                <a:gd name="T28" fmla="*/ 17 w 120"/>
                <a:gd name="T29" fmla="*/ 102 h 119"/>
                <a:gd name="T30" fmla="*/ 27 w 120"/>
                <a:gd name="T31" fmla="*/ 108 h 119"/>
                <a:gd name="T32" fmla="*/ 38 w 120"/>
                <a:gd name="T33" fmla="*/ 114 h 119"/>
                <a:gd name="T34" fmla="*/ 48 w 120"/>
                <a:gd name="T35" fmla="*/ 118 h 119"/>
                <a:gd name="T36" fmla="*/ 60 w 120"/>
                <a:gd name="T37" fmla="*/ 119 h 119"/>
                <a:gd name="T38" fmla="*/ 60 w 120"/>
                <a:gd name="T39" fmla="*/ 119 h 119"/>
                <a:gd name="T40" fmla="*/ 73 w 120"/>
                <a:gd name="T41" fmla="*/ 118 h 119"/>
                <a:gd name="T42" fmla="*/ 83 w 120"/>
                <a:gd name="T43" fmla="*/ 114 h 119"/>
                <a:gd name="T44" fmla="*/ 94 w 120"/>
                <a:gd name="T45" fmla="*/ 108 h 119"/>
                <a:gd name="T46" fmla="*/ 102 w 120"/>
                <a:gd name="T47" fmla="*/ 102 h 119"/>
                <a:gd name="T48" fmla="*/ 110 w 120"/>
                <a:gd name="T49" fmla="*/ 92 h 119"/>
                <a:gd name="T50" fmla="*/ 115 w 120"/>
                <a:gd name="T51" fmla="*/ 83 h 119"/>
                <a:gd name="T52" fmla="*/ 118 w 120"/>
                <a:gd name="T53" fmla="*/ 72 h 119"/>
                <a:gd name="T54" fmla="*/ 120 w 120"/>
                <a:gd name="T55" fmla="*/ 60 h 119"/>
                <a:gd name="T56" fmla="*/ 120 w 120"/>
                <a:gd name="T57" fmla="*/ 60 h 119"/>
                <a:gd name="T58" fmla="*/ 118 w 120"/>
                <a:gd name="T59" fmla="*/ 48 h 119"/>
                <a:gd name="T60" fmla="*/ 115 w 120"/>
                <a:gd name="T61" fmla="*/ 36 h 119"/>
                <a:gd name="T62" fmla="*/ 110 w 120"/>
                <a:gd name="T63" fmla="*/ 27 h 119"/>
                <a:gd name="T64" fmla="*/ 102 w 120"/>
                <a:gd name="T65" fmla="*/ 17 h 119"/>
                <a:gd name="T66" fmla="*/ 94 w 120"/>
                <a:gd name="T67" fmla="*/ 10 h 119"/>
                <a:gd name="T68" fmla="*/ 83 w 120"/>
                <a:gd name="T69" fmla="*/ 5 h 119"/>
                <a:gd name="T70" fmla="*/ 73 w 120"/>
                <a:gd name="T71" fmla="*/ 1 h 119"/>
                <a:gd name="T72" fmla="*/ 60 w 120"/>
                <a:gd name="T73" fmla="*/ 0 h 119"/>
                <a:gd name="T74" fmla="*/ 60 w 120"/>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19">
                  <a:moveTo>
                    <a:pt x="60" y="0"/>
                  </a:moveTo>
                  <a:lnTo>
                    <a:pt x="60" y="0"/>
                  </a:lnTo>
                  <a:lnTo>
                    <a:pt x="48" y="1"/>
                  </a:lnTo>
                  <a:lnTo>
                    <a:pt x="38" y="5"/>
                  </a:lnTo>
                  <a:lnTo>
                    <a:pt x="27" y="10"/>
                  </a:lnTo>
                  <a:lnTo>
                    <a:pt x="17" y="17"/>
                  </a:lnTo>
                  <a:lnTo>
                    <a:pt x="11" y="27"/>
                  </a:lnTo>
                  <a:lnTo>
                    <a:pt x="5" y="36"/>
                  </a:lnTo>
                  <a:lnTo>
                    <a:pt x="1" y="48"/>
                  </a:lnTo>
                  <a:lnTo>
                    <a:pt x="0" y="60"/>
                  </a:lnTo>
                  <a:lnTo>
                    <a:pt x="0" y="60"/>
                  </a:lnTo>
                  <a:lnTo>
                    <a:pt x="1" y="72"/>
                  </a:lnTo>
                  <a:lnTo>
                    <a:pt x="5" y="83"/>
                  </a:lnTo>
                  <a:lnTo>
                    <a:pt x="11" y="92"/>
                  </a:lnTo>
                  <a:lnTo>
                    <a:pt x="17" y="102"/>
                  </a:lnTo>
                  <a:lnTo>
                    <a:pt x="27" y="108"/>
                  </a:lnTo>
                  <a:lnTo>
                    <a:pt x="38" y="114"/>
                  </a:lnTo>
                  <a:lnTo>
                    <a:pt x="48" y="118"/>
                  </a:lnTo>
                  <a:lnTo>
                    <a:pt x="60" y="119"/>
                  </a:lnTo>
                  <a:lnTo>
                    <a:pt x="60" y="119"/>
                  </a:lnTo>
                  <a:lnTo>
                    <a:pt x="73" y="118"/>
                  </a:lnTo>
                  <a:lnTo>
                    <a:pt x="83" y="114"/>
                  </a:lnTo>
                  <a:lnTo>
                    <a:pt x="94" y="108"/>
                  </a:lnTo>
                  <a:lnTo>
                    <a:pt x="102" y="102"/>
                  </a:lnTo>
                  <a:lnTo>
                    <a:pt x="110" y="92"/>
                  </a:lnTo>
                  <a:lnTo>
                    <a:pt x="115" y="83"/>
                  </a:lnTo>
                  <a:lnTo>
                    <a:pt x="118" y="72"/>
                  </a:lnTo>
                  <a:lnTo>
                    <a:pt x="120" y="60"/>
                  </a:lnTo>
                  <a:lnTo>
                    <a:pt x="120" y="60"/>
                  </a:lnTo>
                  <a:lnTo>
                    <a:pt x="118" y="48"/>
                  </a:lnTo>
                  <a:lnTo>
                    <a:pt x="115" y="36"/>
                  </a:lnTo>
                  <a:lnTo>
                    <a:pt x="110" y="27"/>
                  </a:lnTo>
                  <a:lnTo>
                    <a:pt x="102" y="17"/>
                  </a:lnTo>
                  <a:lnTo>
                    <a:pt x="94" y="10"/>
                  </a:lnTo>
                  <a:lnTo>
                    <a:pt x="83" y="5"/>
                  </a:lnTo>
                  <a:lnTo>
                    <a:pt x="73" y="1"/>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357"/>
            <p:cNvSpPr>
              <a:spLocks noEditPoints="1"/>
            </p:cNvSpPr>
            <p:nvPr/>
          </p:nvSpPr>
          <p:spPr bwMode="auto">
            <a:xfrm>
              <a:off x="5103813" y="2625725"/>
              <a:ext cx="241300" cy="233363"/>
            </a:xfrm>
            <a:custGeom>
              <a:avLst/>
              <a:gdLst>
                <a:gd name="T0" fmla="*/ 33 w 304"/>
                <a:gd name="T1" fmla="*/ 103 h 292"/>
                <a:gd name="T2" fmla="*/ 34 w 304"/>
                <a:gd name="T3" fmla="*/ 100 h 292"/>
                <a:gd name="T4" fmla="*/ 37 w 304"/>
                <a:gd name="T5" fmla="*/ 98 h 292"/>
                <a:gd name="T6" fmla="*/ 266 w 304"/>
                <a:gd name="T7" fmla="*/ 98 h 292"/>
                <a:gd name="T8" fmla="*/ 268 w 304"/>
                <a:gd name="T9" fmla="*/ 98 h 292"/>
                <a:gd name="T10" fmla="*/ 272 w 304"/>
                <a:gd name="T11" fmla="*/ 100 h 292"/>
                <a:gd name="T12" fmla="*/ 272 w 304"/>
                <a:gd name="T13" fmla="*/ 130 h 292"/>
                <a:gd name="T14" fmla="*/ 280 w 304"/>
                <a:gd name="T15" fmla="*/ 131 h 292"/>
                <a:gd name="T16" fmla="*/ 297 w 304"/>
                <a:gd name="T17" fmla="*/ 137 h 292"/>
                <a:gd name="T18" fmla="*/ 304 w 304"/>
                <a:gd name="T19" fmla="*/ 71 h 292"/>
                <a:gd name="T20" fmla="*/ 304 w 304"/>
                <a:gd name="T21" fmla="*/ 68 h 292"/>
                <a:gd name="T22" fmla="*/ 301 w 304"/>
                <a:gd name="T23" fmla="*/ 65 h 292"/>
                <a:gd name="T24" fmla="*/ 246 w 304"/>
                <a:gd name="T25" fmla="*/ 65 h 292"/>
                <a:gd name="T26" fmla="*/ 168 w 304"/>
                <a:gd name="T27" fmla="*/ 16 h 292"/>
                <a:gd name="T28" fmla="*/ 164 w 304"/>
                <a:gd name="T29" fmla="*/ 5 h 292"/>
                <a:gd name="T30" fmla="*/ 152 w 304"/>
                <a:gd name="T31" fmla="*/ 0 h 292"/>
                <a:gd name="T32" fmla="*/ 146 w 304"/>
                <a:gd name="T33" fmla="*/ 1 h 292"/>
                <a:gd name="T34" fmla="*/ 137 w 304"/>
                <a:gd name="T35" fmla="*/ 10 h 292"/>
                <a:gd name="T36" fmla="*/ 58 w 304"/>
                <a:gd name="T37" fmla="*/ 65 h 292"/>
                <a:gd name="T38" fmla="*/ 6 w 304"/>
                <a:gd name="T39" fmla="*/ 65 h 292"/>
                <a:gd name="T40" fmla="*/ 2 w 304"/>
                <a:gd name="T41" fmla="*/ 67 h 292"/>
                <a:gd name="T42" fmla="*/ 0 w 304"/>
                <a:gd name="T43" fmla="*/ 71 h 292"/>
                <a:gd name="T44" fmla="*/ 0 w 304"/>
                <a:gd name="T45" fmla="*/ 287 h 292"/>
                <a:gd name="T46" fmla="*/ 2 w 304"/>
                <a:gd name="T47" fmla="*/ 291 h 292"/>
                <a:gd name="T48" fmla="*/ 6 w 304"/>
                <a:gd name="T49" fmla="*/ 292 h 292"/>
                <a:gd name="T50" fmla="*/ 218 w 304"/>
                <a:gd name="T51" fmla="*/ 260 h 292"/>
                <a:gd name="T52" fmla="*/ 38 w 304"/>
                <a:gd name="T53" fmla="*/ 260 h 292"/>
                <a:gd name="T54" fmla="*/ 35 w 304"/>
                <a:gd name="T55" fmla="*/ 259 h 292"/>
                <a:gd name="T56" fmla="*/ 33 w 304"/>
                <a:gd name="T57" fmla="*/ 255 h 292"/>
                <a:gd name="T58" fmla="*/ 140 w 304"/>
                <a:gd name="T59" fmla="*/ 27 h 292"/>
                <a:gd name="T60" fmla="*/ 146 w 304"/>
                <a:gd name="T61" fmla="*/ 31 h 292"/>
                <a:gd name="T62" fmla="*/ 152 w 304"/>
                <a:gd name="T63" fmla="*/ 33 h 292"/>
                <a:gd name="T64" fmla="*/ 156 w 304"/>
                <a:gd name="T65" fmla="*/ 32 h 292"/>
                <a:gd name="T66" fmla="*/ 166 w 304"/>
                <a:gd name="T67" fmla="*/ 27 h 292"/>
                <a:gd name="T68" fmla="*/ 80 w 304"/>
                <a:gd name="T69" fmla="*/ 6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292">
                  <a:moveTo>
                    <a:pt x="33" y="255"/>
                  </a:moveTo>
                  <a:lnTo>
                    <a:pt x="33" y="103"/>
                  </a:lnTo>
                  <a:lnTo>
                    <a:pt x="33" y="103"/>
                  </a:lnTo>
                  <a:lnTo>
                    <a:pt x="34" y="100"/>
                  </a:lnTo>
                  <a:lnTo>
                    <a:pt x="35" y="99"/>
                  </a:lnTo>
                  <a:lnTo>
                    <a:pt x="37" y="98"/>
                  </a:lnTo>
                  <a:lnTo>
                    <a:pt x="38" y="98"/>
                  </a:lnTo>
                  <a:lnTo>
                    <a:pt x="266" y="98"/>
                  </a:lnTo>
                  <a:lnTo>
                    <a:pt x="266" y="98"/>
                  </a:lnTo>
                  <a:lnTo>
                    <a:pt x="268" y="98"/>
                  </a:lnTo>
                  <a:lnTo>
                    <a:pt x="270" y="99"/>
                  </a:lnTo>
                  <a:lnTo>
                    <a:pt x="272" y="100"/>
                  </a:lnTo>
                  <a:lnTo>
                    <a:pt x="272" y="103"/>
                  </a:lnTo>
                  <a:lnTo>
                    <a:pt x="272" y="130"/>
                  </a:lnTo>
                  <a:lnTo>
                    <a:pt x="272" y="130"/>
                  </a:lnTo>
                  <a:lnTo>
                    <a:pt x="280" y="131"/>
                  </a:lnTo>
                  <a:lnTo>
                    <a:pt x="289" y="134"/>
                  </a:lnTo>
                  <a:lnTo>
                    <a:pt x="297" y="137"/>
                  </a:lnTo>
                  <a:lnTo>
                    <a:pt x="304" y="141"/>
                  </a:lnTo>
                  <a:lnTo>
                    <a:pt x="304" y="71"/>
                  </a:lnTo>
                  <a:lnTo>
                    <a:pt x="304" y="71"/>
                  </a:lnTo>
                  <a:lnTo>
                    <a:pt x="304" y="68"/>
                  </a:lnTo>
                  <a:lnTo>
                    <a:pt x="303" y="67"/>
                  </a:lnTo>
                  <a:lnTo>
                    <a:pt x="301" y="65"/>
                  </a:lnTo>
                  <a:lnTo>
                    <a:pt x="299" y="65"/>
                  </a:lnTo>
                  <a:lnTo>
                    <a:pt x="246" y="65"/>
                  </a:lnTo>
                  <a:lnTo>
                    <a:pt x="168" y="16"/>
                  </a:lnTo>
                  <a:lnTo>
                    <a:pt x="168" y="16"/>
                  </a:lnTo>
                  <a:lnTo>
                    <a:pt x="167" y="10"/>
                  </a:lnTo>
                  <a:lnTo>
                    <a:pt x="164" y="5"/>
                  </a:lnTo>
                  <a:lnTo>
                    <a:pt x="159" y="1"/>
                  </a:lnTo>
                  <a:lnTo>
                    <a:pt x="152" y="0"/>
                  </a:lnTo>
                  <a:lnTo>
                    <a:pt x="152" y="0"/>
                  </a:lnTo>
                  <a:lnTo>
                    <a:pt x="146" y="1"/>
                  </a:lnTo>
                  <a:lnTo>
                    <a:pt x="142" y="5"/>
                  </a:lnTo>
                  <a:lnTo>
                    <a:pt x="137" y="10"/>
                  </a:lnTo>
                  <a:lnTo>
                    <a:pt x="136" y="16"/>
                  </a:lnTo>
                  <a:lnTo>
                    <a:pt x="58" y="65"/>
                  </a:lnTo>
                  <a:lnTo>
                    <a:pt x="6" y="65"/>
                  </a:lnTo>
                  <a:lnTo>
                    <a:pt x="6" y="65"/>
                  </a:lnTo>
                  <a:lnTo>
                    <a:pt x="5" y="65"/>
                  </a:lnTo>
                  <a:lnTo>
                    <a:pt x="2" y="67"/>
                  </a:lnTo>
                  <a:lnTo>
                    <a:pt x="2" y="68"/>
                  </a:lnTo>
                  <a:lnTo>
                    <a:pt x="0" y="71"/>
                  </a:lnTo>
                  <a:lnTo>
                    <a:pt x="0" y="287"/>
                  </a:lnTo>
                  <a:lnTo>
                    <a:pt x="0" y="287"/>
                  </a:lnTo>
                  <a:lnTo>
                    <a:pt x="2" y="290"/>
                  </a:lnTo>
                  <a:lnTo>
                    <a:pt x="2" y="291"/>
                  </a:lnTo>
                  <a:lnTo>
                    <a:pt x="5" y="292"/>
                  </a:lnTo>
                  <a:lnTo>
                    <a:pt x="6" y="292"/>
                  </a:lnTo>
                  <a:lnTo>
                    <a:pt x="218" y="292"/>
                  </a:lnTo>
                  <a:lnTo>
                    <a:pt x="218" y="260"/>
                  </a:lnTo>
                  <a:lnTo>
                    <a:pt x="38" y="260"/>
                  </a:lnTo>
                  <a:lnTo>
                    <a:pt x="38" y="260"/>
                  </a:lnTo>
                  <a:lnTo>
                    <a:pt x="37" y="260"/>
                  </a:lnTo>
                  <a:lnTo>
                    <a:pt x="35" y="259"/>
                  </a:lnTo>
                  <a:lnTo>
                    <a:pt x="34" y="256"/>
                  </a:lnTo>
                  <a:lnTo>
                    <a:pt x="33" y="255"/>
                  </a:lnTo>
                  <a:lnTo>
                    <a:pt x="33" y="255"/>
                  </a:lnTo>
                  <a:close/>
                  <a:moveTo>
                    <a:pt x="140" y="27"/>
                  </a:moveTo>
                  <a:lnTo>
                    <a:pt x="140" y="27"/>
                  </a:lnTo>
                  <a:lnTo>
                    <a:pt x="146" y="31"/>
                  </a:lnTo>
                  <a:lnTo>
                    <a:pt x="148" y="32"/>
                  </a:lnTo>
                  <a:lnTo>
                    <a:pt x="152" y="33"/>
                  </a:lnTo>
                  <a:lnTo>
                    <a:pt x="152" y="33"/>
                  </a:lnTo>
                  <a:lnTo>
                    <a:pt x="156" y="32"/>
                  </a:lnTo>
                  <a:lnTo>
                    <a:pt x="159" y="31"/>
                  </a:lnTo>
                  <a:lnTo>
                    <a:pt x="166" y="27"/>
                  </a:lnTo>
                  <a:lnTo>
                    <a:pt x="226" y="65"/>
                  </a:lnTo>
                  <a:lnTo>
                    <a:pt x="80" y="65"/>
                  </a:lnTo>
                  <a:lnTo>
                    <a:pt x="14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358"/>
            <p:cNvSpPr>
              <a:spLocks/>
            </p:cNvSpPr>
            <p:nvPr/>
          </p:nvSpPr>
          <p:spPr bwMode="auto">
            <a:xfrm>
              <a:off x="5156201" y="2728913"/>
              <a:ext cx="119063" cy="12700"/>
            </a:xfrm>
            <a:custGeom>
              <a:avLst/>
              <a:gdLst>
                <a:gd name="T0" fmla="*/ 151 w 151"/>
                <a:gd name="T1" fmla="*/ 8 h 16"/>
                <a:gd name="T2" fmla="*/ 151 w 151"/>
                <a:gd name="T3" fmla="*/ 8 h 16"/>
                <a:gd name="T4" fmla="*/ 149 w 151"/>
                <a:gd name="T5" fmla="*/ 5 h 16"/>
                <a:gd name="T6" fmla="*/ 148 w 151"/>
                <a:gd name="T7" fmla="*/ 2 h 16"/>
                <a:gd name="T8" fmla="*/ 145 w 151"/>
                <a:gd name="T9" fmla="*/ 1 h 16"/>
                <a:gd name="T10" fmla="*/ 143 w 151"/>
                <a:gd name="T11" fmla="*/ 0 h 16"/>
                <a:gd name="T12" fmla="*/ 8 w 151"/>
                <a:gd name="T13" fmla="*/ 0 h 16"/>
                <a:gd name="T14" fmla="*/ 8 w 151"/>
                <a:gd name="T15" fmla="*/ 0 h 16"/>
                <a:gd name="T16" fmla="*/ 6 w 151"/>
                <a:gd name="T17" fmla="*/ 1 h 16"/>
                <a:gd name="T18" fmla="*/ 3 w 151"/>
                <a:gd name="T19" fmla="*/ 2 h 16"/>
                <a:gd name="T20" fmla="*/ 2 w 151"/>
                <a:gd name="T21" fmla="*/ 5 h 16"/>
                <a:gd name="T22" fmla="*/ 0 w 151"/>
                <a:gd name="T23" fmla="*/ 8 h 16"/>
                <a:gd name="T24" fmla="*/ 0 w 151"/>
                <a:gd name="T25" fmla="*/ 8 h 16"/>
                <a:gd name="T26" fmla="*/ 2 w 151"/>
                <a:gd name="T27" fmla="*/ 12 h 16"/>
                <a:gd name="T28" fmla="*/ 3 w 151"/>
                <a:gd name="T29" fmla="*/ 14 h 16"/>
                <a:gd name="T30" fmla="*/ 6 w 151"/>
                <a:gd name="T31" fmla="*/ 16 h 16"/>
                <a:gd name="T32" fmla="*/ 8 w 151"/>
                <a:gd name="T33" fmla="*/ 16 h 16"/>
                <a:gd name="T34" fmla="*/ 143 w 151"/>
                <a:gd name="T35" fmla="*/ 16 h 16"/>
                <a:gd name="T36" fmla="*/ 143 w 151"/>
                <a:gd name="T37" fmla="*/ 16 h 16"/>
                <a:gd name="T38" fmla="*/ 145 w 151"/>
                <a:gd name="T39" fmla="*/ 16 h 16"/>
                <a:gd name="T40" fmla="*/ 148 w 151"/>
                <a:gd name="T41" fmla="*/ 14 h 16"/>
                <a:gd name="T42" fmla="*/ 149 w 151"/>
                <a:gd name="T43" fmla="*/ 12 h 16"/>
                <a:gd name="T44" fmla="*/ 151 w 151"/>
                <a:gd name="T45" fmla="*/ 8 h 16"/>
                <a:gd name="T46" fmla="*/ 151 w 151"/>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16">
                  <a:moveTo>
                    <a:pt x="151" y="8"/>
                  </a:moveTo>
                  <a:lnTo>
                    <a:pt x="151" y="8"/>
                  </a:lnTo>
                  <a:lnTo>
                    <a:pt x="149" y="5"/>
                  </a:lnTo>
                  <a:lnTo>
                    <a:pt x="148" y="2"/>
                  </a:lnTo>
                  <a:lnTo>
                    <a:pt x="145" y="1"/>
                  </a:lnTo>
                  <a:lnTo>
                    <a:pt x="143" y="0"/>
                  </a:lnTo>
                  <a:lnTo>
                    <a:pt x="8" y="0"/>
                  </a:lnTo>
                  <a:lnTo>
                    <a:pt x="8" y="0"/>
                  </a:lnTo>
                  <a:lnTo>
                    <a:pt x="6" y="1"/>
                  </a:lnTo>
                  <a:lnTo>
                    <a:pt x="3" y="2"/>
                  </a:lnTo>
                  <a:lnTo>
                    <a:pt x="2" y="5"/>
                  </a:lnTo>
                  <a:lnTo>
                    <a:pt x="0" y="8"/>
                  </a:lnTo>
                  <a:lnTo>
                    <a:pt x="0" y="8"/>
                  </a:lnTo>
                  <a:lnTo>
                    <a:pt x="2" y="12"/>
                  </a:lnTo>
                  <a:lnTo>
                    <a:pt x="3" y="14"/>
                  </a:lnTo>
                  <a:lnTo>
                    <a:pt x="6" y="16"/>
                  </a:lnTo>
                  <a:lnTo>
                    <a:pt x="8" y="16"/>
                  </a:lnTo>
                  <a:lnTo>
                    <a:pt x="143" y="16"/>
                  </a:lnTo>
                  <a:lnTo>
                    <a:pt x="143" y="16"/>
                  </a:lnTo>
                  <a:lnTo>
                    <a:pt x="145" y="16"/>
                  </a:lnTo>
                  <a:lnTo>
                    <a:pt x="148" y="14"/>
                  </a:lnTo>
                  <a:lnTo>
                    <a:pt x="149" y="12"/>
                  </a:lnTo>
                  <a:lnTo>
                    <a:pt x="151" y="8"/>
                  </a:lnTo>
                  <a:lnTo>
                    <a:pt x="15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359"/>
            <p:cNvSpPr>
              <a:spLocks/>
            </p:cNvSpPr>
            <p:nvPr/>
          </p:nvSpPr>
          <p:spPr bwMode="auto">
            <a:xfrm>
              <a:off x="5156201" y="2762250"/>
              <a:ext cx="93663" cy="12700"/>
            </a:xfrm>
            <a:custGeom>
              <a:avLst/>
              <a:gdLst>
                <a:gd name="T0" fmla="*/ 120 w 120"/>
                <a:gd name="T1" fmla="*/ 8 h 16"/>
                <a:gd name="T2" fmla="*/ 120 w 120"/>
                <a:gd name="T3" fmla="*/ 8 h 16"/>
                <a:gd name="T4" fmla="*/ 120 w 120"/>
                <a:gd name="T5" fmla="*/ 5 h 16"/>
                <a:gd name="T6" fmla="*/ 117 w 120"/>
                <a:gd name="T7" fmla="*/ 2 h 16"/>
                <a:gd name="T8" fmla="*/ 116 w 120"/>
                <a:gd name="T9" fmla="*/ 0 h 16"/>
                <a:gd name="T10" fmla="*/ 112 w 120"/>
                <a:gd name="T11" fmla="*/ 0 h 16"/>
                <a:gd name="T12" fmla="*/ 8 w 120"/>
                <a:gd name="T13" fmla="*/ 0 h 16"/>
                <a:gd name="T14" fmla="*/ 8 w 120"/>
                <a:gd name="T15" fmla="*/ 0 h 16"/>
                <a:gd name="T16" fmla="*/ 6 w 120"/>
                <a:gd name="T17" fmla="*/ 0 h 16"/>
                <a:gd name="T18" fmla="*/ 3 w 120"/>
                <a:gd name="T19" fmla="*/ 2 h 16"/>
                <a:gd name="T20" fmla="*/ 2 w 120"/>
                <a:gd name="T21" fmla="*/ 5 h 16"/>
                <a:gd name="T22" fmla="*/ 0 w 120"/>
                <a:gd name="T23" fmla="*/ 8 h 16"/>
                <a:gd name="T24" fmla="*/ 0 w 120"/>
                <a:gd name="T25" fmla="*/ 8 h 16"/>
                <a:gd name="T26" fmla="*/ 2 w 120"/>
                <a:gd name="T27" fmla="*/ 10 h 16"/>
                <a:gd name="T28" fmla="*/ 3 w 120"/>
                <a:gd name="T29" fmla="*/ 13 h 16"/>
                <a:gd name="T30" fmla="*/ 6 w 120"/>
                <a:gd name="T31" fmla="*/ 16 h 16"/>
                <a:gd name="T32" fmla="*/ 8 w 120"/>
                <a:gd name="T33" fmla="*/ 16 h 16"/>
                <a:gd name="T34" fmla="*/ 112 w 120"/>
                <a:gd name="T35" fmla="*/ 16 h 16"/>
                <a:gd name="T36" fmla="*/ 112 w 120"/>
                <a:gd name="T37" fmla="*/ 16 h 16"/>
                <a:gd name="T38" fmla="*/ 116 w 120"/>
                <a:gd name="T39" fmla="*/ 16 h 16"/>
                <a:gd name="T40" fmla="*/ 117 w 120"/>
                <a:gd name="T41" fmla="*/ 13 h 16"/>
                <a:gd name="T42" fmla="*/ 120 w 120"/>
                <a:gd name="T43" fmla="*/ 10 h 16"/>
                <a:gd name="T44" fmla="*/ 120 w 120"/>
                <a:gd name="T45" fmla="*/ 8 h 16"/>
                <a:gd name="T46" fmla="*/ 120 w 120"/>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6">
                  <a:moveTo>
                    <a:pt x="120" y="8"/>
                  </a:moveTo>
                  <a:lnTo>
                    <a:pt x="120" y="8"/>
                  </a:lnTo>
                  <a:lnTo>
                    <a:pt x="120" y="5"/>
                  </a:lnTo>
                  <a:lnTo>
                    <a:pt x="117" y="2"/>
                  </a:lnTo>
                  <a:lnTo>
                    <a:pt x="116" y="0"/>
                  </a:lnTo>
                  <a:lnTo>
                    <a:pt x="112" y="0"/>
                  </a:lnTo>
                  <a:lnTo>
                    <a:pt x="8" y="0"/>
                  </a:lnTo>
                  <a:lnTo>
                    <a:pt x="8" y="0"/>
                  </a:lnTo>
                  <a:lnTo>
                    <a:pt x="6" y="0"/>
                  </a:lnTo>
                  <a:lnTo>
                    <a:pt x="3" y="2"/>
                  </a:lnTo>
                  <a:lnTo>
                    <a:pt x="2" y="5"/>
                  </a:lnTo>
                  <a:lnTo>
                    <a:pt x="0" y="8"/>
                  </a:lnTo>
                  <a:lnTo>
                    <a:pt x="0" y="8"/>
                  </a:lnTo>
                  <a:lnTo>
                    <a:pt x="2" y="10"/>
                  </a:lnTo>
                  <a:lnTo>
                    <a:pt x="3" y="13"/>
                  </a:lnTo>
                  <a:lnTo>
                    <a:pt x="6" y="16"/>
                  </a:lnTo>
                  <a:lnTo>
                    <a:pt x="8" y="16"/>
                  </a:lnTo>
                  <a:lnTo>
                    <a:pt x="112" y="16"/>
                  </a:lnTo>
                  <a:lnTo>
                    <a:pt x="112" y="16"/>
                  </a:lnTo>
                  <a:lnTo>
                    <a:pt x="116" y="16"/>
                  </a:lnTo>
                  <a:lnTo>
                    <a:pt x="117" y="13"/>
                  </a:lnTo>
                  <a:lnTo>
                    <a:pt x="120" y="10"/>
                  </a:lnTo>
                  <a:lnTo>
                    <a:pt x="120" y="8"/>
                  </a:lnTo>
                  <a:lnTo>
                    <a:pt x="1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360"/>
            <p:cNvSpPr>
              <a:spLocks/>
            </p:cNvSpPr>
            <p:nvPr/>
          </p:nvSpPr>
          <p:spPr bwMode="auto">
            <a:xfrm>
              <a:off x="5156201" y="2797175"/>
              <a:ext cx="66675" cy="12700"/>
            </a:xfrm>
            <a:custGeom>
              <a:avLst/>
              <a:gdLst>
                <a:gd name="T0" fmla="*/ 8 w 85"/>
                <a:gd name="T1" fmla="*/ 0 h 16"/>
                <a:gd name="T2" fmla="*/ 8 w 85"/>
                <a:gd name="T3" fmla="*/ 0 h 16"/>
                <a:gd name="T4" fmla="*/ 6 w 85"/>
                <a:gd name="T5" fmla="*/ 0 h 16"/>
                <a:gd name="T6" fmla="*/ 3 w 85"/>
                <a:gd name="T7" fmla="*/ 1 h 16"/>
                <a:gd name="T8" fmla="*/ 2 w 85"/>
                <a:gd name="T9" fmla="*/ 4 h 16"/>
                <a:gd name="T10" fmla="*/ 0 w 85"/>
                <a:gd name="T11" fmla="*/ 8 h 16"/>
                <a:gd name="T12" fmla="*/ 0 w 85"/>
                <a:gd name="T13" fmla="*/ 8 h 16"/>
                <a:gd name="T14" fmla="*/ 2 w 85"/>
                <a:gd name="T15" fmla="*/ 10 h 16"/>
                <a:gd name="T16" fmla="*/ 3 w 85"/>
                <a:gd name="T17" fmla="*/ 13 h 16"/>
                <a:gd name="T18" fmla="*/ 6 w 85"/>
                <a:gd name="T19" fmla="*/ 14 h 16"/>
                <a:gd name="T20" fmla="*/ 8 w 85"/>
                <a:gd name="T21" fmla="*/ 16 h 16"/>
                <a:gd name="T22" fmla="*/ 77 w 85"/>
                <a:gd name="T23" fmla="*/ 16 h 16"/>
                <a:gd name="T24" fmla="*/ 77 w 85"/>
                <a:gd name="T25" fmla="*/ 16 h 16"/>
                <a:gd name="T26" fmla="*/ 81 w 85"/>
                <a:gd name="T27" fmla="*/ 14 h 16"/>
                <a:gd name="T28" fmla="*/ 82 w 85"/>
                <a:gd name="T29" fmla="*/ 13 h 16"/>
                <a:gd name="T30" fmla="*/ 85 w 85"/>
                <a:gd name="T31" fmla="*/ 10 h 16"/>
                <a:gd name="T32" fmla="*/ 85 w 85"/>
                <a:gd name="T33" fmla="*/ 8 h 16"/>
                <a:gd name="T34" fmla="*/ 85 w 85"/>
                <a:gd name="T35" fmla="*/ 8 h 16"/>
                <a:gd name="T36" fmla="*/ 85 w 85"/>
                <a:gd name="T37" fmla="*/ 4 h 16"/>
                <a:gd name="T38" fmla="*/ 82 w 85"/>
                <a:gd name="T39" fmla="*/ 1 h 16"/>
                <a:gd name="T40" fmla="*/ 81 w 85"/>
                <a:gd name="T41" fmla="*/ 0 h 16"/>
                <a:gd name="T42" fmla="*/ 77 w 85"/>
                <a:gd name="T43" fmla="*/ 0 h 16"/>
                <a:gd name="T44" fmla="*/ 8 w 85"/>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6">
                  <a:moveTo>
                    <a:pt x="8" y="0"/>
                  </a:moveTo>
                  <a:lnTo>
                    <a:pt x="8" y="0"/>
                  </a:lnTo>
                  <a:lnTo>
                    <a:pt x="6" y="0"/>
                  </a:lnTo>
                  <a:lnTo>
                    <a:pt x="3" y="1"/>
                  </a:lnTo>
                  <a:lnTo>
                    <a:pt x="2" y="4"/>
                  </a:lnTo>
                  <a:lnTo>
                    <a:pt x="0" y="8"/>
                  </a:lnTo>
                  <a:lnTo>
                    <a:pt x="0" y="8"/>
                  </a:lnTo>
                  <a:lnTo>
                    <a:pt x="2" y="10"/>
                  </a:lnTo>
                  <a:lnTo>
                    <a:pt x="3" y="13"/>
                  </a:lnTo>
                  <a:lnTo>
                    <a:pt x="6" y="14"/>
                  </a:lnTo>
                  <a:lnTo>
                    <a:pt x="8" y="16"/>
                  </a:lnTo>
                  <a:lnTo>
                    <a:pt x="77" y="16"/>
                  </a:lnTo>
                  <a:lnTo>
                    <a:pt x="77" y="16"/>
                  </a:lnTo>
                  <a:lnTo>
                    <a:pt x="81" y="14"/>
                  </a:lnTo>
                  <a:lnTo>
                    <a:pt x="82" y="13"/>
                  </a:lnTo>
                  <a:lnTo>
                    <a:pt x="85" y="10"/>
                  </a:lnTo>
                  <a:lnTo>
                    <a:pt x="85" y="8"/>
                  </a:lnTo>
                  <a:lnTo>
                    <a:pt x="85" y="8"/>
                  </a:lnTo>
                  <a:lnTo>
                    <a:pt x="85" y="4"/>
                  </a:lnTo>
                  <a:lnTo>
                    <a:pt x="82" y="1"/>
                  </a:lnTo>
                  <a:lnTo>
                    <a:pt x="81" y="0"/>
                  </a:lnTo>
                  <a:lnTo>
                    <a:pt x="77"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9" name="Group 48"/>
          <p:cNvGrpSpPr>
            <a:grpSpLocks noChangeAspect="1"/>
          </p:cNvGrpSpPr>
          <p:nvPr/>
        </p:nvGrpSpPr>
        <p:grpSpPr>
          <a:xfrm>
            <a:off x="241491" y="3618373"/>
            <a:ext cx="365760" cy="373655"/>
            <a:chOff x="2451101" y="5997575"/>
            <a:chExt cx="220663" cy="225426"/>
          </a:xfrm>
          <a:solidFill>
            <a:schemeClr val="accent6">
              <a:lumMod val="75000"/>
            </a:schemeClr>
          </a:solidFill>
        </p:grpSpPr>
        <p:sp>
          <p:nvSpPr>
            <p:cNvPr id="50" name="Freeform 365"/>
            <p:cNvSpPr>
              <a:spLocks/>
            </p:cNvSpPr>
            <p:nvPr/>
          </p:nvSpPr>
          <p:spPr bwMode="auto">
            <a:xfrm>
              <a:off x="2451101" y="5997575"/>
              <a:ext cx="220663" cy="104775"/>
            </a:xfrm>
            <a:custGeom>
              <a:avLst/>
              <a:gdLst>
                <a:gd name="T0" fmla="*/ 271 w 277"/>
                <a:gd name="T1" fmla="*/ 88 h 133"/>
                <a:gd name="T2" fmla="*/ 240 w 277"/>
                <a:gd name="T3" fmla="*/ 88 h 133"/>
                <a:gd name="T4" fmla="*/ 176 w 277"/>
                <a:gd name="T5" fmla="*/ 2 h 133"/>
                <a:gd name="T6" fmla="*/ 176 w 277"/>
                <a:gd name="T7" fmla="*/ 2 h 133"/>
                <a:gd name="T8" fmla="*/ 173 w 277"/>
                <a:gd name="T9" fmla="*/ 0 h 133"/>
                <a:gd name="T10" fmla="*/ 170 w 277"/>
                <a:gd name="T11" fmla="*/ 0 h 133"/>
                <a:gd name="T12" fmla="*/ 166 w 277"/>
                <a:gd name="T13" fmla="*/ 0 h 133"/>
                <a:gd name="T14" fmla="*/ 164 w 277"/>
                <a:gd name="T15" fmla="*/ 1 h 133"/>
                <a:gd name="T16" fmla="*/ 164 w 277"/>
                <a:gd name="T17" fmla="*/ 1 h 133"/>
                <a:gd name="T18" fmla="*/ 161 w 277"/>
                <a:gd name="T19" fmla="*/ 4 h 133"/>
                <a:gd name="T20" fmla="*/ 160 w 277"/>
                <a:gd name="T21" fmla="*/ 8 h 133"/>
                <a:gd name="T22" fmla="*/ 160 w 277"/>
                <a:gd name="T23" fmla="*/ 11 h 133"/>
                <a:gd name="T24" fmla="*/ 161 w 277"/>
                <a:gd name="T25" fmla="*/ 15 h 133"/>
                <a:gd name="T26" fmla="*/ 216 w 277"/>
                <a:gd name="T27" fmla="*/ 88 h 133"/>
                <a:gd name="T28" fmla="*/ 211 w 277"/>
                <a:gd name="T29" fmla="*/ 88 h 133"/>
                <a:gd name="T30" fmla="*/ 64 w 277"/>
                <a:gd name="T31" fmla="*/ 88 h 133"/>
                <a:gd name="T32" fmla="*/ 60 w 277"/>
                <a:gd name="T33" fmla="*/ 88 h 133"/>
                <a:gd name="T34" fmla="*/ 115 w 277"/>
                <a:gd name="T35" fmla="*/ 15 h 133"/>
                <a:gd name="T36" fmla="*/ 115 w 277"/>
                <a:gd name="T37" fmla="*/ 15 h 133"/>
                <a:gd name="T38" fmla="*/ 117 w 277"/>
                <a:gd name="T39" fmla="*/ 11 h 133"/>
                <a:gd name="T40" fmla="*/ 117 w 277"/>
                <a:gd name="T41" fmla="*/ 8 h 133"/>
                <a:gd name="T42" fmla="*/ 115 w 277"/>
                <a:gd name="T43" fmla="*/ 4 h 133"/>
                <a:gd name="T44" fmla="*/ 113 w 277"/>
                <a:gd name="T45" fmla="*/ 1 h 133"/>
                <a:gd name="T46" fmla="*/ 113 w 277"/>
                <a:gd name="T47" fmla="*/ 1 h 133"/>
                <a:gd name="T48" fmla="*/ 110 w 277"/>
                <a:gd name="T49" fmla="*/ 0 h 133"/>
                <a:gd name="T50" fmla="*/ 106 w 277"/>
                <a:gd name="T51" fmla="*/ 0 h 133"/>
                <a:gd name="T52" fmla="*/ 103 w 277"/>
                <a:gd name="T53" fmla="*/ 0 h 133"/>
                <a:gd name="T54" fmla="*/ 99 w 277"/>
                <a:gd name="T55" fmla="*/ 2 h 133"/>
                <a:gd name="T56" fmla="*/ 36 w 277"/>
                <a:gd name="T57" fmla="*/ 88 h 133"/>
                <a:gd name="T58" fmla="*/ 4 w 277"/>
                <a:gd name="T59" fmla="*/ 88 h 133"/>
                <a:gd name="T60" fmla="*/ 4 w 277"/>
                <a:gd name="T61" fmla="*/ 88 h 133"/>
                <a:gd name="T62" fmla="*/ 1 w 277"/>
                <a:gd name="T63" fmla="*/ 90 h 133"/>
                <a:gd name="T64" fmla="*/ 0 w 277"/>
                <a:gd name="T65" fmla="*/ 92 h 133"/>
                <a:gd name="T66" fmla="*/ 0 w 277"/>
                <a:gd name="T67" fmla="*/ 129 h 133"/>
                <a:gd name="T68" fmla="*/ 0 w 277"/>
                <a:gd name="T69" fmla="*/ 129 h 133"/>
                <a:gd name="T70" fmla="*/ 1 w 277"/>
                <a:gd name="T71" fmla="*/ 131 h 133"/>
                <a:gd name="T72" fmla="*/ 4 w 277"/>
                <a:gd name="T73" fmla="*/ 133 h 133"/>
                <a:gd name="T74" fmla="*/ 271 w 277"/>
                <a:gd name="T75" fmla="*/ 133 h 133"/>
                <a:gd name="T76" fmla="*/ 271 w 277"/>
                <a:gd name="T77" fmla="*/ 133 h 133"/>
                <a:gd name="T78" fmla="*/ 275 w 277"/>
                <a:gd name="T79" fmla="*/ 131 h 133"/>
                <a:gd name="T80" fmla="*/ 277 w 277"/>
                <a:gd name="T81" fmla="*/ 129 h 133"/>
                <a:gd name="T82" fmla="*/ 277 w 277"/>
                <a:gd name="T83" fmla="*/ 92 h 133"/>
                <a:gd name="T84" fmla="*/ 277 w 277"/>
                <a:gd name="T85" fmla="*/ 92 h 133"/>
                <a:gd name="T86" fmla="*/ 275 w 277"/>
                <a:gd name="T87" fmla="*/ 90 h 133"/>
                <a:gd name="T88" fmla="*/ 271 w 277"/>
                <a:gd name="T89" fmla="*/ 88 h 133"/>
                <a:gd name="T90" fmla="*/ 271 w 277"/>
                <a:gd name="T91" fmla="*/ 8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33">
                  <a:moveTo>
                    <a:pt x="271" y="88"/>
                  </a:moveTo>
                  <a:lnTo>
                    <a:pt x="240" y="88"/>
                  </a:lnTo>
                  <a:lnTo>
                    <a:pt x="176" y="2"/>
                  </a:lnTo>
                  <a:lnTo>
                    <a:pt x="176" y="2"/>
                  </a:lnTo>
                  <a:lnTo>
                    <a:pt x="173" y="0"/>
                  </a:lnTo>
                  <a:lnTo>
                    <a:pt x="170" y="0"/>
                  </a:lnTo>
                  <a:lnTo>
                    <a:pt x="166" y="0"/>
                  </a:lnTo>
                  <a:lnTo>
                    <a:pt x="164" y="1"/>
                  </a:lnTo>
                  <a:lnTo>
                    <a:pt x="164" y="1"/>
                  </a:lnTo>
                  <a:lnTo>
                    <a:pt x="161" y="4"/>
                  </a:lnTo>
                  <a:lnTo>
                    <a:pt x="160" y="8"/>
                  </a:lnTo>
                  <a:lnTo>
                    <a:pt x="160" y="11"/>
                  </a:lnTo>
                  <a:lnTo>
                    <a:pt x="161" y="15"/>
                  </a:lnTo>
                  <a:lnTo>
                    <a:pt x="216" y="88"/>
                  </a:lnTo>
                  <a:lnTo>
                    <a:pt x="211" y="88"/>
                  </a:lnTo>
                  <a:lnTo>
                    <a:pt x="64" y="88"/>
                  </a:lnTo>
                  <a:lnTo>
                    <a:pt x="60" y="88"/>
                  </a:lnTo>
                  <a:lnTo>
                    <a:pt x="115" y="15"/>
                  </a:lnTo>
                  <a:lnTo>
                    <a:pt x="115" y="15"/>
                  </a:lnTo>
                  <a:lnTo>
                    <a:pt x="117" y="11"/>
                  </a:lnTo>
                  <a:lnTo>
                    <a:pt x="117" y="8"/>
                  </a:lnTo>
                  <a:lnTo>
                    <a:pt x="115" y="4"/>
                  </a:lnTo>
                  <a:lnTo>
                    <a:pt x="113" y="1"/>
                  </a:lnTo>
                  <a:lnTo>
                    <a:pt x="113" y="1"/>
                  </a:lnTo>
                  <a:lnTo>
                    <a:pt x="110" y="0"/>
                  </a:lnTo>
                  <a:lnTo>
                    <a:pt x="106" y="0"/>
                  </a:lnTo>
                  <a:lnTo>
                    <a:pt x="103" y="0"/>
                  </a:lnTo>
                  <a:lnTo>
                    <a:pt x="99" y="2"/>
                  </a:lnTo>
                  <a:lnTo>
                    <a:pt x="36" y="88"/>
                  </a:lnTo>
                  <a:lnTo>
                    <a:pt x="4" y="88"/>
                  </a:lnTo>
                  <a:lnTo>
                    <a:pt x="4" y="88"/>
                  </a:lnTo>
                  <a:lnTo>
                    <a:pt x="1" y="90"/>
                  </a:lnTo>
                  <a:lnTo>
                    <a:pt x="0" y="92"/>
                  </a:lnTo>
                  <a:lnTo>
                    <a:pt x="0" y="129"/>
                  </a:lnTo>
                  <a:lnTo>
                    <a:pt x="0" y="129"/>
                  </a:lnTo>
                  <a:lnTo>
                    <a:pt x="1" y="131"/>
                  </a:lnTo>
                  <a:lnTo>
                    <a:pt x="4" y="133"/>
                  </a:lnTo>
                  <a:lnTo>
                    <a:pt x="271" y="133"/>
                  </a:lnTo>
                  <a:lnTo>
                    <a:pt x="271" y="133"/>
                  </a:lnTo>
                  <a:lnTo>
                    <a:pt x="275" y="131"/>
                  </a:lnTo>
                  <a:lnTo>
                    <a:pt x="277" y="129"/>
                  </a:lnTo>
                  <a:lnTo>
                    <a:pt x="277" y="92"/>
                  </a:lnTo>
                  <a:lnTo>
                    <a:pt x="277" y="92"/>
                  </a:lnTo>
                  <a:lnTo>
                    <a:pt x="275" y="90"/>
                  </a:lnTo>
                  <a:lnTo>
                    <a:pt x="271" y="88"/>
                  </a:lnTo>
                  <a:lnTo>
                    <a:pt x="27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366"/>
            <p:cNvSpPr>
              <a:spLocks noEditPoints="1"/>
            </p:cNvSpPr>
            <p:nvPr/>
          </p:nvSpPr>
          <p:spPr bwMode="auto">
            <a:xfrm>
              <a:off x="2473326" y="6110288"/>
              <a:ext cx="176213" cy="112713"/>
            </a:xfrm>
            <a:custGeom>
              <a:avLst/>
              <a:gdLst>
                <a:gd name="T0" fmla="*/ 217 w 223"/>
                <a:gd name="T1" fmla="*/ 0 h 143"/>
                <a:gd name="T2" fmla="*/ 4 w 223"/>
                <a:gd name="T3" fmla="*/ 0 h 143"/>
                <a:gd name="T4" fmla="*/ 4 w 223"/>
                <a:gd name="T5" fmla="*/ 0 h 143"/>
                <a:gd name="T6" fmla="*/ 0 w 223"/>
                <a:gd name="T7" fmla="*/ 2 h 143"/>
                <a:gd name="T8" fmla="*/ 0 w 223"/>
                <a:gd name="T9" fmla="*/ 4 h 143"/>
                <a:gd name="T10" fmla="*/ 0 w 223"/>
                <a:gd name="T11" fmla="*/ 139 h 143"/>
                <a:gd name="T12" fmla="*/ 0 w 223"/>
                <a:gd name="T13" fmla="*/ 139 h 143"/>
                <a:gd name="T14" fmla="*/ 0 w 223"/>
                <a:gd name="T15" fmla="*/ 141 h 143"/>
                <a:gd name="T16" fmla="*/ 4 w 223"/>
                <a:gd name="T17" fmla="*/ 143 h 143"/>
                <a:gd name="T18" fmla="*/ 217 w 223"/>
                <a:gd name="T19" fmla="*/ 143 h 143"/>
                <a:gd name="T20" fmla="*/ 217 w 223"/>
                <a:gd name="T21" fmla="*/ 143 h 143"/>
                <a:gd name="T22" fmla="*/ 221 w 223"/>
                <a:gd name="T23" fmla="*/ 141 h 143"/>
                <a:gd name="T24" fmla="*/ 223 w 223"/>
                <a:gd name="T25" fmla="*/ 139 h 143"/>
                <a:gd name="T26" fmla="*/ 223 w 223"/>
                <a:gd name="T27" fmla="*/ 4 h 143"/>
                <a:gd name="T28" fmla="*/ 223 w 223"/>
                <a:gd name="T29" fmla="*/ 4 h 143"/>
                <a:gd name="T30" fmla="*/ 221 w 223"/>
                <a:gd name="T31" fmla="*/ 2 h 143"/>
                <a:gd name="T32" fmla="*/ 217 w 223"/>
                <a:gd name="T33" fmla="*/ 0 h 143"/>
                <a:gd name="T34" fmla="*/ 217 w 223"/>
                <a:gd name="T35" fmla="*/ 0 h 143"/>
                <a:gd name="T36" fmla="*/ 71 w 223"/>
                <a:gd name="T37" fmla="*/ 108 h 143"/>
                <a:gd name="T38" fmla="*/ 71 w 223"/>
                <a:gd name="T39" fmla="*/ 108 h 143"/>
                <a:gd name="T40" fmla="*/ 70 w 223"/>
                <a:gd name="T41" fmla="*/ 110 h 143"/>
                <a:gd name="T42" fmla="*/ 66 w 223"/>
                <a:gd name="T43" fmla="*/ 112 h 143"/>
                <a:gd name="T44" fmla="*/ 66 w 223"/>
                <a:gd name="T45" fmla="*/ 112 h 143"/>
                <a:gd name="T46" fmla="*/ 63 w 223"/>
                <a:gd name="T47" fmla="*/ 110 h 143"/>
                <a:gd name="T48" fmla="*/ 62 w 223"/>
                <a:gd name="T49" fmla="*/ 108 h 143"/>
                <a:gd name="T50" fmla="*/ 62 w 223"/>
                <a:gd name="T51" fmla="*/ 35 h 143"/>
                <a:gd name="T52" fmla="*/ 62 w 223"/>
                <a:gd name="T53" fmla="*/ 35 h 143"/>
                <a:gd name="T54" fmla="*/ 63 w 223"/>
                <a:gd name="T55" fmla="*/ 32 h 143"/>
                <a:gd name="T56" fmla="*/ 66 w 223"/>
                <a:gd name="T57" fmla="*/ 31 h 143"/>
                <a:gd name="T58" fmla="*/ 66 w 223"/>
                <a:gd name="T59" fmla="*/ 31 h 143"/>
                <a:gd name="T60" fmla="*/ 70 w 223"/>
                <a:gd name="T61" fmla="*/ 32 h 143"/>
                <a:gd name="T62" fmla="*/ 71 w 223"/>
                <a:gd name="T63" fmla="*/ 35 h 143"/>
                <a:gd name="T64" fmla="*/ 71 w 223"/>
                <a:gd name="T65" fmla="*/ 108 h 143"/>
                <a:gd name="T66" fmla="*/ 115 w 223"/>
                <a:gd name="T67" fmla="*/ 108 h 143"/>
                <a:gd name="T68" fmla="*/ 115 w 223"/>
                <a:gd name="T69" fmla="*/ 108 h 143"/>
                <a:gd name="T70" fmla="*/ 114 w 223"/>
                <a:gd name="T71" fmla="*/ 110 h 143"/>
                <a:gd name="T72" fmla="*/ 111 w 223"/>
                <a:gd name="T73" fmla="*/ 112 h 143"/>
                <a:gd name="T74" fmla="*/ 111 w 223"/>
                <a:gd name="T75" fmla="*/ 112 h 143"/>
                <a:gd name="T76" fmla="*/ 107 w 223"/>
                <a:gd name="T77" fmla="*/ 110 h 143"/>
                <a:gd name="T78" fmla="*/ 106 w 223"/>
                <a:gd name="T79" fmla="*/ 108 h 143"/>
                <a:gd name="T80" fmla="*/ 106 w 223"/>
                <a:gd name="T81" fmla="*/ 35 h 143"/>
                <a:gd name="T82" fmla="*/ 106 w 223"/>
                <a:gd name="T83" fmla="*/ 35 h 143"/>
                <a:gd name="T84" fmla="*/ 107 w 223"/>
                <a:gd name="T85" fmla="*/ 32 h 143"/>
                <a:gd name="T86" fmla="*/ 111 w 223"/>
                <a:gd name="T87" fmla="*/ 31 h 143"/>
                <a:gd name="T88" fmla="*/ 111 w 223"/>
                <a:gd name="T89" fmla="*/ 31 h 143"/>
                <a:gd name="T90" fmla="*/ 114 w 223"/>
                <a:gd name="T91" fmla="*/ 32 h 143"/>
                <a:gd name="T92" fmla="*/ 115 w 223"/>
                <a:gd name="T93" fmla="*/ 35 h 143"/>
                <a:gd name="T94" fmla="*/ 115 w 223"/>
                <a:gd name="T95" fmla="*/ 108 h 143"/>
                <a:gd name="T96" fmla="*/ 160 w 223"/>
                <a:gd name="T97" fmla="*/ 108 h 143"/>
                <a:gd name="T98" fmla="*/ 160 w 223"/>
                <a:gd name="T99" fmla="*/ 108 h 143"/>
                <a:gd name="T100" fmla="*/ 158 w 223"/>
                <a:gd name="T101" fmla="*/ 110 h 143"/>
                <a:gd name="T102" fmla="*/ 156 w 223"/>
                <a:gd name="T103" fmla="*/ 112 h 143"/>
                <a:gd name="T104" fmla="*/ 156 w 223"/>
                <a:gd name="T105" fmla="*/ 112 h 143"/>
                <a:gd name="T106" fmla="*/ 152 w 223"/>
                <a:gd name="T107" fmla="*/ 110 h 143"/>
                <a:gd name="T108" fmla="*/ 152 w 223"/>
                <a:gd name="T109" fmla="*/ 108 h 143"/>
                <a:gd name="T110" fmla="*/ 152 w 223"/>
                <a:gd name="T111" fmla="*/ 35 h 143"/>
                <a:gd name="T112" fmla="*/ 152 w 223"/>
                <a:gd name="T113" fmla="*/ 35 h 143"/>
                <a:gd name="T114" fmla="*/ 152 w 223"/>
                <a:gd name="T115" fmla="*/ 32 h 143"/>
                <a:gd name="T116" fmla="*/ 156 w 223"/>
                <a:gd name="T117" fmla="*/ 31 h 143"/>
                <a:gd name="T118" fmla="*/ 156 w 223"/>
                <a:gd name="T119" fmla="*/ 31 h 143"/>
                <a:gd name="T120" fmla="*/ 158 w 223"/>
                <a:gd name="T121" fmla="*/ 32 h 143"/>
                <a:gd name="T122" fmla="*/ 160 w 223"/>
                <a:gd name="T123" fmla="*/ 35 h 143"/>
                <a:gd name="T124" fmla="*/ 160 w 223"/>
                <a:gd name="T125" fmla="*/ 10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43">
                  <a:moveTo>
                    <a:pt x="217" y="0"/>
                  </a:moveTo>
                  <a:lnTo>
                    <a:pt x="4" y="0"/>
                  </a:lnTo>
                  <a:lnTo>
                    <a:pt x="4" y="0"/>
                  </a:lnTo>
                  <a:lnTo>
                    <a:pt x="0" y="2"/>
                  </a:lnTo>
                  <a:lnTo>
                    <a:pt x="0" y="4"/>
                  </a:lnTo>
                  <a:lnTo>
                    <a:pt x="0" y="139"/>
                  </a:lnTo>
                  <a:lnTo>
                    <a:pt x="0" y="139"/>
                  </a:lnTo>
                  <a:lnTo>
                    <a:pt x="0" y="141"/>
                  </a:lnTo>
                  <a:lnTo>
                    <a:pt x="4" y="143"/>
                  </a:lnTo>
                  <a:lnTo>
                    <a:pt x="217" y="143"/>
                  </a:lnTo>
                  <a:lnTo>
                    <a:pt x="217" y="143"/>
                  </a:lnTo>
                  <a:lnTo>
                    <a:pt x="221" y="141"/>
                  </a:lnTo>
                  <a:lnTo>
                    <a:pt x="223" y="139"/>
                  </a:lnTo>
                  <a:lnTo>
                    <a:pt x="223" y="4"/>
                  </a:lnTo>
                  <a:lnTo>
                    <a:pt x="223" y="4"/>
                  </a:lnTo>
                  <a:lnTo>
                    <a:pt x="221" y="2"/>
                  </a:lnTo>
                  <a:lnTo>
                    <a:pt x="217" y="0"/>
                  </a:lnTo>
                  <a:lnTo>
                    <a:pt x="217" y="0"/>
                  </a:lnTo>
                  <a:close/>
                  <a:moveTo>
                    <a:pt x="71" y="108"/>
                  </a:moveTo>
                  <a:lnTo>
                    <a:pt x="71" y="108"/>
                  </a:lnTo>
                  <a:lnTo>
                    <a:pt x="70" y="110"/>
                  </a:lnTo>
                  <a:lnTo>
                    <a:pt x="66" y="112"/>
                  </a:lnTo>
                  <a:lnTo>
                    <a:pt x="66" y="112"/>
                  </a:lnTo>
                  <a:lnTo>
                    <a:pt x="63" y="110"/>
                  </a:lnTo>
                  <a:lnTo>
                    <a:pt x="62" y="108"/>
                  </a:lnTo>
                  <a:lnTo>
                    <a:pt x="62" y="35"/>
                  </a:lnTo>
                  <a:lnTo>
                    <a:pt x="62" y="35"/>
                  </a:lnTo>
                  <a:lnTo>
                    <a:pt x="63" y="32"/>
                  </a:lnTo>
                  <a:lnTo>
                    <a:pt x="66" y="31"/>
                  </a:lnTo>
                  <a:lnTo>
                    <a:pt x="66" y="31"/>
                  </a:lnTo>
                  <a:lnTo>
                    <a:pt x="70" y="32"/>
                  </a:lnTo>
                  <a:lnTo>
                    <a:pt x="71" y="35"/>
                  </a:lnTo>
                  <a:lnTo>
                    <a:pt x="71" y="108"/>
                  </a:lnTo>
                  <a:close/>
                  <a:moveTo>
                    <a:pt x="115" y="108"/>
                  </a:moveTo>
                  <a:lnTo>
                    <a:pt x="115" y="108"/>
                  </a:lnTo>
                  <a:lnTo>
                    <a:pt x="114" y="110"/>
                  </a:lnTo>
                  <a:lnTo>
                    <a:pt x="111" y="112"/>
                  </a:lnTo>
                  <a:lnTo>
                    <a:pt x="111" y="112"/>
                  </a:lnTo>
                  <a:lnTo>
                    <a:pt x="107" y="110"/>
                  </a:lnTo>
                  <a:lnTo>
                    <a:pt x="106" y="108"/>
                  </a:lnTo>
                  <a:lnTo>
                    <a:pt x="106" y="35"/>
                  </a:lnTo>
                  <a:lnTo>
                    <a:pt x="106" y="35"/>
                  </a:lnTo>
                  <a:lnTo>
                    <a:pt x="107" y="32"/>
                  </a:lnTo>
                  <a:lnTo>
                    <a:pt x="111" y="31"/>
                  </a:lnTo>
                  <a:lnTo>
                    <a:pt x="111" y="31"/>
                  </a:lnTo>
                  <a:lnTo>
                    <a:pt x="114" y="32"/>
                  </a:lnTo>
                  <a:lnTo>
                    <a:pt x="115" y="35"/>
                  </a:lnTo>
                  <a:lnTo>
                    <a:pt x="115" y="108"/>
                  </a:lnTo>
                  <a:close/>
                  <a:moveTo>
                    <a:pt x="160" y="108"/>
                  </a:moveTo>
                  <a:lnTo>
                    <a:pt x="160" y="108"/>
                  </a:lnTo>
                  <a:lnTo>
                    <a:pt x="158" y="110"/>
                  </a:lnTo>
                  <a:lnTo>
                    <a:pt x="156" y="112"/>
                  </a:lnTo>
                  <a:lnTo>
                    <a:pt x="156" y="112"/>
                  </a:lnTo>
                  <a:lnTo>
                    <a:pt x="152" y="110"/>
                  </a:lnTo>
                  <a:lnTo>
                    <a:pt x="152" y="108"/>
                  </a:lnTo>
                  <a:lnTo>
                    <a:pt x="152" y="35"/>
                  </a:lnTo>
                  <a:lnTo>
                    <a:pt x="152" y="35"/>
                  </a:lnTo>
                  <a:lnTo>
                    <a:pt x="152" y="32"/>
                  </a:lnTo>
                  <a:lnTo>
                    <a:pt x="156" y="31"/>
                  </a:lnTo>
                  <a:lnTo>
                    <a:pt x="156" y="31"/>
                  </a:lnTo>
                  <a:lnTo>
                    <a:pt x="158" y="32"/>
                  </a:lnTo>
                  <a:lnTo>
                    <a:pt x="160" y="35"/>
                  </a:lnTo>
                  <a:lnTo>
                    <a:pt x="16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52" name="Straight Connector 51"/>
          <p:cNvCxnSpPr/>
          <p:nvPr/>
        </p:nvCxnSpPr>
        <p:spPr>
          <a:xfrm>
            <a:off x="172276" y="2227090"/>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2276" y="3476770"/>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5771" y="4111191"/>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5771" y="4900891"/>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54722" y="4975503"/>
            <a:ext cx="4937760" cy="461665"/>
          </a:xfrm>
          <a:prstGeom prst="rect">
            <a:avLst/>
          </a:prstGeom>
        </p:spPr>
        <p:txBody>
          <a:bodyPr>
            <a:spAutoFit/>
          </a:bodyPr>
          <a:lstStyle/>
          <a:p>
            <a:pPr>
              <a:spcAft>
                <a:spcPts val="600"/>
              </a:spcAft>
            </a:pPr>
            <a:r>
              <a:rPr lang="en-US" sz="1200" dirty="0"/>
              <a:t>Strong partnerships with financial services providers supported and innovative value chains financing models with promising results introduced</a:t>
            </a:r>
          </a:p>
        </p:txBody>
      </p:sp>
      <p:cxnSp>
        <p:nvCxnSpPr>
          <p:cNvPr id="58" name="Straight Connector 57"/>
          <p:cNvCxnSpPr/>
          <p:nvPr/>
        </p:nvCxnSpPr>
        <p:spPr>
          <a:xfrm>
            <a:off x="195771" y="5584726"/>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9" name="Picture 2" descr="buyer, care, client, customer care, dollar, hand, money icon"/>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432" y="4933438"/>
            <a:ext cx="500758" cy="5007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 name="Chart 60"/>
          <p:cNvGraphicFramePr>
            <a:graphicFrameLocks/>
          </p:cNvGraphicFramePr>
          <p:nvPr/>
        </p:nvGraphicFramePr>
        <p:xfrm>
          <a:off x="5712332" y="870434"/>
          <a:ext cx="4044432"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2" name="Chart 61"/>
          <p:cNvGraphicFramePr>
            <a:graphicFrameLocks/>
          </p:cNvGraphicFramePr>
          <p:nvPr/>
        </p:nvGraphicFramePr>
        <p:xfrm>
          <a:off x="5646456" y="3851872"/>
          <a:ext cx="4105275" cy="277752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244735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07628720"/>
              </p:ext>
            </p:extLst>
          </p:nvPr>
        </p:nvGraphicFramePr>
        <p:xfrm>
          <a:off x="450741" y="1014683"/>
          <a:ext cx="8907571" cy="5479628"/>
        </p:xfrm>
        <a:graphic>
          <a:graphicData uri="http://schemas.openxmlformats.org/drawingml/2006/table">
            <a:tbl>
              <a:tblPr/>
              <a:tblGrid>
                <a:gridCol w="1499392">
                  <a:extLst>
                    <a:ext uri="{9D8B030D-6E8A-4147-A177-3AD203B41FA5}">
                      <a16:colId xmlns:a16="http://schemas.microsoft.com/office/drawing/2014/main" xmlns="" val="20000"/>
                    </a:ext>
                  </a:extLst>
                </a:gridCol>
                <a:gridCol w="2801495">
                  <a:extLst>
                    <a:ext uri="{9D8B030D-6E8A-4147-A177-3AD203B41FA5}">
                      <a16:colId xmlns:a16="http://schemas.microsoft.com/office/drawing/2014/main" xmlns="" val="20001"/>
                    </a:ext>
                  </a:extLst>
                </a:gridCol>
                <a:gridCol w="1499392">
                  <a:extLst>
                    <a:ext uri="{9D8B030D-6E8A-4147-A177-3AD203B41FA5}">
                      <a16:colId xmlns:a16="http://schemas.microsoft.com/office/drawing/2014/main" xmlns="" val="20002"/>
                    </a:ext>
                  </a:extLst>
                </a:gridCol>
                <a:gridCol w="1035764">
                  <a:extLst>
                    <a:ext uri="{9D8B030D-6E8A-4147-A177-3AD203B41FA5}">
                      <a16:colId xmlns:a16="http://schemas.microsoft.com/office/drawing/2014/main" xmlns="" val="20003"/>
                    </a:ext>
                  </a:extLst>
                </a:gridCol>
                <a:gridCol w="1035764">
                  <a:extLst>
                    <a:ext uri="{9D8B030D-6E8A-4147-A177-3AD203B41FA5}">
                      <a16:colId xmlns:a16="http://schemas.microsoft.com/office/drawing/2014/main" xmlns="" val="20004"/>
                    </a:ext>
                  </a:extLst>
                </a:gridCol>
                <a:gridCol w="1035764">
                  <a:extLst>
                    <a:ext uri="{9D8B030D-6E8A-4147-A177-3AD203B41FA5}">
                      <a16:colId xmlns:a16="http://schemas.microsoft.com/office/drawing/2014/main" xmlns="" val="20005"/>
                    </a:ext>
                  </a:extLst>
                </a:gridCol>
              </a:tblGrid>
              <a:tr h="269808">
                <a:tc gridSpan="6">
                  <a:txBody>
                    <a:bodyPr/>
                    <a:lstStyle/>
                    <a:p>
                      <a:pPr algn="ctr" fontAlgn="ctr"/>
                      <a:r>
                        <a:rPr lang="en-US" sz="900" b="1" i="0" u="none" strike="noStrike" dirty="0">
                          <a:solidFill>
                            <a:srgbClr val="000000"/>
                          </a:solidFill>
                          <a:effectLst/>
                          <a:latin typeface="Arial"/>
                        </a:rPr>
                        <a:t>Burkina Implementing Partners (May, 2019)</a:t>
                      </a:r>
                    </a:p>
                  </a:txBody>
                  <a:tcPr marL="6745" marR="6745" marT="67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69808">
                <a:tc>
                  <a:txBody>
                    <a:bodyPr/>
                    <a:lstStyle/>
                    <a:p>
                      <a:pPr algn="l" fontAlgn="t"/>
                      <a:r>
                        <a:rPr lang="en-US" sz="900" b="1" i="0" u="none" strike="noStrike" dirty="0">
                          <a:solidFill>
                            <a:srgbClr val="000000"/>
                          </a:solidFill>
                          <a:effectLst/>
                          <a:latin typeface="Arial"/>
                        </a:rPr>
                        <a:t>Intervention Area</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1" i="0" u="none" strike="noStrike" dirty="0">
                          <a:solidFill>
                            <a:srgbClr val="000000"/>
                          </a:solidFill>
                          <a:effectLst/>
                          <a:latin typeface="Arial"/>
                        </a:rPr>
                        <a:t>Organization Name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1" i="0" u="none" strike="noStrike" dirty="0">
                          <a:solidFill>
                            <a:srgbClr val="000000"/>
                          </a:solidFill>
                          <a:effectLst/>
                          <a:latin typeface="Arial"/>
                        </a:rPr>
                        <a:t>Type of Institution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1" i="0" u="none" strike="noStrike" dirty="0">
                          <a:solidFill>
                            <a:srgbClr val="000000"/>
                          </a:solidFill>
                          <a:effectLst/>
                          <a:latin typeface="Arial"/>
                        </a:rPr>
                        <a:t>Current Engagement</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1" i="0" u="none" strike="noStrike" dirty="0">
                          <a:solidFill>
                            <a:srgbClr val="000000"/>
                          </a:solidFill>
                          <a:effectLst/>
                          <a:latin typeface="Arial"/>
                        </a:rPr>
                        <a:t>Operational level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1" i="0" u="none" strike="noStrike" dirty="0">
                          <a:solidFill>
                            <a:srgbClr val="000000"/>
                          </a:solidFill>
                          <a:effectLst/>
                          <a:latin typeface="Arial"/>
                        </a:rPr>
                        <a:t>Location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29337">
                <a:tc>
                  <a:txBody>
                    <a:bodyPr/>
                    <a:lstStyle/>
                    <a:p>
                      <a:pPr algn="l" fontAlgn="t"/>
                      <a:r>
                        <a:rPr lang="en-US" sz="900" b="0" i="0" u="none" strike="noStrike" dirty="0">
                          <a:solidFill>
                            <a:srgbClr val="000000"/>
                          </a:solidFill>
                          <a:effectLst/>
                          <a:latin typeface="Arial"/>
                        </a:rPr>
                        <a:t>Markets - Extension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Groupe de Recherche et d’Actions pour le Développement (GRAD)</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Lead 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Regional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28159">
                <a:tc>
                  <a:txBody>
                    <a:bodyPr/>
                    <a:lstStyle/>
                    <a:p>
                      <a:pPr algn="l" fontAlgn="t"/>
                      <a:r>
                        <a:rPr lang="en-US" sz="900" b="0" i="0" u="none" strike="noStrike" dirty="0">
                          <a:solidFill>
                            <a:srgbClr val="000000"/>
                          </a:solidFill>
                          <a:effectLst/>
                          <a:latin typeface="Arial"/>
                        </a:rPr>
                        <a:t>Market supply chain coordination- </a:t>
                      </a:r>
                      <a:r>
                        <a:rPr lang="en-US" sz="900" b="0" i="0" u="none" strike="noStrike" dirty="0">
                          <a:solidFill>
                            <a:srgbClr val="000000"/>
                          </a:solidFill>
                          <a:effectLst/>
                          <a:highlight>
                            <a:srgbClr val="FFFF00"/>
                          </a:highlight>
                          <a:latin typeface="Arial"/>
                        </a:rPr>
                        <a:t>Inclusive finance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SICAREX</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Lead 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29337">
                <a:tc>
                  <a:txBody>
                    <a:bodyPr/>
                    <a:lstStyle/>
                    <a:p>
                      <a:pPr algn="l" fontAlgn="t"/>
                      <a:r>
                        <a:rPr lang="en-US" sz="900" b="0" i="0" u="none" strike="noStrike" dirty="0">
                          <a:solidFill>
                            <a:srgbClr val="000000"/>
                          </a:solidFill>
                          <a:effectLst/>
                          <a:latin typeface="Arial"/>
                        </a:rPr>
                        <a:t>Seed Production - Breeder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Institut de l'Environnement et de Recherches Agricoles (INERA)</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Public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28159">
                <a:tc>
                  <a:txBody>
                    <a:bodyPr/>
                    <a:lstStyle/>
                    <a:p>
                      <a:pPr algn="l" fontAlgn="t"/>
                      <a:r>
                        <a:rPr lang="en-US" sz="900" b="0" i="0" u="none" strike="noStrike" dirty="0">
                          <a:solidFill>
                            <a:srgbClr val="000000"/>
                          </a:solidFill>
                          <a:effectLst/>
                          <a:latin typeface="Arial"/>
                        </a:rPr>
                        <a:t>Extension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L’Union Nationale des Producteurs de Riz du Burkina Faso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partner/FO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29337">
                <a:tc>
                  <a:txBody>
                    <a:bodyPr/>
                    <a:lstStyle/>
                    <a:p>
                      <a:pPr algn="l" fontAlgn="t"/>
                      <a:r>
                        <a:rPr lang="en-US" sz="900" b="0" i="0" u="none" strike="noStrike" dirty="0">
                          <a:solidFill>
                            <a:srgbClr val="000000"/>
                          </a:solidFill>
                          <a:effectLst/>
                          <a:latin typeface="Arial"/>
                        </a:rPr>
                        <a:t>Mechanization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Association Centre Ecologique Albert Schweitzer du Burkina Faso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29337">
                <a:tc>
                  <a:txBody>
                    <a:bodyPr/>
                    <a:lstStyle/>
                    <a:p>
                      <a:pPr algn="l" fontAlgn="t"/>
                      <a:r>
                        <a:rPr lang="en-US" sz="900" b="0" i="0" u="none" strike="noStrike" dirty="0">
                          <a:solidFill>
                            <a:srgbClr val="000000"/>
                          </a:solidFill>
                          <a:effectLst/>
                          <a:latin typeface="Arial"/>
                        </a:rPr>
                        <a:t>Markets extension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Union des Groupement pour la Commercialisation des produits Agricoles de la Boucle du Mouhoun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partner/FO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Dedougou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29337">
                <a:tc>
                  <a:txBody>
                    <a:bodyPr/>
                    <a:lstStyle/>
                    <a:p>
                      <a:pPr algn="l" fontAlgn="t"/>
                      <a:r>
                        <a:rPr lang="en-US" sz="900" b="0" i="0" u="none" strike="noStrike" dirty="0">
                          <a:solidFill>
                            <a:srgbClr val="000000"/>
                          </a:solidFill>
                          <a:effectLst/>
                          <a:latin typeface="Arial"/>
                        </a:rPr>
                        <a:t>Extension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Direction Regionale de l’Agriculture et des Amenagements du Centre Ouest</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Public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Local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Dedougou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29337">
                <a:tc>
                  <a:txBody>
                    <a:bodyPr/>
                    <a:lstStyle/>
                    <a:p>
                      <a:pPr algn="l" fontAlgn="t"/>
                      <a:r>
                        <a:rPr lang="en-US" sz="900" b="0" i="0" u="none" strike="noStrike" dirty="0">
                          <a:solidFill>
                            <a:srgbClr val="000000"/>
                          </a:solidFill>
                          <a:effectLst/>
                          <a:latin typeface="Arial"/>
                        </a:rPr>
                        <a:t>Extension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Direction Regionale de l’Agriculture et des Amenagements Hydrauliques de Boucle du Mouhoun (DRAAH-BM)</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Public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Local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Koudougou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28159">
                <a:tc>
                  <a:txBody>
                    <a:bodyPr/>
                    <a:lstStyle/>
                    <a:p>
                      <a:pPr algn="l" fontAlgn="t"/>
                      <a:r>
                        <a:rPr lang="en-US" sz="900" b="0" i="0" u="none" strike="noStrike" dirty="0">
                          <a:solidFill>
                            <a:srgbClr val="000000"/>
                          </a:solidFill>
                          <a:effectLst/>
                          <a:latin typeface="Arial"/>
                        </a:rPr>
                        <a:t>Extension, input quality control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Direction Génerale des Production Végétales</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Public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28159">
                <a:tc>
                  <a:txBody>
                    <a:bodyPr/>
                    <a:lstStyle/>
                    <a:p>
                      <a:pPr algn="l" fontAlgn="t"/>
                      <a:r>
                        <a:rPr lang="en-US" sz="900" b="0" i="0" u="none" strike="noStrike" dirty="0">
                          <a:solidFill>
                            <a:srgbClr val="000000"/>
                          </a:solidFill>
                          <a:effectLst/>
                          <a:latin typeface="Arial"/>
                        </a:rPr>
                        <a:t>Seed company</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Neema Agricole Du Faso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Regional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Bobo Dioulasso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28159">
                <a:tc>
                  <a:txBody>
                    <a:bodyPr/>
                    <a:lstStyle/>
                    <a:p>
                      <a:pPr algn="l" fontAlgn="t"/>
                      <a:r>
                        <a:rPr lang="en-US" sz="900" b="0" i="0" u="none" strike="noStrike" dirty="0">
                          <a:solidFill>
                            <a:srgbClr val="000000"/>
                          </a:solidFill>
                          <a:effectLst/>
                          <a:latin typeface="Arial"/>
                        </a:rPr>
                        <a:t>Seed company</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Faso Agriculture et Intrants</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29337">
                <a:tc>
                  <a:txBody>
                    <a:bodyPr/>
                    <a:lstStyle/>
                    <a:p>
                      <a:pPr algn="l" fontAlgn="t"/>
                      <a:r>
                        <a:rPr lang="en-US" sz="900" b="0" i="0" u="none" strike="noStrike" dirty="0">
                          <a:solidFill>
                            <a:srgbClr val="000000"/>
                          </a:solidFill>
                          <a:effectLst/>
                          <a:latin typeface="Arial"/>
                        </a:rPr>
                        <a:t>Markets- In</a:t>
                      </a:r>
                      <a:r>
                        <a:rPr lang="en-US" sz="900" b="0" i="0" u="none" strike="noStrike" dirty="0">
                          <a:solidFill>
                            <a:srgbClr val="000000"/>
                          </a:solidFill>
                          <a:effectLst/>
                          <a:highlight>
                            <a:srgbClr val="FFFF00"/>
                          </a:highlight>
                          <a:latin typeface="Arial"/>
                        </a:rPr>
                        <a:t>clusive finance</a:t>
                      </a:r>
                      <a:endParaRPr lang="en-US" sz="900" b="0" i="0" u="none" strike="noStrike" dirty="0">
                        <a:solidFill>
                          <a:srgbClr val="000000"/>
                        </a:solidFill>
                        <a:effectLst/>
                        <a:highlight>
                          <a:srgbClr val="FFFF00"/>
                        </a:highlight>
                        <a:latin typeface="Arial" panose="020B0604020202020204" pitchFamily="34" charset="0"/>
                      </a:endParaRP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Agence pour la Promotion de la Petite et moyenne entreprise. Agriculture et Artisanat</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Lead 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69808">
                <a:tc>
                  <a:txBody>
                    <a:bodyPr/>
                    <a:lstStyle/>
                    <a:p>
                      <a:pPr algn="l" fontAlgn="t"/>
                      <a:r>
                        <a:rPr lang="en-US" sz="900" b="0" i="0" u="none" strike="noStrike" dirty="0">
                          <a:solidFill>
                            <a:srgbClr val="000000"/>
                          </a:solidFill>
                          <a:effectLst/>
                          <a:latin typeface="Arial"/>
                        </a:rPr>
                        <a:t>Agrodealer, Fertilizer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Association Des Grossisteset Detaillants D'intrants Agricoles</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28159">
                <a:tc>
                  <a:txBody>
                    <a:bodyPr/>
                    <a:lstStyle/>
                    <a:p>
                      <a:pPr algn="l" fontAlgn="t"/>
                      <a:r>
                        <a:rPr lang="en-US" sz="900" b="0" i="0" u="none" strike="noStrike" dirty="0">
                          <a:solidFill>
                            <a:srgbClr val="000000"/>
                          </a:solidFill>
                          <a:effectLst/>
                          <a:latin typeface="Arial"/>
                        </a:rPr>
                        <a:t>Seed company</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AGRI PROMO SARL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Sub-Grantee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28159">
                <a:tc>
                  <a:txBody>
                    <a:bodyPr/>
                    <a:lstStyle/>
                    <a:p>
                      <a:pPr algn="l" fontAlgn="t"/>
                      <a:r>
                        <a:rPr lang="en-US" sz="900" b="0" i="0" u="none" strike="noStrike" dirty="0">
                          <a:solidFill>
                            <a:srgbClr val="000000"/>
                          </a:solidFill>
                          <a:effectLst/>
                          <a:latin typeface="Arial"/>
                        </a:rPr>
                        <a:t>Extension, markets- </a:t>
                      </a:r>
                      <a:r>
                        <a:rPr lang="en-US" sz="900" b="0" i="0" u="none" strike="noStrike" dirty="0" smtClean="0">
                          <a:solidFill>
                            <a:srgbClr val="000000"/>
                          </a:solidFill>
                          <a:effectLst/>
                          <a:highlight>
                            <a:srgbClr val="FFFF00"/>
                          </a:highlight>
                          <a:latin typeface="Arial"/>
                        </a:rPr>
                        <a:t>Inclusive </a:t>
                      </a:r>
                      <a:r>
                        <a:rPr lang="en-US" sz="900" b="0" i="0" u="none" strike="noStrike" dirty="0">
                          <a:solidFill>
                            <a:srgbClr val="000000"/>
                          </a:solidFill>
                          <a:effectLst/>
                          <a:highlight>
                            <a:srgbClr val="FFFF00"/>
                          </a:highlight>
                          <a:latin typeface="Arial"/>
                        </a:rPr>
                        <a:t>Finance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900" b="0" i="0" u="none" strike="noStrike" dirty="0">
                          <a:solidFill>
                            <a:srgbClr val="000000"/>
                          </a:solidFill>
                          <a:effectLst/>
                          <a:latin typeface="Arial"/>
                        </a:rPr>
                        <a:t>Union Provinciales des Professionnelles Agricoles du Houet </a:t>
                      </a:r>
                      <a:endParaRPr lang="fr-FR" sz="900" b="0" i="0" u="none" strike="noStrike" dirty="0">
                        <a:solidFill>
                          <a:srgbClr val="000000"/>
                        </a:solidFill>
                        <a:effectLst/>
                        <a:latin typeface="Arial" panose="020B0604020202020204" pitchFamily="34" charset="0"/>
                      </a:endParaRP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 / FO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Local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Bobo Dioulasso</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128159">
                <a:tc>
                  <a:txBody>
                    <a:bodyPr/>
                    <a:lstStyle/>
                    <a:p>
                      <a:pPr algn="l" fontAlgn="t"/>
                      <a:r>
                        <a:rPr lang="en-US" sz="900" b="0" i="0" u="none" strike="noStrike" dirty="0">
                          <a:solidFill>
                            <a:srgbClr val="000000"/>
                          </a:solidFill>
                          <a:effectLst/>
                          <a:latin typeface="Arial"/>
                        </a:rPr>
                        <a:t>Extension Services - Resilience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Association Burkinabé d’Action Communautaire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128159">
                <a:tc>
                  <a:txBody>
                    <a:bodyPr/>
                    <a:lstStyle/>
                    <a:p>
                      <a:pPr algn="l" fontAlgn="t"/>
                      <a:r>
                        <a:rPr lang="en-US" sz="900" b="0" i="0" u="none" strike="noStrike" dirty="0">
                          <a:solidFill>
                            <a:srgbClr val="000000"/>
                          </a:solidFill>
                          <a:effectLst/>
                          <a:latin typeface="Arial"/>
                        </a:rPr>
                        <a:t>Market Access, </a:t>
                      </a:r>
                      <a:r>
                        <a:rPr lang="en-US" sz="900" b="0" i="0" u="none" strike="noStrike" dirty="0">
                          <a:solidFill>
                            <a:srgbClr val="000000"/>
                          </a:solidFill>
                          <a:effectLst/>
                          <a:highlight>
                            <a:srgbClr val="FFFF00"/>
                          </a:highlight>
                          <a:latin typeface="Arial"/>
                        </a:rPr>
                        <a:t>Inclusive finance</a:t>
                      </a:r>
                      <a:r>
                        <a:rPr lang="en-US" sz="900" b="0" i="0" u="none" strike="sngStrike" dirty="0">
                          <a:solidFill>
                            <a:srgbClr val="000000"/>
                          </a:solidFill>
                          <a:effectLst/>
                          <a:latin typeface="Arial"/>
                        </a:rPr>
                        <a:t> </a:t>
                      </a:r>
                      <a:r>
                        <a:rPr lang="en-US" sz="900" b="0" i="0" u="none" strike="sngStrike" dirty="0">
                          <a:solidFill>
                            <a:srgbClr val="000000"/>
                          </a:solidFill>
                          <a:effectLst/>
                          <a:highlight>
                            <a:srgbClr val="FFFF00"/>
                          </a:highlight>
                          <a:latin typeface="Arial"/>
                        </a:rPr>
                        <a:t>Resilience</a:t>
                      </a:r>
                      <a:endParaRPr lang="en-US" sz="900" b="0" i="0" u="none" strike="sngStrike" dirty="0">
                        <a:solidFill>
                          <a:srgbClr val="000000"/>
                        </a:solidFill>
                        <a:effectLst/>
                        <a:highlight>
                          <a:srgbClr val="FFFF00"/>
                        </a:highlight>
                        <a:latin typeface="Arial" panose="020B0604020202020204" pitchFamily="34" charset="0"/>
                      </a:endParaRP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Rikolto International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Lead 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International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128159">
                <a:tc>
                  <a:txBody>
                    <a:bodyPr/>
                    <a:lstStyle/>
                    <a:p>
                      <a:pPr algn="l" fontAlgn="t"/>
                      <a:r>
                        <a:rPr lang="en-US" sz="900" b="0" i="0" u="none" strike="sngStrike" dirty="0">
                          <a:solidFill>
                            <a:srgbClr val="000000"/>
                          </a:solidFill>
                          <a:effectLst/>
                          <a:latin typeface="Arial"/>
                        </a:rPr>
                        <a:t>Market Access,</a:t>
                      </a:r>
                      <a:r>
                        <a:rPr lang="en-US" sz="900" b="0" i="0" u="none" strike="noStrike" dirty="0">
                          <a:solidFill>
                            <a:srgbClr val="000000"/>
                          </a:solidFill>
                          <a:effectLst/>
                          <a:latin typeface="Arial"/>
                        </a:rPr>
                        <a:t> Extension</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Trias</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Private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International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128159">
                <a:tc>
                  <a:txBody>
                    <a:bodyPr/>
                    <a:lstStyle/>
                    <a:p>
                      <a:pPr algn="l" fontAlgn="t"/>
                      <a:r>
                        <a:rPr lang="en-US" sz="900" b="0" i="0" u="none" strike="noStrike" dirty="0">
                          <a:solidFill>
                            <a:srgbClr val="000000"/>
                          </a:solidFill>
                          <a:effectLst/>
                          <a:latin typeface="Arial"/>
                        </a:rPr>
                        <a:t>Country Support</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Ministry of Agriculture, Water &amp; Fisheries Resources</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Public partner</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Grantee</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National</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Arial"/>
                        </a:rPr>
                        <a:t>Ouagadougou</a:t>
                      </a:r>
                    </a:p>
                  </a:txBody>
                  <a:tcPr marL="6745" marR="6745" marT="67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bl>
          </a:graphicData>
        </a:graphic>
      </p:graphicFrame>
      <p:sp>
        <p:nvSpPr>
          <p:cNvPr id="8" name="Title 1"/>
          <p:cNvSpPr>
            <a:spLocks noGrp="1"/>
          </p:cNvSpPr>
          <p:nvPr>
            <p:ph type="title"/>
          </p:nvPr>
        </p:nvSpPr>
        <p:spPr/>
        <p:txBody>
          <a:bodyPr/>
          <a:lstStyle/>
          <a:p>
            <a:r>
              <a:rPr lang="en-US" sz="1800" dirty="0"/>
              <a:t>Burkina Faso has also mapped the main partners in the country and their current / Potential relationship with AGRA</a:t>
            </a:r>
          </a:p>
        </p:txBody>
      </p:sp>
    </p:spTree>
    <p:extLst>
      <p:ext uri="{BB962C8B-B14F-4D97-AF65-F5344CB8AC3E}">
        <p14:creationId xmlns:p14="http://schemas.microsoft.com/office/powerpoint/2010/main" val="194943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71106" y="811541"/>
            <a:ext cx="6496050" cy="4762501"/>
            <a:chOff x="1490106" y="811540"/>
            <a:chExt cx="6496050" cy="4762501"/>
          </a:xfrm>
        </p:grpSpPr>
        <p:sp>
          <p:nvSpPr>
            <p:cNvPr id="106" name="Freeform 6"/>
            <p:cNvSpPr>
              <a:spLocks/>
            </p:cNvSpPr>
            <p:nvPr/>
          </p:nvSpPr>
          <p:spPr bwMode="auto">
            <a:xfrm>
              <a:off x="5166756" y="811540"/>
              <a:ext cx="1041400" cy="792163"/>
            </a:xfrm>
            <a:custGeom>
              <a:avLst/>
              <a:gdLst>
                <a:gd name="T0" fmla="*/ 36 w 656"/>
                <a:gd name="T1" fmla="*/ 108 h 499"/>
                <a:gd name="T2" fmla="*/ 61 w 656"/>
                <a:gd name="T3" fmla="*/ 84 h 499"/>
                <a:gd name="T4" fmla="*/ 97 w 656"/>
                <a:gd name="T5" fmla="*/ 48 h 499"/>
                <a:gd name="T6" fmla="*/ 115 w 656"/>
                <a:gd name="T7" fmla="*/ 30 h 499"/>
                <a:gd name="T8" fmla="*/ 139 w 656"/>
                <a:gd name="T9" fmla="*/ 12 h 499"/>
                <a:gd name="T10" fmla="*/ 175 w 656"/>
                <a:gd name="T11" fmla="*/ 0 h 499"/>
                <a:gd name="T12" fmla="*/ 223 w 656"/>
                <a:gd name="T13" fmla="*/ 0 h 499"/>
                <a:gd name="T14" fmla="*/ 271 w 656"/>
                <a:gd name="T15" fmla="*/ 0 h 499"/>
                <a:gd name="T16" fmla="*/ 295 w 656"/>
                <a:gd name="T17" fmla="*/ 0 h 499"/>
                <a:gd name="T18" fmla="*/ 319 w 656"/>
                <a:gd name="T19" fmla="*/ 24 h 499"/>
                <a:gd name="T20" fmla="*/ 337 w 656"/>
                <a:gd name="T21" fmla="*/ 36 h 499"/>
                <a:gd name="T22" fmla="*/ 398 w 656"/>
                <a:gd name="T23" fmla="*/ 6 h 499"/>
                <a:gd name="T24" fmla="*/ 416 w 656"/>
                <a:gd name="T25" fmla="*/ 6 h 499"/>
                <a:gd name="T26" fmla="*/ 452 w 656"/>
                <a:gd name="T27" fmla="*/ 18 h 499"/>
                <a:gd name="T28" fmla="*/ 476 w 656"/>
                <a:gd name="T29" fmla="*/ 30 h 499"/>
                <a:gd name="T30" fmla="*/ 512 w 656"/>
                <a:gd name="T31" fmla="*/ 42 h 499"/>
                <a:gd name="T32" fmla="*/ 536 w 656"/>
                <a:gd name="T33" fmla="*/ 48 h 499"/>
                <a:gd name="T34" fmla="*/ 554 w 656"/>
                <a:gd name="T35" fmla="*/ 54 h 499"/>
                <a:gd name="T36" fmla="*/ 596 w 656"/>
                <a:gd name="T37" fmla="*/ 54 h 499"/>
                <a:gd name="T38" fmla="*/ 620 w 656"/>
                <a:gd name="T39" fmla="*/ 54 h 499"/>
                <a:gd name="T40" fmla="*/ 644 w 656"/>
                <a:gd name="T41" fmla="*/ 48 h 499"/>
                <a:gd name="T42" fmla="*/ 656 w 656"/>
                <a:gd name="T43" fmla="*/ 78 h 499"/>
                <a:gd name="T44" fmla="*/ 656 w 656"/>
                <a:gd name="T45" fmla="*/ 102 h 499"/>
                <a:gd name="T46" fmla="*/ 638 w 656"/>
                <a:gd name="T47" fmla="*/ 132 h 499"/>
                <a:gd name="T48" fmla="*/ 638 w 656"/>
                <a:gd name="T49" fmla="*/ 162 h 499"/>
                <a:gd name="T50" fmla="*/ 638 w 656"/>
                <a:gd name="T51" fmla="*/ 192 h 499"/>
                <a:gd name="T52" fmla="*/ 626 w 656"/>
                <a:gd name="T53" fmla="*/ 252 h 499"/>
                <a:gd name="T54" fmla="*/ 620 w 656"/>
                <a:gd name="T55" fmla="*/ 294 h 499"/>
                <a:gd name="T56" fmla="*/ 632 w 656"/>
                <a:gd name="T57" fmla="*/ 318 h 499"/>
                <a:gd name="T58" fmla="*/ 632 w 656"/>
                <a:gd name="T59" fmla="*/ 354 h 499"/>
                <a:gd name="T60" fmla="*/ 596 w 656"/>
                <a:gd name="T61" fmla="*/ 403 h 499"/>
                <a:gd name="T62" fmla="*/ 566 w 656"/>
                <a:gd name="T63" fmla="*/ 439 h 499"/>
                <a:gd name="T64" fmla="*/ 530 w 656"/>
                <a:gd name="T65" fmla="*/ 481 h 499"/>
                <a:gd name="T66" fmla="*/ 458 w 656"/>
                <a:gd name="T67" fmla="*/ 481 h 499"/>
                <a:gd name="T68" fmla="*/ 398 w 656"/>
                <a:gd name="T69" fmla="*/ 475 h 499"/>
                <a:gd name="T70" fmla="*/ 331 w 656"/>
                <a:gd name="T71" fmla="*/ 493 h 499"/>
                <a:gd name="T72" fmla="*/ 265 w 656"/>
                <a:gd name="T73" fmla="*/ 499 h 499"/>
                <a:gd name="T74" fmla="*/ 211 w 656"/>
                <a:gd name="T75" fmla="*/ 469 h 499"/>
                <a:gd name="T76" fmla="*/ 205 w 656"/>
                <a:gd name="T77" fmla="*/ 397 h 499"/>
                <a:gd name="T78" fmla="*/ 175 w 656"/>
                <a:gd name="T79" fmla="*/ 366 h 499"/>
                <a:gd name="T80" fmla="*/ 127 w 656"/>
                <a:gd name="T81" fmla="*/ 306 h 499"/>
                <a:gd name="T82" fmla="*/ 103 w 656"/>
                <a:gd name="T83" fmla="*/ 252 h 499"/>
                <a:gd name="T84" fmla="*/ 48 w 656"/>
                <a:gd name="T85" fmla="*/ 198 h 499"/>
                <a:gd name="T86" fmla="*/ 0 w 656"/>
                <a:gd name="T87" fmla="*/ 13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6" h="499">
                  <a:moveTo>
                    <a:pt x="0" y="138"/>
                  </a:moveTo>
                  <a:lnTo>
                    <a:pt x="24" y="120"/>
                  </a:lnTo>
                  <a:lnTo>
                    <a:pt x="36" y="108"/>
                  </a:lnTo>
                  <a:lnTo>
                    <a:pt x="42" y="102"/>
                  </a:lnTo>
                  <a:lnTo>
                    <a:pt x="55" y="96"/>
                  </a:lnTo>
                  <a:lnTo>
                    <a:pt x="61" y="84"/>
                  </a:lnTo>
                  <a:lnTo>
                    <a:pt x="73" y="72"/>
                  </a:lnTo>
                  <a:lnTo>
                    <a:pt x="91" y="54"/>
                  </a:lnTo>
                  <a:lnTo>
                    <a:pt x="97" y="48"/>
                  </a:lnTo>
                  <a:lnTo>
                    <a:pt x="103" y="42"/>
                  </a:lnTo>
                  <a:lnTo>
                    <a:pt x="109" y="36"/>
                  </a:lnTo>
                  <a:lnTo>
                    <a:pt x="115" y="30"/>
                  </a:lnTo>
                  <a:lnTo>
                    <a:pt x="121" y="24"/>
                  </a:lnTo>
                  <a:lnTo>
                    <a:pt x="127" y="24"/>
                  </a:lnTo>
                  <a:lnTo>
                    <a:pt x="139" y="12"/>
                  </a:lnTo>
                  <a:lnTo>
                    <a:pt x="151" y="6"/>
                  </a:lnTo>
                  <a:lnTo>
                    <a:pt x="163" y="0"/>
                  </a:lnTo>
                  <a:lnTo>
                    <a:pt x="175" y="0"/>
                  </a:lnTo>
                  <a:lnTo>
                    <a:pt x="187" y="0"/>
                  </a:lnTo>
                  <a:lnTo>
                    <a:pt x="205" y="0"/>
                  </a:lnTo>
                  <a:lnTo>
                    <a:pt x="223" y="0"/>
                  </a:lnTo>
                  <a:lnTo>
                    <a:pt x="241" y="0"/>
                  </a:lnTo>
                  <a:lnTo>
                    <a:pt x="259" y="0"/>
                  </a:lnTo>
                  <a:lnTo>
                    <a:pt x="271" y="0"/>
                  </a:lnTo>
                  <a:lnTo>
                    <a:pt x="283" y="0"/>
                  </a:lnTo>
                  <a:lnTo>
                    <a:pt x="289" y="0"/>
                  </a:lnTo>
                  <a:lnTo>
                    <a:pt x="295" y="0"/>
                  </a:lnTo>
                  <a:lnTo>
                    <a:pt x="301" y="0"/>
                  </a:lnTo>
                  <a:lnTo>
                    <a:pt x="307" y="6"/>
                  </a:lnTo>
                  <a:lnTo>
                    <a:pt x="319" y="24"/>
                  </a:lnTo>
                  <a:lnTo>
                    <a:pt x="325" y="36"/>
                  </a:lnTo>
                  <a:lnTo>
                    <a:pt x="331" y="36"/>
                  </a:lnTo>
                  <a:lnTo>
                    <a:pt x="337" y="36"/>
                  </a:lnTo>
                  <a:lnTo>
                    <a:pt x="373" y="18"/>
                  </a:lnTo>
                  <a:lnTo>
                    <a:pt x="379" y="12"/>
                  </a:lnTo>
                  <a:lnTo>
                    <a:pt x="398" y="6"/>
                  </a:lnTo>
                  <a:lnTo>
                    <a:pt x="404" y="0"/>
                  </a:lnTo>
                  <a:lnTo>
                    <a:pt x="410" y="0"/>
                  </a:lnTo>
                  <a:lnTo>
                    <a:pt x="416" y="6"/>
                  </a:lnTo>
                  <a:lnTo>
                    <a:pt x="440" y="12"/>
                  </a:lnTo>
                  <a:lnTo>
                    <a:pt x="446" y="18"/>
                  </a:lnTo>
                  <a:lnTo>
                    <a:pt x="452" y="18"/>
                  </a:lnTo>
                  <a:lnTo>
                    <a:pt x="458" y="24"/>
                  </a:lnTo>
                  <a:lnTo>
                    <a:pt x="464" y="24"/>
                  </a:lnTo>
                  <a:lnTo>
                    <a:pt x="476" y="30"/>
                  </a:lnTo>
                  <a:lnTo>
                    <a:pt x="482" y="30"/>
                  </a:lnTo>
                  <a:lnTo>
                    <a:pt x="488" y="30"/>
                  </a:lnTo>
                  <a:lnTo>
                    <a:pt x="512" y="42"/>
                  </a:lnTo>
                  <a:lnTo>
                    <a:pt x="518" y="42"/>
                  </a:lnTo>
                  <a:lnTo>
                    <a:pt x="530" y="48"/>
                  </a:lnTo>
                  <a:lnTo>
                    <a:pt x="536" y="48"/>
                  </a:lnTo>
                  <a:lnTo>
                    <a:pt x="542" y="54"/>
                  </a:lnTo>
                  <a:lnTo>
                    <a:pt x="548" y="54"/>
                  </a:lnTo>
                  <a:lnTo>
                    <a:pt x="554" y="54"/>
                  </a:lnTo>
                  <a:lnTo>
                    <a:pt x="560" y="54"/>
                  </a:lnTo>
                  <a:lnTo>
                    <a:pt x="584" y="54"/>
                  </a:lnTo>
                  <a:lnTo>
                    <a:pt x="596" y="54"/>
                  </a:lnTo>
                  <a:lnTo>
                    <a:pt x="602" y="54"/>
                  </a:lnTo>
                  <a:lnTo>
                    <a:pt x="614" y="54"/>
                  </a:lnTo>
                  <a:lnTo>
                    <a:pt x="620" y="54"/>
                  </a:lnTo>
                  <a:lnTo>
                    <a:pt x="626" y="54"/>
                  </a:lnTo>
                  <a:lnTo>
                    <a:pt x="638" y="48"/>
                  </a:lnTo>
                  <a:lnTo>
                    <a:pt x="644" y="48"/>
                  </a:lnTo>
                  <a:lnTo>
                    <a:pt x="650" y="48"/>
                  </a:lnTo>
                  <a:lnTo>
                    <a:pt x="650" y="54"/>
                  </a:lnTo>
                  <a:lnTo>
                    <a:pt x="656" y="78"/>
                  </a:lnTo>
                  <a:lnTo>
                    <a:pt x="656" y="90"/>
                  </a:lnTo>
                  <a:lnTo>
                    <a:pt x="656" y="96"/>
                  </a:lnTo>
                  <a:lnTo>
                    <a:pt x="656" y="102"/>
                  </a:lnTo>
                  <a:lnTo>
                    <a:pt x="650" y="114"/>
                  </a:lnTo>
                  <a:lnTo>
                    <a:pt x="638" y="126"/>
                  </a:lnTo>
                  <a:lnTo>
                    <a:pt x="638" y="132"/>
                  </a:lnTo>
                  <a:lnTo>
                    <a:pt x="632" y="144"/>
                  </a:lnTo>
                  <a:lnTo>
                    <a:pt x="632" y="156"/>
                  </a:lnTo>
                  <a:lnTo>
                    <a:pt x="638" y="162"/>
                  </a:lnTo>
                  <a:lnTo>
                    <a:pt x="638" y="168"/>
                  </a:lnTo>
                  <a:lnTo>
                    <a:pt x="638" y="174"/>
                  </a:lnTo>
                  <a:lnTo>
                    <a:pt x="638" y="192"/>
                  </a:lnTo>
                  <a:lnTo>
                    <a:pt x="632" y="234"/>
                  </a:lnTo>
                  <a:lnTo>
                    <a:pt x="632" y="246"/>
                  </a:lnTo>
                  <a:lnTo>
                    <a:pt x="626" y="252"/>
                  </a:lnTo>
                  <a:lnTo>
                    <a:pt x="626" y="264"/>
                  </a:lnTo>
                  <a:lnTo>
                    <a:pt x="620" y="288"/>
                  </a:lnTo>
                  <a:lnTo>
                    <a:pt x="620" y="294"/>
                  </a:lnTo>
                  <a:lnTo>
                    <a:pt x="626" y="312"/>
                  </a:lnTo>
                  <a:lnTo>
                    <a:pt x="626" y="318"/>
                  </a:lnTo>
                  <a:lnTo>
                    <a:pt x="632" y="318"/>
                  </a:lnTo>
                  <a:lnTo>
                    <a:pt x="638" y="330"/>
                  </a:lnTo>
                  <a:lnTo>
                    <a:pt x="650" y="336"/>
                  </a:lnTo>
                  <a:lnTo>
                    <a:pt x="632" y="354"/>
                  </a:lnTo>
                  <a:lnTo>
                    <a:pt x="626" y="360"/>
                  </a:lnTo>
                  <a:lnTo>
                    <a:pt x="608" y="360"/>
                  </a:lnTo>
                  <a:lnTo>
                    <a:pt x="596" y="403"/>
                  </a:lnTo>
                  <a:lnTo>
                    <a:pt x="590" y="409"/>
                  </a:lnTo>
                  <a:lnTo>
                    <a:pt x="572" y="427"/>
                  </a:lnTo>
                  <a:lnTo>
                    <a:pt x="566" y="439"/>
                  </a:lnTo>
                  <a:lnTo>
                    <a:pt x="548" y="457"/>
                  </a:lnTo>
                  <a:lnTo>
                    <a:pt x="536" y="469"/>
                  </a:lnTo>
                  <a:lnTo>
                    <a:pt x="530" y="481"/>
                  </a:lnTo>
                  <a:lnTo>
                    <a:pt x="506" y="481"/>
                  </a:lnTo>
                  <a:lnTo>
                    <a:pt x="482" y="469"/>
                  </a:lnTo>
                  <a:lnTo>
                    <a:pt x="458" y="481"/>
                  </a:lnTo>
                  <a:lnTo>
                    <a:pt x="440" y="481"/>
                  </a:lnTo>
                  <a:lnTo>
                    <a:pt x="416" y="469"/>
                  </a:lnTo>
                  <a:lnTo>
                    <a:pt x="398" y="475"/>
                  </a:lnTo>
                  <a:lnTo>
                    <a:pt x="379" y="487"/>
                  </a:lnTo>
                  <a:lnTo>
                    <a:pt x="361" y="493"/>
                  </a:lnTo>
                  <a:lnTo>
                    <a:pt x="331" y="493"/>
                  </a:lnTo>
                  <a:lnTo>
                    <a:pt x="313" y="493"/>
                  </a:lnTo>
                  <a:lnTo>
                    <a:pt x="283" y="499"/>
                  </a:lnTo>
                  <a:lnTo>
                    <a:pt x="265" y="499"/>
                  </a:lnTo>
                  <a:lnTo>
                    <a:pt x="241" y="499"/>
                  </a:lnTo>
                  <a:lnTo>
                    <a:pt x="223" y="493"/>
                  </a:lnTo>
                  <a:lnTo>
                    <a:pt x="211" y="469"/>
                  </a:lnTo>
                  <a:lnTo>
                    <a:pt x="211" y="445"/>
                  </a:lnTo>
                  <a:lnTo>
                    <a:pt x="211" y="409"/>
                  </a:lnTo>
                  <a:lnTo>
                    <a:pt x="205" y="397"/>
                  </a:lnTo>
                  <a:lnTo>
                    <a:pt x="199" y="390"/>
                  </a:lnTo>
                  <a:lnTo>
                    <a:pt x="187" y="384"/>
                  </a:lnTo>
                  <a:lnTo>
                    <a:pt x="175" y="366"/>
                  </a:lnTo>
                  <a:lnTo>
                    <a:pt x="163" y="336"/>
                  </a:lnTo>
                  <a:lnTo>
                    <a:pt x="127" y="324"/>
                  </a:lnTo>
                  <a:lnTo>
                    <a:pt x="127" y="306"/>
                  </a:lnTo>
                  <a:lnTo>
                    <a:pt x="127" y="294"/>
                  </a:lnTo>
                  <a:lnTo>
                    <a:pt x="121" y="276"/>
                  </a:lnTo>
                  <a:lnTo>
                    <a:pt x="103" y="252"/>
                  </a:lnTo>
                  <a:lnTo>
                    <a:pt x="79" y="222"/>
                  </a:lnTo>
                  <a:lnTo>
                    <a:pt x="73" y="216"/>
                  </a:lnTo>
                  <a:lnTo>
                    <a:pt x="48" y="198"/>
                  </a:lnTo>
                  <a:lnTo>
                    <a:pt x="48" y="180"/>
                  </a:lnTo>
                  <a:lnTo>
                    <a:pt x="24" y="168"/>
                  </a:lnTo>
                  <a:lnTo>
                    <a:pt x="0" y="138"/>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3" name="Freeform 7"/>
            <p:cNvSpPr>
              <a:spLocks/>
            </p:cNvSpPr>
            <p:nvPr/>
          </p:nvSpPr>
          <p:spPr bwMode="auto">
            <a:xfrm>
              <a:off x="4307919" y="1030615"/>
              <a:ext cx="1260475" cy="925513"/>
            </a:xfrm>
            <a:custGeom>
              <a:avLst/>
              <a:gdLst>
                <a:gd name="T0" fmla="*/ 6 w 794"/>
                <a:gd name="T1" fmla="*/ 349 h 583"/>
                <a:gd name="T2" fmla="*/ 24 w 794"/>
                <a:gd name="T3" fmla="*/ 343 h 583"/>
                <a:gd name="T4" fmla="*/ 36 w 794"/>
                <a:gd name="T5" fmla="*/ 337 h 583"/>
                <a:gd name="T6" fmla="*/ 42 w 794"/>
                <a:gd name="T7" fmla="*/ 319 h 583"/>
                <a:gd name="T8" fmla="*/ 42 w 794"/>
                <a:gd name="T9" fmla="*/ 301 h 583"/>
                <a:gd name="T10" fmla="*/ 42 w 794"/>
                <a:gd name="T11" fmla="*/ 283 h 583"/>
                <a:gd name="T12" fmla="*/ 48 w 794"/>
                <a:gd name="T13" fmla="*/ 265 h 583"/>
                <a:gd name="T14" fmla="*/ 48 w 794"/>
                <a:gd name="T15" fmla="*/ 246 h 583"/>
                <a:gd name="T16" fmla="*/ 48 w 794"/>
                <a:gd name="T17" fmla="*/ 216 h 583"/>
                <a:gd name="T18" fmla="*/ 90 w 794"/>
                <a:gd name="T19" fmla="*/ 174 h 583"/>
                <a:gd name="T20" fmla="*/ 162 w 794"/>
                <a:gd name="T21" fmla="*/ 180 h 583"/>
                <a:gd name="T22" fmla="*/ 265 w 794"/>
                <a:gd name="T23" fmla="*/ 132 h 583"/>
                <a:gd name="T24" fmla="*/ 421 w 794"/>
                <a:gd name="T25" fmla="*/ 42 h 583"/>
                <a:gd name="T26" fmla="*/ 511 w 794"/>
                <a:gd name="T27" fmla="*/ 18 h 583"/>
                <a:gd name="T28" fmla="*/ 541 w 794"/>
                <a:gd name="T29" fmla="*/ 0 h 583"/>
                <a:gd name="T30" fmla="*/ 589 w 794"/>
                <a:gd name="T31" fmla="*/ 42 h 583"/>
                <a:gd name="T32" fmla="*/ 614 w 794"/>
                <a:gd name="T33" fmla="*/ 78 h 583"/>
                <a:gd name="T34" fmla="*/ 644 w 794"/>
                <a:gd name="T35" fmla="*/ 114 h 583"/>
                <a:gd name="T36" fmla="*/ 668 w 794"/>
                <a:gd name="T37" fmla="*/ 156 h 583"/>
                <a:gd name="T38" fmla="*/ 668 w 794"/>
                <a:gd name="T39" fmla="*/ 186 h 583"/>
                <a:gd name="T40" fmla="*/ 716 w 794"/>
                <a:gd name="T41" fmla="*/ 228 h 583"/>
                <a:gd name="T42" fmla="*/ 740 w 794"/>
                <a:gd name="T43" fmla="*/ 252 h 583"/>
                <a:gd name="T44" fmla="*/ 752 w 794"/>
                <a:gd name="T45" fmla="*/ 271 h 583"/>
                <a:gd name="T46" fmla="*/ 752 w 794"/>
                <a:gd name="T47" fmla="*/ 331 h 583"/>
                <a:gd name="T48" fmla="*/ 782 w 794"/>
                <a:gd name="T49" fmla="*/ 361 h 583"/>
                <a:gd name="T50" fmla="*/ 788 w 794"/>
                <a:gd name="T51" fmla="*/ 397 h 583"/>
                <a:gd name="T52" fmla="*/ 776 w 794"/>
                <a:gd name="T53" fmla="*/ 439 h 583"/>
                <a:gd name="T54" fmla="*/ 746 w 794"/>
                <a:gd name="T55" fmla="*/ 451 h 583"/>
                <a:gd name="T56" fmla="*/ 722 w 794"/>
                <a:gd name="T57" fmla="*/ 475 h 583"/>
                <a:gd name="T58" fmla="*/ 686 w 794"/>
                <a:gd name="T59" fmla="*/ 493 h 583"/>
                <a:gd name="T60" fmla="*/ 650 w 794"/>
                <a:gd name="T61" fmla="*/ 511 h 583"/>
                <a:gd name="T62" fmla="*/ 589 w 794"/>
                <a:gd name="T63" fmla="*/ 529 h 583"/>
                <a:gd name="T64" fmla="*/ 553 w 794"/>
                <a:gd name="T65" fmla="*/ 535 h 583"/>
                <a:gd name="T66" fmla="*/ 529 w 794"/>
                <a:gd name="T67" fmla="*/ 547 h 583"/>
                <a:gd name="T68" fmla="*/ 499 w 794"/>
                <a:gd name="T69" fmla="*/ 559 h 583"/>
                <a:gd name="T70" fmla="*/ 445 w 794"/>
                <a:gd name="T71" fmla="*/ 565 h 583"/>
                <a:gd name="T72" fmla="*/ 415 w 794"/>
                <a:gd name="T73" fmla="*/ 571 h 583"/>
                <a:gd name="T74" fmla="*/ 385 w 794"/>
                <a:gd name="T75" fmla="*/ 577 h 583"/>
                <a:gd name="T76" fmla="*/ 355 w 794"/>
                <a:gd name="T77" fmla="*/ 565 h 583"/>
                <a:gd name="T78" fmla="*/ 301 w 794"/>
                <a:gd name="T79" fmla="*/ 541 h 583"/>
                <a:gd name="T80" fmla="*/ 289 w 794"/>
                <a:gd name="T81" fmla="*/ 499 h 583"/>
                <a:gd name="T82" fmla="*/ 277 w 794"/>
                <a:gd name="T83" fmla="*/ 493 h 583"/>
                <a:gd name="T84" fmla="*/ 228 w 794"/>
                <a:gd name="T85" fmla="*/ 517 h 583"/>
                <a:gd name="T86" fmla="*/ 186 w 794"/>
                <a:gd name="T87" fmla="*/ 547 h 583"/>
                <a:gd name="T88" fmla="*/ 174 w 794"/>
                <a:gd name="T89" fmla="*/ 583 h 583"/>
                <a:gd name="T90" fmla="*/ 144 w 794"/>
                <a:gd name="T91" fmla="*/ 547 h 583"/>
                <a:gd name="T92" fmla="*/ 126 w 794"/>
                <a:gd name="T93" fmla="*/ 517 h 583"/>
                <a:gd name="T94" fmla="*/ 108 w 794"/>
                <a:gd name="T95" fmla="*/ 481 h 583"/>
                <a:gd name="T96" fmla="*/ 114 w 794"/>
                <a:gd name="T97" fmla="*/ 439 h 583"/>
                <a:gd name="T98" fmla="*/ 96 w 794"/>
                <a:gd name="T99" fmla="*/ 433 h 583"/>
                <a:gd name="T100" fmla="*/ 78 w 794"/>
                <a:gd name="T101" fmla="*/ 421 h 583"/>
                <a:gd name="T102" fmla="*/ 48 w 794"/>
                <a:gd name="T103" fmla="*/ 397 h 583"/>
                <a:gd name="T104" fmla="*/ 12 w 794"/>
                <a:gd name="T105"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4" h="583">
                  <a:moveTo>
                    <a:pt x="0" y="355"/>
                  </a:moveTo>
                  <a:lnTo>
                    <a:pt x="6" y="349"/>
                  </a:lnTo>
                  <a:lnTo>
                    <a:pt x="12" y="349"/>
                  </a:lnTo>
                  <a:lnTo>
                    <a:pt x="24" y="343"/>
                  </a:lnTo>
                  <a:lnTo>
                    <a:pt x="30" y="337"/>
                  </a:lnTo>
                  <a:lnTo>
                    <a:pt x="36" y="337"/>
                  </a:lnTo>
                  <a:lnTo>
                    <a:pt x="42" y="331"/>
                  </a:lnTo>
                  <a:lnTo>
                    <a:pt x="42" y="319"/>
                  </a:lnTo>
                  <a:lnTo>
                    <a:pt x="42" y="313"/>
                  </a:lnTo>
                  <a:lnTo>
                    <a:pt x="42" y="301"/>
                  </a:lnTo>
                  <a:lnTo>
                    <a:pt x="42" y="289"/>
                  </a:lnTo>
                  <a:lnTo>
                    <a:pt x="42" y="283"/>
                  </a:lnTo>
                  <a:lnTo>
                    <a:pt x="42" y="271"/>
                  </a:lnTo>
                  <a:lnTo>
                    <a:pt x="48" y="265"/>
                  </a:lnTo>
                  <a:lnTo>
                    <a:pt x="48" y="252"/>
                  </a:lnTo>
                  <a:lnTo>
                    <a:pt x="48" y="246"/>
                  </a:lnTo>
                  <a:lnTo>
                    <a:pt x="48" y="234"/>
                  </a:lnTo>
                  <a:lnTo>
                    <a:pt x="48" y="216"/>
                  </a:lnTo>
                  <a:lnTo>
                    <a:pt x="54" y="186"/>
                  </a:lnTo>
                  <a:lnTo>
                    <a:pt x="90" y="174"/>
                  </a:lnTo>
                  <a:lnTo>
                    <a:pt x="156" y="180"/>
                  </a:lnTo>
                  <a:lnTo>
                    <a:pt x="162" y="180"/>
                  </a:lnTo>
                  <a:lnTo>
                    <a:pt x="210" y="168"/>
                  </a:lnTo>
                  <a:lnTo>
                    <a:pt x="265" y="132"/>
                  </a:lnTo>
                  <a:lnTo>
                    <a:pt x="397" y="48"/>
                  </a:lnTo>
                  <a:lnTo>
                    <a:pt x="421" y="42"/>
                  </a:lnTo>
                  <a:lnTo>
                    <a:pt x="481" y="30"/>
                  </a:lnTo>
                  <a:lnTo>
                    <a:pt x="511" y="18"/>
                  </a:lnTo>
                  <a:lnTo>
                    <a:pt x="523" y="24"/>
                  </a:lnTo>
                  <a:lnTo>
                    <a:pt x="541" y="0"/>
                  </a:lnTo>
                  <a:lnTo>
                    <a:pt x="565" y="30"/>
                  </a:lnTo>
                  <a:lnTo>
                    <a:pt x="589" y="42"/>
                  </a:lnTo>
                  <a:lnTo>
                    <a:pt x="589" y="60"/>
                  </a:lnTo>
                  <a:lnTo>
                    <a:pt x="614" y="78"/>
                  </a:lnTo>
                  <a:lnTo>
                    <a:pt x="620" y="84"/>
                  </a:lnTo>
                  <a:lnTo>
                    <a:pt x="644" y="114"/>
                  </a:lnTo>
                  <a:lnTo>
                    <a:pt x="662" y="138"/>
                  </a:lnTo>
                  <a:lnTo>
                    <a:pt x="668" y="156"/>
                  </a:lnTo>
                  <a:lnTo>
                    <a:pt x="668" y="168"/>
                  </a:lnTo>
                  <a:lnTo>
                    <a:pt x="668" y="186"/>
                  </a:lnTo>
                  <a:lnTo>
                    <a:pt x="704" y="198"/>
                  </a:lnTo>
                  <a:lnTo>
                    <a:pt x="716" y="228"/>
                  </a:lnTo>
                  <a:lnTo>
                    <a:pt x="728" y="246"/>
                  </a:lnTo>
                  <a:lnTo>
                    <a:pt x="740" y="252"/>
                  </a:lnTo>
                  <a:lnTo>
                    <a:pt x="746" y="259"/>
                  </a:lnTo>
                  <a:lnTo>
                    <a:pt x="752" y="271"/>
                  </a:lnTo>
                  <a:lnTo>
                    <a:pt x="752" y="307"/>
                  </a:lnTo>
                  <a:lnTo>
                    <a:pt x="752" y="331"/>
                  </a:lnTo>
                  <a:lnTo>
                    <a:pt x="764" y="355"/>
                  </a:lnTo>
                  <a:lnTo>
                    <a:pt x="782" y="361"/>
                  </a:lnTo>
                  <a:lnTo>
                    <a:pt x="794" y="379"/>
                  </a:lnTo>
                  <a:lnTo>
                    <a:pt x="788" y="397"/>
                  </a:lnTo>
                  <a:lnTo>
                    <a:pt x="782" y="427"/>
                  </a:lnTo>
                  <a:lnTo>
                    <a:pt x="776" y="439"/>
                  </a:lnTo>
                  <a:lnTo>
                    <a:pt x="758" y="451"/>
                  </a:lnTo>
                  <a:lnTo>
                    <a:pt x="746" y="451"/>
                  </a:lnTo>
                  <a:lnTo>
                    <a:pt x="728" y="451"/>
                  </a:lnTo>
                  <a:lnTo>
                    <a:pt x="722" y="475"/>
                  </a:lnTo>
                  <a:lnTo>
                    <a:pt x="698" y="481"/>
                  </a:lnTo>
                  <a:lnTo>
                    <a:pt x="686" y="493"/>
                  </a:lnTo>
                  <a:lnTo>
                    <a:pt x="662" y="505"/>
                  </a:lnTo>
                  <a:lnTo>
                    <a:pt x="650" y="511"/>
                  </a:lnTo>
                  <a:lnTo>
                    <a:pt x="626" y="523"/>
                  </a:lnTo>
                  <a:lnTo>
                    <a:pt x="589" y="529"/>
                  </a:lnTo>
                  <a:lnTo>
                    <a:pt x="583" y="529"/>
                  </a:lnTo>
                  <a:lnTo>
                    <a:pt x="553" y="535"/>
                  </a:lnTo>
                  <a:lnTo>
                    <a:pt x="535" y="553"/>
                  </a:lnTo>
                  <a:lnTo>
                    <a:pt x="529" y="547"/>
                  </a:lnTo>
                  <a:lnTo>
                    <a:pt x="511" y="547"/>
                  </a:lnTo>
                  <a:lnTo>
                    <a:pt x="499" y="559"/>
                  </a:lnTo>
                  <a:lnTo>
                    <a:pt x="463" y="565"/>
                  </a:lnTo>
                  <a:lnTo>
                    <a:pt x="445" y="565"/>
                  </a:lnTo>
                  <a:lnTo>
                    <a:pt x="439" y="565"/>
                  </a:lnTo>
                  <a:lnTo>
                    <a:pt x="415" y="571"/>
                  </a:lnTo>
                  <a:lnTo>
                    <a:pt x="397" y="577"/>
                  </a:lnTo>
                  <a:lnTo>
                    <a:pt x="385" y="577"/>
                  </a:lnTo>
                  <a:lnTo>
                    <a:pt x="385" y="571"/>
                  </a:lnTo>
                  <a:lnTo>
                    <a:pt x="355" y="565"/>
                  </a:lnTo>
                  <a:lnTo>
                    <a:pt x="331" y="559"/>
                  </a:lnTo>
                  <a:lnTo>
                    <a:pt x="301" y="541"/>
                  </a:lnTo>
                  <a:lnTo>
                    <a:pt x="289" y="511"/>
                  </a:lnTo>
                  <a:lnTo>
                    <a:pt x="289" y="499"/>
                  </a:lnTo>
                  <a:lnTo>
                    <a:pt x="289" y="487"/>
                  </a:lnTo>
                  <a:lnTo>
                    <a:pt x="277" y="493"/>
                  </a:lnTo>
                  <a:lnTo>
                    <a:pt x="253" y="505"/>
                  </a:lnTo>
                  <a:lnTo>
                    <a:pt x="228" y="517"/>
                  </a:lnTo>
                  <a:lnTo>
                    <a:pt x="210" y="511"/>
                  </a:lnTo>
                  <a:lnTo>
                    <a:pt x="186" y="547"/>
                  </a:lnTo>
                  <a:lnTo>
                    <a:pt x="174" y="571"/>
                  </a:lnTo>
                  <a:lnTo>
                    <a:pt x="174" y="583"/>
                  </a:lnTo>
                  <a:lnTo>
                    <a:pt x="156" y="565"/>
                  </a:lnTo>
                  <a:lnTo>
                    <a:pt x="144" y="547"/>
                  </a:lnTo>
                  <a:lnTo>
                    <a:pt x="132" y="541"/>
                  </a:lnTo>
                  <a:lnTo>
                    <a:pt x="126" y="517"/>
                  </a:lnTo>
                  <a:lnTo>
                    <a:pt x="114" y="499"/>
                  </a:lnTo>
                  <a:lnTo>
                    <a:pt x="108" y="481"/>
                  </a:lnTo>
                  <a:lnTo>
                    <a:pt x="108" y="457"/>
                  </a:lnTo>
                  <a:lnTo>
                    <a:pt x="114" y="439"/>
                  </a:lnTo>
                  <a:lnTo>
                    <a:pt x="108" y="439"/>
                  </a:lnTo>
                  <a:lnTo>
                    <a:pt x="96" y="433"/>
                  </a:lnTo>
                  <a:lnTo>
                    <a:pt x="84" y="427"/>
                  </a:lnTo>
                  <a:lnTo>
                    <a:pt x="78" y="421"/>
                  </a:lnTo>
                  <a:lnTo>
                    <a:pt x="60" y="409"/>
                  </a:lnTo>
                  <a:lnTo>
                    <a:pt x="48" y="397"/>
                  </a:lnTo>
                  <a:lnTo>
                    <a:pt x="30" y="385"/>
                  </a:lnTo>
                  <a:lnTo>
                    <a:pt x="12" y="379"/>
                  </a:lnTo>
                  <a:lnTo>
                    <a:pt x="0" y="355"/>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4" name="Freeform 8"/>
            <p:cNvSpPr>
              <a:spLocks/>
            </p:cNvSpPr>
            <p:nvPr/>
          </p:nvSpPr>
          <p:spPr bwMode="auto">
            <a:xfrm>
              <a:off x="1509156" y="3378528"/>
              <a:ext cx="773113" cy="1089025"/>
            </a:xfrm>
            <a:custGeom>
              <a:avLst/>
              <a:gdLst>
                <a:gd name="T0" fmla="*/ 445 w 487"/>
                <a:gd name="T1" fmla="*/ 36 h 686"/>
                <a:gd name="T2" fmla="*/ 445 w 487"/>
                <a:gd name="T3" fmla="*/ 108 h 686"/>
                <a:gd name="T4" fmla="*/ 445 w 487"/>
                <a:gd name="T5" fmla="*/ 151 h 686"/>
                <a:gd name="T6" fmla="*/ 427 w 487"/>
                <a:gd name="T7" fmla="*/ 181 h 686"/>
                <a:gd name="T8" fmla="*/ 463 w 487"/>
                <a:gd name="T9" fmla="*/ 193 h 686"/>
                <a:gd name="T10" fmla="*/ 487 w 487"/>
                <a:gd name="T11" fmla="*/ 259 h 686"/>
                <a:gd name="T12" fmla="*/ 475 w 487"/>
                <a:gd name="T13" fmla="*/ 307 h 686"/>
                <a:gd name="T14" fmla="*/ 439 w 487"/>
                <a:gd name="T15" fmla="*/ 319 h 686"/>
                <a:gd name="T16" fmla="*/ 391 w 487"/>
                <a:gd name="T17" fmla="*/ 343 h 686"/>
                <a:gd name="T18" fmla="*/ 367 w 487"/>
                <a:gd name="T19" fmla="*/ 397 h 686"/>
                <a:gd name="T20" fmla="*/ 367 w 487"/>
                <a:gd name="T21" fmla="*/ 451 h 686"/>
                <a:gd name="T22" fmla="*/ 319 w 487"/>
                <a:gd name="T23" fmla="*/ 517 h 686"/>
                <a:gd name="T24" fmla="*/ 312 w 487"/>
                <a:gd name="T25" fmla="*/ 608 h 686"/>
                <a:gd name="T26" fmla="*/ 258 w 487"/>
                <a:gd name="T27" fmla="*/ 620 h 686"/>
                <a:gd name="T28" fmla="*/ 180 w 487"/>
                <a:gd name="T29" fmla="*/ 644 h 686"/>
                <a:gd name="T30" fmla="*/ 132 w 487"/>
                <a:gd name="T31" fmla="*/ 620 h 686"/>
                <a:gd name="T32" fmla="*/ 84 w 487"/>
                <a:gd name="T33" fmla="*/ 638 h 686"/>
                <a:gd name="T34" fmla="*/ 54 w 487"/>
                <a:gd name="T35" fmla="*/ 686 h 686"/>
                <a:gd name="T36" fmla="*/ 24 w 487"/>
                <a:gd name="T37" fmla="*/ 668 h 686"/>
                <a:gd name="T38" fmla="*/ 36 w 487"/>
                <a:gd name="T39" fmla="*/ 638 h 686"/>
                <a:gd name="T40" fmla="*/ 24 w 487"/>
                <a:gd name="T41" fmla="*/ 614 h 686"/>
                <a:gd name="T42" fmla="*/ 0 w 487"/>
                <a:gd name="T43" fmla="*/ 559 h 686"/>
                <a:gd name="T44" fmla="*/ 0 w 487"/>
                <a:gd name="T45" fmla="*/ 511 h 686"/>
                <a:gd name="T46" fmla="*/ 54 w 487"/>
                <a:gd name="T47" fmla="*/ 493 h 686"/>
                <a:gd name="T48" fmla="*/ 84 w 487"/>
                <a:gd name="T49" fmla="*/ 457 h 686"/>
                <a:gd name="T50" fmla="*/ 114 w 487"/>
                <a:gd name="T51" fmla="*/ 421 h 686"/>
                <a:gd name="T52" fmla="*/ 120 w 487"/>
                <a:gd name="T53" fmla="*/ 355 h 686"/>
                <a:gd name="T54" fmla="*/ 144 w 487"/>
                <a:gd name="T55" fmla="*/ 331 h 686"/>
                <a:gd name="T56" fmla="*/ 144 w 487"/>
                <a:gd name="T57" fmla="*/ 307 h 686"/>
                <a:gd name="T58" fmla="*/ 144 w 487"/>
                <a:gd name="T59" fmla="*/ 259 h 686"/>
                <a:gd name="T60" fmla="*/ 132 w 487"/>
                <a:gd name="T61" fmla="*/ 235 h 686"/>
                <a:gd name="T62" fmla="*/ 102 w 487"/>
                <a:gd name="T63" fmla="*/ 217 h 686"/>
                <a:gd name="T64" fmla="*/ 114 w 487"/>
                <a:gd name="T65" fmla="*/ 181 h 686"/>
                <a:gd name="T66" fmla="*/ 120 w 487"/>
                <a:gd name="T67" fmla="*/ 151 h 686"/>
                <a:gd name="T68" fmla="*/ 102 w 487"/>
                <a:gd name="T69" fmla="*/ 138 h 686"/>
                <a:gd name="T70" fmla="*/ 78 w 487"/>
                <a:gd name="T71" fmla="*/ 120 h 686"/>
                <a:gd name="T72" fmla="*/ 60 w 487"/>
                <a:gd name="T73" fmla="*/ 120 h 686"/>
                <a:gd name="T74" fmla="*/ 42 w 487"/>
                <a:gd name="T75" fmla="*/ 102 h 686"/>
                <a:gd name="T76" fmla="*/ 72 w 487"/>
                <a:gd name="T77" fmla="*/ 108 h 686"/>
                <a:gd name="T78" fmla="*/ 102 w 487"/>
                <a:gd name="T79" fmla="*/ 96 h 686"/>
                <a:gd name="T80" fmla="*/ 126 w 487"/>
                <a:gd name="T81" fmla="*/ 102 h 686"/>
                <a:gd name="T82" fmla="*/ 138 w 487"/>
                <a:gd name="T83" fmla="*/ 84 h 686"/>
                <a:gd name="T84" fmla="*/ 156 w 487"/>
                <a:gd name="T85" fmla="*/ 66 h 686"/>
                <a:gd name="T86" fmla="*/ 174 w 487"/>
                <a:gd name="T87" fmla="*/ 48 h 686"/>
                <a:gd name="T88" fmla="*/ 186 w 487"/>
                <a:gd name="T89" fmla="*/ 42 h 686"/>
                <a:gd name="T90" fmla="*/ 216 w 487"/>
                <a:gd name="T91" fmla="*/ 30 h 686"/>
                <a:gd name="T92" fmla="*/ 246 w 487"/>
                <a:gd name="T93" fmla="*/ 24 h 686"/>
                <a:gd name="T94" fmla="*/ 270 w 487"/>
                <a:gd name="T95" fmla="*/ 24 h 686"/>
                <a:gd name="T96" fmla="*/ 312 w 487"/>
                <a:gd name="T97" fmla="*/ 18 h 686"/>
                <a:gd name="T98" fmla="*/ 337 w 487"/>
                <a:gd name="T99" fmla="*/ 6 h 686"/>
                <a:gd name="T100" fmla="*/ 379 w 487"/>
                <a:gd name="T101" fmla="*/ 1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7" h="686">
                  <a:moveTo>
                    <a:pt x="403" y="0"/>
                  </a:moveTo>
                  <a:lnTo>
                    <a:pt x="415" y="6"/>
                  </a:lnTo>
                  <a:lnTo>
                    <a:pt x="433" y="18"/>
                  </a:lnTo>
                  <a:lnTo>
                    <a:pt x="439" y="18"/>
                  </a:lnTo>
                  <a:lnTo>
                    <a:pt x="445" y="36"/>
                  </a:lnTo>
                  <a:lnTo>
                    <a:pt x="445" y="48"/>
                  </a:lnTo>
                  <a:lnTo>
                    <a:pt x="451" y="66"/>
                  </a:lnTo>
                  <a:lnTo>
                    <a:pt x="451" y="84"/>
                  </a:lnTo>
                  <a:lnTo>
                    <a:pt x="445" y="96"/>
                  </a:lnTo>
                  <a:lnTo>
                    <a:pt x="445" y="108"/>
                  </a:lnTo>
                  <a:lnTo>
                    <a:pt x="445" y="120"/>
                  </a:lnTo>
                  <a:lnTo>
                    <a:pt x="445" y="126"/>
                  </a:lnTo>
                  <a:lnTo>
                    <a:pt x="445" y="138"/>
                  </a:lnTo>
                  <a:lnTo>
                    <a:pt x="451" y="138"/>
                  </a:lnTo>
                  <a:lnTo>
                    <a:pt x="445" y="151"/>
                  </a:lnTo>
                  <a:lnTo>
                    <a:pt x="439" y="151"/>
                  </a:lnTo>
                  <a:lnTo>
                    <a:pt x="427" y="157"/>
                  </a:lnTo>
                  <a:lnTo>
                    <a:pt x="427" y="163"/>
                  </a:lnTo>
                  <a:lnTo>
                    <a:pt x="427" y="169"/>
                  </a:lnTo>
                  <a:lnTo>
                    <a:pt x="427" y="181"/>
                  </a:lnTo>
                  <a:lnTo>
                    <a:pt x="439" y="175"/>
                  </a:lnTo>
                  <a:lnTo>
                    <a:pt x="451" y="181"/>
                  </a:lnTo>
                  <a:lnTo>
                    <a:pt x="469" y="181"/>
                  </a:lnTo>
                  <a:lnTo>
                    <a:pt x="463" y="187"/>
                  </a:lnTo>
                  <a:lnTo>
                    <a:pt x="463" y="193"/>
                  </a:lnTo>
                  <a:lnTo>
                    <a:pt x="463" y="205"/>
                  </a:lnTo>
                  <a:lnTo>
                    <a:pt x="463" y="217"/>
                  </a:lnTo>
                  <a:lnTo>
                    <a:pt x="469" y="235"/>
                  </a:lnTo>
                  <a:lnTo>
                    <a:pt x="475" y="241"/>
                  </a:lnTo>
                  <a:lnTo>
                    <a:pt x="487" y="259"/>
                  </a:lnTo>
                  <a:lnTo>
                    <a:pt x="487" y="265"/>
                  </a:lnTo>
                  <a:lnTo>
                    <a:pt x="487" y="277"/>
                  </a:lnTo>
                  <a:lnTo>
                    <a:pt x="487" y="295"/>
                  </a:lnTo>
                  <a:lnTo>
                    <a:pt x="481" y="301"/>
                  </a:lnTo>
                  <a:lnTo>
                    <a:pt x="475" y="307"/>
                  </a:lnTo>
                  <a:lnTo>
                    <a:pt x="463" y="325"/>
                  </a:lnTo>
                  <a:lnTo>
                    <a:pt x="457" y="331"/>
                  </a:lnTo>
                  <a:lnTo>
                    <a:pt x="451" y="325"/>
                  </a:lnTo>
                  <a:lnTo>
                    <a:pt x="445" y="325"/>
                  </a:lnTo>
                  <a:lnTo>
                    <a:pt x="439" y="319"/>
                  </a:lnTo>
                  <a:lnTo>
                    <a:pt x="433" y="313"/>
                  </a:lnTo>
                  <a:lnTo>
                    <a:pt x="421" y="319"/>
                  </a:lnTo>
                  <a:lnTo>
                    <a:pt x="415" y="325"/>
                  </a:lnTo>
                  <a:lnTo>
                    <a:pt x="403" y="331"/>
                  </a:lnTo>
                  <a:lnTo>
                    <a:pt x="391" y="343"/>
                  </a:lnTo>
                  <a:lnTo>
                    <a:pt x="385" y="349"/>
                  </a:lnTo>
                  <a:lnTo>
                    <a:pt x="379" y="361"/>
                  </a:lnTo>
                  <a:lnTo>
                    <a:pt x="379" y="373"/>
                  </a:lnTo>
                  <a:lnTo>
                    <a:pt x="379" y="379"/>
                  </a:lnTo>
                  <a:lnTo>
                    <a:pt x="367" y="397"/>
                  </a:lnTo>
                  <a:lnTo>
                    <a:pt x="361" y="409"/>
                  </a:lnTo>
                  <a:lnTo>
                    <a:pt x="361" y="421"/>
                  </a:lnTo>
                  <a:lnTo>
                    <a:pt x="367" y="427"/>
                  </a:lnTo>
                  <a:lnTo>
                    <a:pt x="367" y="433"/>
                  </a:lnTo>
                  <a:lnTo>
                    <a:pt x="367" y="451"/>
                  </a:lnTo>
                  <a:lnTo>
                    <a:pt x="355" y="463"/>
                  </a:lnTo>
                  <a:lnTo>
                    <a:pt x="349" y="481"/>
                  </a:lnTo>
                  <a:lnTo>
                    <a:pt x="331" y="493"/>
                  </a:lnTo>
                  <a:lnTo>
                    <a:pt x="319" y="511"/>
                  </a:lnTo>
                  <a:lnTo>
                    <a:pt x="319" y="517"/>
                  </a:lnTo>
                  <a:lnTo>
                    <a:pt x="319" y="523"/>
                  </a:lnTo>
                  <a:lnTo>
                    <a:pt x="325" y="547"/>
                  </a:lnTo>
                  <a:lnTo>
                    <a:pt x="319" y="577"/>
                  </a:lnTo>
                  <a:lnTo>
                    <a:pt x="312" y="595"/>
                  </a:lnTo>
                  <a:lnTo>
                    <a:pt x="312" y="608"/>
                  </a:lnTo>
                  <a:lnTo>
                    <a:pt x="300" y="608"/>
                  </a:lnTo>
                  <a:lnTo>
                    <a:pt x="288" y="602"/>
                  </a:lnTo>
                  <a:lnTo>
                    <a:pt x="276" y="602"/>
                  </a:lnTo>
                  <a:lnTo>
                    <a:pt x="270" y="608"/>
                  </a:lnTo>
                  <a:lnTo>
                    <a:pt x="258" y="620"/>
                  </a:lnTo>
                  <a:lnTo>
                    <a:pt x="240" y="626"/>
                  </a:lnTo>
                  <a:lnTo>
                    <a:pt x="222" y="632"/>
                  </a:lnTo>
                  <a:lnTo>
                    <a:pt x="216" y="632"/>
                  </a:lnTo>
                  <a:lnTo>
                    <a:pt x="204" y="632"/>
                  </a:lnTo>
                  <a:lnTo>
                    <a:pt x="180" y="644"/>
                  </a:lnTo>
                  <a:lnTo>
                    <a:pt x="162" y="650"/>
                  </a:lnTo>
                  <a:lnTo>
                    <a:pt x="150" y="644"/>
                  </a:lnTo>
                  <a:lnTo>
                    <a:pt x="144" y="632"/>
                  </a:lnTo>
                  <a:lnTo>
                    <a:pt x="138" y="626"/>
                  </a:lnTo>
                  <a:lnTo>
                    <a:pt x="132" y="620"/>
                  </a:lnTo>
                  <a:lnTo>
                    <a:pt x="120" y="620"/>
                  </a:lnTo>
                  <a:lnTo>
                    <a:pt x="108" y="620"/>
                  </a:lnTo>
                  <a:lnTo>
                    <a:pt x="102" y="626"/>
                  </a:lnTo>
                  <a:lnTo>
                    <a:pt x="96" y="632"/>
                  </a:lnTo>
                  <a:lnTo>
                    <a:pt x="84" y="638"/>
                  </a:lnTo>
                  <a:lnTo>
                    <a:pt x="66" y="644"/>
                  </a:lnTo>
                  <a:lnTo>
                    <a:pt x="66" y="650"/>
                  </a:lnTo>
                  <a:lnTo>
                    <a:pt x="66" y="662"/>
                  </a:lnTo>
                  <a:lnTo>
                    <a:pt x="60" y="680"/>
                  </a:lnTo>
                  <a:lnTo>
                    <a:pt x="54" y="686"/>
                  </a:lnTo>
                  <a:lnTo>
                    <a:pt x="48" y="686"/>
                  </a:lnTo>
                  <a:lnTo>
                    <a:pt x="36" y="686"/>
                  </a:lnTo>
                  <a:lnTo>
                    <a:pt x="12" y="674"/>
                  </a:lnTo>
                  <a:lnTo>
                    <a:pt x="12" y="668"/>
                  </a:lnTo>
                  <a:lnTo>
                    <a:pt x="24" y="668"/>
                  </a:lnTo>
                  <a:lnTo>
                    <a:pt x="24" y="662"/>
                  </a:lnTo>
                  <a:lnTo>
                    <a:pt x="24" y="656"/>
                  </a:lnTo>
                  <a:lnTo>
                    <a:pt x="24" y="650"/>
                  </a:lnTo>
                  <a:lnTo>
                    <a:pt x="30" y="644"/>
                  </a:lnTo>
                  <a:lnTo>
                    <a:pt x="36" y="638"/>
                  </a:lnTo>
                  <a:lnTo>
                    <a:pt x="36" y="632"/>
                  </a:lnTo>
                  <a:lnTo>
                    <a:pt x="36" y="626"/>
                  </a:lnTo>
                  <a:lnTo>
                    <a:pt x="36" y="620"/>
                  </a:lnTo>
                  <a:lnTo>
                    <a:pt x="30" y="614"/>
                  </a:lnTo>
                  <a:lnTo>
                    <a:pt x="24" y="614"/>
                  </a:lnTo>
                  <a:lnTo>
                    <a:pt x="12" y="595"/>
                  </a:lnTo>
                  <a:lnTo>
                    <a:pt x="12" y="577"/>
                  </a:lnTo>
                  <a:lnTo>
                    <a:pt x="12" y="565"/>
                  </a:lnTo>
                  <a:lnTo>
                    <a:pt x="6" y="559"/>
                  </a:lnTo>
                  <a:lnTo>
                    <a:pt x="0" y="559"/>
                  </a:lnTo>
                  <a:lnTo>
                    <a:pt x="6" y="553"/>
                  </a:lnTo>
                  <a:lnTo>
                    <a:pt x="6" y="547"/>
                  </a:lnTo>
                  <a:lnTo>
                    <a:pt x="0" y="535"/>
                  </a:lnTo>
                  <a:lnTo>
                    <a:pt x="0" y="517"/>
                  </a:lnTo>
                  <a:lnTo>
                    <a:pt x="0" y="511"/>
                  </a:lnTo>
                  <a:lnTo>
                    <a:pt x="0" y="505"/>
                  </a:lnTo>
                  <a:lnTo>
                    <a:pt x="12" y="505"/>
                  </a:lnTo>
                  <a:lnTo>
                    <a:pt x="18" y="505"/>
                  </a:lnTo>
                  <a:lnTo>
                    <a:pt x="42" y="499"/>
                  </a:lnTo>
                  <a:lnTo>
                    <a:pt x="54" y="493"/>
                  </a:lnTo>
                  <a:lnTo>
                    <a:pt x="66" y="481"/>
                  </a:lnTo>
                  <a:lnTo>
                    <a:pt x="72" y="475"/>
                  </a:lnTo>
                  <a:lnTo>
                    <a:pt x="78" y="475"/>
                  </a:lnTo>
                  <a:lnTo>
                    <a:pt x="84" y="463"/>
                  </a:lnTo>
                  <a:lnTo>
                    <a:pt x="84" y="457"/>
                  </a:lnTo>
                  <a:lnTo>
                    <a:pt x="84" y="451"/>
                  </a:lnTo>
                  <a:lnTo>
                    <a:pt x="84" y="439"/>
                  </a:lnTo>
                  <a:lnTo>
                    <a:pt x="90" y="439"/>
                  </a:lnTo>
                  <a:lnTo>
                    <a:pt x="108" y="427"/>
                  </a:lnTo>
                  <a:lnTo>
                    <a:pt x="114" y="421"/>
                  </a:lnTo>
                  <a:lnTo>
                    <a:pt x="114" y="415"/>
                  </a:lnTo>
                  <a:lnTo>
                    <a:pt x="120" y="403"/>
                  </a:lnTo>
                  <a:lnTo>
                    <a:pt x="114" y="367"/>
                  </a:lnTo>
                  <a:lnTo>
                    <a:pt x="114" y="361"/>
                  </a:lnTo>
                  <a:lnTo>
                    <a:pt x="120" y="355"/>
                  </a:lnTo>
                  <a:lnTo>
                    <a:pt x="120" y="349"/>
                  </a:lnTo>
                  <a:lnTo>
                    <a:pt x="126" y="349"/>
                  </a:lnTo>
                  <a:lnTo>
                    <a:pt x="132" y="343"/>
                  </a:lnTo>
                  <a:lnTo>
                    <a:pt x="144" y="337"/>
                  </a:lnTo>
                  <a:lnTo>
                    <a:pt x="144" y="331"/>
                  </a:lnTo>
                  <a:lnTo>
                    <a:pt x="150" y="325"/>
                  </a:lnTo>
                  <a:lnTo>
                    <a:pt x="150" y="319"/>
                  </a:lnTo>
                  <a:lnTo>
                    <a:pt x="150" y="313"/>
                  </a:lnTo>
                  <a:lnTo>
                    <a:pt x="150" y="307"/>
                  </a:lnTo>
                  <a:lnTo>
                    <a:pt x="144" y="307"/>
                  </a:lnTo>
                  <a:lnTo>
                    <a:pt x="144" y="301"/>
                  </a:lnTo>
                  <a:lnTo>
                    <a:pt x="144" y="289"/>
                  </a:lnTo>
                  <a:lnTo>
                    <a:pt x="144" y="277"/>
                  </a:lnTo>
                  <a:lnTo>
                    <a:pt x="150" y="265"/>
                  </a:lnTo>
                  <a:lnTo>
                    <a:pt x="144" y="259"/>
                  </a:lnTo>
                  <a:lnTo>
                    <a:pt x="144" y="253"/>
                  </a:lnTo>
                  <a:lnTo>
                    <a:pt x="138" y="247"/>
                  </a:lnTo>
                  <a:lnTo>
                    <a:pt x="138" y="241"/>
                  </a:lnTo>
                  <a:lnTo>
                    <a:pt x="138" y="235"/>
                  </a:lnTo>
                  <a:lnTo>
                    <a:pt x="132" y="235"/>
                  </a:lnTo>
                  <a:lnTo>
                    <a:pt x="132" y="229"/>
                  </a:lnTo>
                  <a:lnTo>
                    <a:pt x="126" y="229"/>
                  </a:lnTo>
                  <a:lnTo>
                    <a:pt x="108" y="229"/>
                  </a:lnTo>
                  <a:lnTo>
                    <a:pt x="102" y="223"/>
                  </a:lnTo>
                  <a:lnTo>
                    <a:pt x="102" y="217"/>
                  </a:lnTo>
                  <a:lnTo>
                    <a:pt x="102" y="205"/>
                  </a:lnTo>
                  <a:lnTo>
                    <a:pt x="108" y="205"/>
                  </a:lnTo>
                  <a:lnTo>
                    <a:pt x="114" y="193"/>
                  </a:lnTo>
                  <a:lnTo>
                    <a:pt x="114" y="187"/>
                  </a:lnTo>
                  <a:lnTo>
                    <a:pt x="114" y="181"/>
                  </a:lnTo>
                  <a:lnTo>
                    <a:pt x="114" y="175"/>
                  </a:lnTo>
                  <a:lnTo>
                    <a:pt x="114" y="169"/>
                  </a:lnTo>
                  <a:lnTo>
                    <a:pt x="114" y="163"/>
                  </a:lnTo>
                  <a:lnTo>
                    <a:pt x="120" y="157"/>
                  </a:lnTo>
                  <a:lnTo>
                    <a:pt x="120" y="151"/>
                  </a:lnTo>
                  <a:lnTo>
                    <a:pt x="114" y="145"/>
                  </a:lnTo>
                  <a:lnTo>
                    <a:pt x="120" y="145"/>
                  </a:lnTo>
                  <a:lnTo>
                    <a:pt x="114" y="145"/>
                  </a:lnTo>
                  <a:lnTo>
                    <a:pt x="108" y="145"/>
                  </a:lnTo>
                  <a:lnTo>
                    <a:pt x="102" y="138"/>
                  </a:lnTo>
                  <a:lnTo>
                    <a:pt x="102" y="132"/>
                  </a:lnTo>
                  <a:lnTo>
                    <a:pt x="96" y="132"/>
                  </a:lnTo>
                  <a:lnTo>
                    <a:pt x="90" y="126"/>
                  </a:lnTo>
                  <a:lnTo>
                    <a:pt x="84" y="126"/>
                  </a:lnTo>
                  <a:lnTo>
                    <a:pt x="78" y="120"/>
                  </a:lnTo>
                  <a:lnTo>
                    <a:pt x="72" y="120"/>
                  </a:lnTo>
                  <a:lnTo>
                    <a:pt x="72" y="126"/>
                  </a:lnTo>
                  <a:lnTo>
                    <a:pt x="66" y="126"/>
                  </a:lnTo>
                  <a:lnTo>
                    <a:pt x="66" y="120"/>
                  </a:lnTo>
                  <a:lnTo>
                    <a:pt x="60" y="120"/>
                  </a:lnTo>
                  <a:lnTo>
                    <a:pt x="54" y="114"/>
                  </a:lnTo>
                  <a:lnTo>
                    <a:pt x="48" y="114"/>
                  </a:lnTo>
                  <a:lnTo>
                    <a:pt x="42" y="114"/>
                  </a:lnTo>
                  <a:lnTo>
                    <a:pt x="42" y="108"/>
                  </a:lnTo>
                  <a:lnTo>
                    <a:pt x="42" y="102"/>
                  </a:lnTo>
                  <a:lnTo>
                    <a:pt x="48" y="102"/>
                  </a:lnTo>
                  <a:lnTo>
                    <a:pt x="54" y="102"/>
                  </a:lnTo>
                  <a:lnTo>
                    <a:pt x="60" y="102"/>
                  </a:lnTo>
                  <a:lnTo>
                    <a:pt x="66" y="108"/>
                  </a:lnTo>
                  <a:lnTo>
                    <a:pt x="72" y="108"/>
                  </a:lnTo>
                  <a:lnTo>
                    <a:pt x="84" y="102"/>
                  </a:lnTo>
                  <a:lnTo>
                    <a:pt x="90" y="102"/>
                  </a:lnTo>
                  <a:lnTo>
                    <a:pt x="96" y="102"/>
                  </a:lnTo>
                  <a:lnTo>
                    <a:pt x="96" y="96"/>
                  </a:lnTo>
                  <a:lnTo>
                    <a:pt x="102" y="96"/>
                  </a:lnTo>
                  <a:lnTo>
                    <a:pt x="108" y="96"/>
                  </a:lnTo>
                  <a:lnTo>
                    <a:pt x="108" y="102"/>
                  </a:lnTo>
                  <a:lnTo>
                    <a:pt x="114" y="102"/>
                  </a:lnTo>
                  <a:lnTo>
                    <a:pt x="120" y="102"/>
                  </a:lnTo>
                  <a:lnTo>
                    <a:pt x="126" y="102"/>
                  </a:lnTo>
                  <a:lnTo>
                    <a:pt x="126" y="96"/>
                  </a:lnTo>
                  <a:lnTo>
                    <a:pt x="120" y="96"/>
                  </a:lnTo>
                  <a:lnTo>
                    <a:pt x="126" y="90"/>
                  </a:lnTo>
                  <a:lnTo>
                    <a:pt x="132" y="84"/>
                  </a:lnTo>
                  <a:lnTo>
                    <a:pt x="138" y="84"/>
                  </a:lnTo>
                  <a:lnTo>
                    <a:pt x="138" y="78"/>
                  </a:lnTo>
                  <a:lnTo>
                    <a:pt x="144" y="78"/>
                  </a:lnTo>
                  <a:lnTo>
                    <a:pt x="144" y="72"/>
                  </a:lnTo>
                  <a:lnTo>
                    <a:pt x="150" y="72"/>
                  </a:lnTo>
                  <a:lnTo>
                    <a:pt x="156" y="66"/>
                  </a:lnTo>
                  <a:lnTo>
                    <a:pt x="162" y="60"/>
                  </a:lnTo>
                  <a:lnTo>
                    <a:pt x="162" y="54"/>
                  </a:lnTo>
                  <a:lnTo>
                    <a:pt x="168" y="54"/>
                  </a:lnTo>
                  <a:lnTo>
                    <a:pt x="174" y="54"/>
                  </a:lnTo>
                  <a:lnTo>
                    <a:pt x="174" y="48"/>
                  </a:lnTo>
                  <a:lnTo>
                    <a:pt x="174" y="42"/>
                  </a:lnTo>
                  <a:lnTo>
                    <a:pt x="180" y="42"/>
                  </a:lnTo>
                  <a:lnTo>
                    <a:pt x="180" y="48"/>
                  </a:lnTo>
                  <a:lnTo>
                    <a:pt x="180" y="42"/>
                  </a:lnTo>
                  <a:lnTo>
                    <a:pt x="186" y="42"/>
                  </a:lnTo>
                  <a:lnTo>
                    <a:pt x="198" y="36"/>
                  </a:lnTo>
                  <a:lnTo>
                    <a:pt x="204" y="36"/>
                  </a:lnTo>
                  <a:lnTo>
                    <a:pt x="210" y="36"/>
                  </a:lnTo>
                  <a:lnTo>
                    <a:pt x="210" y="30"/>
                  </a:lnTo>
                  <a:lnTo>
                    <a:pt x="216" y="30"/>
                  </a:lnTo>
                  <a:lnTo>
                    <a:pt x="222" y="30"/>
                  </a:lnTo>
                  <a:lnTo>
                    <a:pt x="228" y="30"/>
                  </a:lnTo>
                  <a:lnTo>
                    <a:pt x="234" y="24"/>
                  </a:lnTo>
                  <a:lnTo>
                    <a:pt x="246" y="30"/>
                  </a:lnTo>
                  <a:lnTo>
                    <a:pt x="246" y="24"/>
                  </a:lnTo>
                  <a:lnTo>
                    <a:pt x="252" y="24"/>
                  </a:lnTo>
                  <a:lnTo>
                    <a:pt x="258" y="30"/>
                  </a:lnTo>
                  <a:lnTo>
                    <a:pt x="258" y="24"/>
                  </a:lnTo>
                  <a:lnTo>
                    <a:pt x="264" y="24"/>
                  </a:lnTo>
                  <a:lnTo>
                    <a:pt x="270" y="24"/>
                  </a:lnTo>
                  <a:lnTo>
                    <a:pt x="276" y="18"/>
                  </a:lnTo>
                  <a:lnTo>
                    <a:pt x="294" y="18"/>
                  </a:lnTo>
                  <a:lnTo>
                    <a:pt x="300" y="18"/>
                  </a:lnTo>
                  <a:lnTo>
                    <a:pt x="306" y="18"/>
                  </a:lnTo>
                  <a:lnTo>
                    <a:pt x="312" y="18"/>
                  </a:lnTo>
                  <a:lnTo>
                    <a:pt x="319" y="18"/>
                  </a:lnTo>
                  <a:lnTo>
                    <a:pt x="325" y="12"/>
                  </a:lnTo>
                  <a:lnTo>
                    <a:pt x="331" y="12"/>
                  </a:lnTo>
                  <a:lnTo>
                    <a:pt x="337" y="12"/>
                  </a:lnTo>
                  <a:lnTo>
                    <a:pt x="337" y="6"/>
                  </a:lnTo>
                  <a:lnTo>
                    <a:pt x="337" y="12"/>
                  </a:lnTo>
                  <a:lnTo>
                    <a:pt x="343" y="12"/>
                  </a:lnTo>
                  <a:lnTo>
                    <a:pt x="355" y="12"/>
                  </a:lnTo>
                  <a:lnTo>
                    <a:pt x="367" y="12"/>
                  </a:lnTo>
                  <a:lnTo>
                    <a:pt x="379" y="12"/>
                  </a:lnTo>
                  <a:lnTo>
                    <a:pt x="385" y="18"/>
                  </a:lnTo>
                  <a:lnTo>
                    <a:pt x="391" y="18"/>
                  </a:lnTo>
                  <a:lnTo>
                    <a:pt x="397" y="12"/>
                  </a:lnTo>
                  <a:lnTo>
                    <a:pt x="403" y="0"/>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5" name="Freeform 9"/>
            <p:cNvSpPr>
              <a:spLocks/>
            </p:cNvSpPr>
            <p:nvPr/>
          </p:nvSpPr>
          <p:spPr bwMode="auto">
            <a:xfrm>
              <a:off x="2004456" y="3321378"/>
              <a:ext cx="1309688" cy="1184275"/>
            </a:xfrm>
            <a:custGeom>
              <a:avLst/>
              <a:gdLst>
                <a:gd name="T0" fmla="*/ 109 w 825"/>
                <a:gd name="T1" fmla="*/ 24 h 746"/>
                <a:gd name="T2" fmla="*/ 133 w 825"/>
                <a:gd name="T3" fmla="*/ 0 h 746"/>
                <a:gd name="T4" fmla="*/ 181 w 825"/>
                <a:gd name="T5" fmla="*/ 24 h 746"/>
                <a:gd name="T6" fmla="*/ 217 w 825"/>
                <a:gd name="T7" fmla="*/ 18 h 746"/>
                <a:gd name="T8" fmla="*/ 229 w 825"/>
                <a:gd name="T9" fmla="*/ 54 h 746"/>
                <a:gd name="T10" fmla="*/ 229 w 825"/>
                <a:gd name="T11" fmla="*/ 96 h 746"/>
                <a:gd name="T12" fmla="*/ 211 w 825"/>
                <a:gd name="T13" fmla="*/ 168 h 746"/>
                <a:gd name="T14" fmla="*/ 229 w 825"/>
                <a:gd name="T15" fmla="*/ 205 h 746"/>
                <a:gd name="T16" fmla="*/ 271 w 825"/>
                <a:gd name="T17" fmla="*/ 199 h 746"/>
                <a:gd name="T18" fmla="*/ 313 w 825"/>
                <a:gd name="T19" fmla="*/ 162 h 746"/>
                <a:gd name="T20" fmla="*/ 331 w 825"/>
                <a:gd name="T21" fmla="*/ 120 h 746"/>
                <a:gd name="T22" fmla="*/ 368 w 825"/>
                <a:gd name="T23" fmla="*/ 90 h 746"/>
                <a:gd name="T24" fmla="*/ 416 w 825"/>
                <a:gd name="T25" fmla="*/ 78 h 746"/>
                <a:gd name="T26" fmla="*/ 464 w 825"/>
                <a:gd name="T27" fmla="*/ 90 h 746"/>
                <a:gd name="T28" fmla="*/ 482 w 825"/>
                <a:gd name="T29" fmla="*/ 120 h 746"/>
                <a:gd name="T30" fmla="*/ 506 w 825"/>
                <a:gd name="T31" fmla="*/ 138 h 746"/>
                <a:gd name="T32" fmla="*/ 518 w 825"/>
                <a:gd name="T33" fmla="*/ 156 h 746"/>
                <a:gd name="T34" fmla="*/ 536 w 825"/>
                <a:gd name="T35" fmla="*/ 181 h 746"/>
                <a:gd name="T36" fmla="*/ 578 w 825"/>
                <a:gd name="T37" fmla="*/ 199 h 746"/>
                <a:gd name="T38" fmla="*/ 632 w 825"/>
                <a:gd name="T39" fmla="*/ 187 h 746"/>
                <a:gd name="T40" fmla="*/ 687 w 825"/>
                <a:gd name="T41" fmla="*/ 193 h 746"/>
                <a:gd name="T42" fmla="*/ 759 w 825"/>
                <a:gd name="T43" fmla="*/ 217 h 746"/>
                <a:gd name="T44" fmla="*/ 765 w 825"/>
                <a:gd name="T45" fmla="*/ 253 h 746"/>
                <a:gd name="T46" fmla="*/ 783 w 825"/>
                <a:gd name="T47" fmla="*/ 277 h 746"/>
                <a:gd name="T48" fmla="*/ 819 w 825"/>
                <a:gd name="T49" fmla="*/ 301 h 746"/>
                <a:gd name="T50" fmla="*/ 819 w 825"/>
                <a:gd name="T51" fmla="*/ 343 h 746"/>
                <a:gd name="T52" fmla="*/ 795 w 825"/>
                <a:gd name="T53" fmla="*/ 361 h 746"/>
                <a:gd name="T54" fmla="*/ 771 w 825"/>
                <a:gd name="T55" fmla="*/ 391 h 746"/>
                <a:gd name="T56" fmla="*/ 747 w 825"/>
                <a:gd name="T57" fmla="*/ 433 h 746"/>
                <a:gd name="T58" fmla="*/ 747 w 825"/>
                <a:gd name="T59" fmla="*/ 499 h 746"/>
                <a:gd name="T60" fmla="*/ 711 w 825"/>
                <a:gd name="T61" fmla="*/ 529 h 746"/>
                <a:gd name="T62" fmla="*/ 687 w 825"/>
                <a:gd name="T63" fmla="*/ 547 h 746"/>
                <a:gd name="T64" fmla="*/ 668 w 825"/>
                <a:gd name="T65" fmla="*/ 571 h 746"/>
                <a:gd name="T66" fmla="*/ 662 w 825"/>
                <a:gd name="T67" fmla="*/ 607 h 746"/>
                <a:gd name="T68" fmla="*/ 638 w 825"/>
                <a:gd name="T69" fmla="*/ 625 h 746"/>
                <a:gd name="T70" fmla="*/ 626 w 825"/>
                <a:gd name="T71" fmla="*/ 650 h 746"/>
                <a:gd name="T72" fmla="*/ 602 w 825"/>
                <a:gd name="T73" fmla="*/ 662 h 746"/>
                <a:gd name="T74" fmla="*/ 566 w 825"/>
                <a:gd name="T75" fmla="*/ 680 h 746"/>
                <a:gd name="T76" fmla="*/ 542 w 825"/>
                <a:gd name="T77" fmla="*/ 728 h 746"/>
                <a:gd name="T78" fmla="*/ 500 w 825"/>
                <a:gd name="T79" fmla="*/ 746 h 746"/>
                <a:gd name="T80" fmla="*/ 446 w 825"/>
                <a:gd name="T81" fmla="*/ 728 h 746"/>
                <a:gd name="T82" fmla="*/ 416 w 825"/>
                <a:gd name="T83" fmla="*/ 698 h 746"/>
                <a:gd name="T84" fmla="*/ 362 w 825"/>
                <a:gd name="T85" fmla="*/ 716 h 746"/>
                <a:gd name="T86" fmla="*/ 313 w 825"/>
                <a:gd name="T87" fmla="*/ 740 h 746"/>
                <a:gd name="T88" fmla="*/ 265 w 825"/>
                <a:gd name="T89" fmla="*/ 716 h 746"/>
                <a:gd name="T90" fmla="*/ 235 w 825"/>
                <a:gd name="T91" fmla="*/ 674 h 746"/>
                <a:gd name="T92" fmla="*/ 181 w 825"/>
                <a:gd name="T93" fmla="*/ 650 h 746"/>
                <a:gd name="T94" fmla="*/ 133 w 825"/>
                <a:gd name="T95" fmla="*/ 686 h 746"/>
                <a:gd name="T96" fmla="*/ 91 w 825"/>
                <a:gd name="T97" fmla="*/ 686 h 746"/>
                <a:gd name="T98" fmla="*/ 49 w 825"/>
                <a:gd name="T99" fmla="*/ 656 h 746"/>
                <a:gd name="T100" fmla="*/ 0 w 825"/>
                <a:gd name="T101" fmla="*/ 644 h 746"/>
                <a:gd name="T102" fmla="*/ 7 w 825"/>
                <a:gd name="T103" fmla="*/ 553 h 746"/>
                <a:gd name="T104" fmla="*/ 55 w 825"/>
                <a:gd name="T105" fmla="*/ 487 h 746"/>
                <a:gd name="T106" fmla="*/ 55 w 825"/>
                <a:gd name="T107" fmla="*/ 433 h 746"/>
                <a:gd name="T108" fmla="*/ 79 w 825"/>
                <a:gd name="T109" fmla="*/ 379 h 746"/>
                <a:gd name="T110" fmla="*/ 127 w 825"/>
                <a:gd name="T111" fmla="*/ 355 h 746"/>
                <a:gd name="T112" fmla="*/ 163 w 825"/>
                <a:gd name="T113" fmla="*/ 343 h 746"/>
                <a:gd name="T114" fmla="*/ 175 w 825"/>
                <a:gd name="T115" fmla="*/ 295 h 746"/>
                <a:gd name="T116" fmla="*/ 151 w 825"/>
                <a:gd name="T117" fmla="*/ 229 h 746"/>
                <a:gd name="T118" fmla="*/ 115 w 825"/>
                <a:gd name="T119" fmla="*/ 217 h 746"/>
                <a:gd name="T120" fmla="*/ 133 w 825"/>
                <a:gd name="T121" fmla="*/ 187 h 746"/>
                <a:gd name="T122" fmla="*/ 133 w 825"/>
                <a:gd name="T123" fmla="*/ 144 h 746"/>
                <a:gd name="T124" fmla="*/ 133 w 825"/>
                <a:gd name="T125" fmla="*/ 72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5" h="746">
                  <a:moveTo>
                    <a:pt x="91" y="36"/>
                  </a:moveTo>
                  <a:lnTo>
                    <a:pt x="91" y="30"/>
                  </a:lnTo>
                  <a:lnTo>
                    <a:pt x="97" y="30"/>
                  </a:lnTo>
                  <a:lnTo>
                    <a:pt x="97" y="24"/>
                  </a:lnTo>
                  <a:lnTo>
                    <a:pt x="109" y="24"/>
                  </a:lnTo>
                  <a:lnTo>
                    <a:pt x="115" y="24"/>
                  </a:lnTo>
                  <a:lnTo>
                    <a:pt x="121" y="24"/>
                  </a:lnTo>
                  <a:lnTo>
                    <a:pt x="127" y="18"/>
                  </a:lnTo>
                  <a:lnTo>
                    <a:pt x="133" y="6"/>
                  </a:lnTo>
                  <a:lnTo>
                    <a:pt x="133" y="0"/>
                  </a:lnTo>
                  <a:lnTo>
                    <a:pt x="133" y="24"/>
                  </a:lnTo>
                  <a:lnTo>
                    <a:pt x="145" y="30"/>
                  </a:lnTo>
                  <a:lnTo>
                    <a:pt x="157" y="24"/>
                  </a:lnTo>
                  <a:lnTo>
                    <a:pt x="169" y="24"/>
                  </a:lnTo>
                  <a:lnTo>
                    <a:pt x="181" y="24"/>
                  </a:lnTo>
                  <a:lnTo>
                    <a:pt x="187" y="18"/>
                  </a:lnTo>
                  <a:lnTo>
                    <a:pt x="193" y="12"/>
                  </a:lnTo>
                  <a:lnTo>
                    <a:pt x="205" y="12"/>
                  </a:lnTo>
                  <a:lnTo>
                    <a:pt x="211" y="12"/>
                  </a:lnTo>
                  <a:lnTo>
                    <a:pt x="217" y="18"/>
                  </a:lnTo>
                  <a:lnTo>
                    <a:pt x="217" y="24"/>
                  </a:lnTo>
                  <a:lnTo>
                    <a:pt x="217" y="36"/>
                  </a:lnTo>
                  <a:lnTo>
                    <a:pt x="217" y="48"/>
                  </a:lnTo>
                  <a:lnTo>
                    <a:pt x="217" y="54"/>
                  </a:lnTo>
                  <a:lnTo>
                    <a:pt x="229" y="54"/>
                  </a:lnTo>
                  <a:lnTo>
                    <a:pt x="235" y="60"/>
                  </a:lnTo>
                  <a:lnTo>
                    <a:pt x="235" y="66"/>
                  </a:lnTo>
                  <a:lnTo>
                    <a:pt x="229" y="78"/>
                  </a:lnTo>
                  <a:lnTo>
                    <a:pt x="229" y="90"/>
                  </a:lnTo>
                  <a:lnTo>
                    <a:pt x="229" y="96"/>
                  </a:lnTo>
                  <a:lnTo>
                    <a:pt x="229" y="114"/>
                  </a:lnTo>
                  <a:lnTo>
                    <a:pt x="223" y="132"/>
                  </a:lnTo>
                  <a:lnTo>
                    <a:pt x="217" y="144"/>
                  </a:lnTo>
                  <a:lnTo>
                    <a:pt x="217" y="156"/>
                  </a:lnTo>
                  <a:lnTo>
                    <a:pt x="211" y="168"/>
                  </a:lnTo>
                  <a:lnTo>
                    <a:pt x="205" y="174"/>
                  </a:lnTo>
                  <a:lnTo>
                    <a:pt x="205" y="187"/>
                  </a:lnTo>
                  <a:lnTo>
                    <a:pt x="211" y="199"/>
                  </a:lnTo>
                  <a:lnTo>
                    <a:pt x="223" y="205"/>
                  </a:lnTo>
                  <a:lnTo>
                    <a:pt x="229" y="205"/>
                  </a:lnTo>
                  <a:lnTo>
                    <a:pt x="241" y="199"/>
                  </a:lnTo>
                  <a:lnTo>
                    <a:pt x="247" y="193"/>
                  </a:lnTo>
                  <a:lnTo>
                    <a:pt x="253" y="193"/>
                  </a:lnTo>
                  <a:lnTo>
                    <a:pt x="265" y="187"/>
                  </a:lnTo>
                  <a:lnTo>
                    <a:pt x="271" y="199"/>
                  </a:lnTo>
                  <a:lnTo>
                    <a:pt x="283" y="199"/>
                  </a:lnTo>
                  <a:lnTo>
                    <a:pt x="295" y="199"/>
                  </a:lnTo>
                  <a:lnTo>
                    <a:pt x="307" y="187"/>
                  </a:lnTo>
                  <a:lnTo>
                    <a:pt x="313" y="174"/>
                  </a:lnTo>
                  <a:lnTo>
                    <a:pt x="313" y="162"/>
                  </a:lnTo>
                  <a:lnTo>
                    <a:pt x="319" y="156"/>
                  </a:lnTo>
                  <a:lnTo>
                    <a:pt x="319" y="144"/>
                  </a:lnTo>
                  <a:lnTo>
                    <a:pt x="319" y="138"/>
                  </a:lnTo>
                  <a:lnTo>
                    <a:pt x="325" y="132"/>
                  </a:lnTo>
                  <a:lnTo>
                    <a:pt x="331" y="120"/>
                  </a:lnTo>
                  <a:lnTo>
                    <a:pt x="331" y="108"/>
                  </a:lnTo>
                  <a:lnTo>
                    <a:pt x="337" y="102"/>
                  </a:lnTo>
                  <a:lnTo>
                    <a:pt x="350" y="96"/>
                  </a:lnTo>
                  <a:lnTo>
                    <a:pt x="356" y="90"/>
                  </a:lnTo>
                  <a:lnTo>
                    <a:pt x="368" y="90"/>
                  </a:lnTo>
                  <a:lnTo>
                    <a:pt x="380" y="96"/>
                  </a:lnTo>
                  <a:lnTo>
                    <a:pt x="392" y="90"/>
                  </a:lnTo>
                  <a:lnTo>
                    <a:pt x="404" y="90"/>
                  </a:lnTo>
                  <a:lnTo>
                    <a:pt x="410" y="84"/>
                  </a:lnTo>
                  <a:lnTo>
                    <a:pt x="416" y="78"/>
                  </a:lnTo>
                  <a:lnTo>
                    <a:pt x="434" y="84"/>
                  </a:lnTo>
                  <a:lnTo>
                    <a:pt x="446" y="84"/>
                  </a:lnTo>
                  <a:lnTo>
                    <a:pt x="452" y="90"/>
                  </a:lnTo>
                  <a:lnTo>
                    <a:pt x="458" y="96"/>
                  </a:lnTo>
                  <a:lnTo>
                    <a:pt x="464" y="90"/>
                  </a:lnTo>
                  <a:lnTo>
                    <a:pt x="476" y="96"/>
                  </a:lnTo>
                  <a:lnTo>
                    <a:pt x="482" y="102"/>
                  </a:lnTo>
                  <a:lnTo>
                    <a:pt x="482" y="108"/>
                  </a:lnTo>
                  <a:lnTo>
                    <a:pt x="482" y="114"/>
                  </a:lnTo>
                  <a:lnTo>
                    <a:pt x="482" y="120"/>
                  </a:lnTo>
                  <a:lnTo>
                    <a:pt x="482" y="132"/>
                  </a:lnTo>
                  <a:lnTo>
                    <a:pt x="488" y="132"/>
                  </a:lnTo>
                  <a:lnTo>
                    <a:pt x="494" y="138"/>
                  </a:lnTo>
                  <a:lnTo>
                    <a:pt x="500" y="132"/>
                  </a:lnTo>
                  <a:lnTo>
                    <a:pt x="506" y="138"/>
                  </a:lnTo>
                  <a:lnTo>
                    <a:pt x="500" y="144"/>
                  </a:lnTo>
                  <a:lnTo>
                    <a:pt x="506" y="144"/>
                  </a:lnTo>
                  <a:lnTo>
                    <a:pt x="512" y="150"/>
                  </a:lnTo>
                  <a:lnTo>
                    <a:pt x="518" y="150"/>
                  </a:lnTo>
                  <a:lnTo>
                    <a:pt x="518" y="156"/>
                  </a:lnTo>
                  <a:lnTo>
                    <a:pt x="524" y="156"/>
                  </a:lnTo>
                  <a:lnTo>
                    <a:pt x="524" y="162"/>
                  </a:lnTo>
                  <a:lnTo>
                    <a:pt x="524" y="174"/>
                  </a:lnTo>
                  <a:lnTo>
                    <a:pt x="530" y="174"/>
                  </a:lnTo>
                  <a:lnTo>
                    <a:pt x="536" y="181"/>
                  </a:lnTo>
                  <a:lnTo>
                    <a:pt x="548" y="181"/>
                  </a:lnTo>
                  <a:lnTo>
                    <a:pt x="560" y="187"/>
                  </a:lnTo>
                  <a:lnTo>
                    <a:pt x="566" y="193"/>
                  </a:lnTo>
                  <a:lnTo>
                    <a:pt x="572" y="199"/>
                  </a:lnTo>
                  <a:lnTo>
                    <a:pt x="578" y="199"/>
                  </a:lnTo>
                  <a:lnTo>
                    <a:pt x="596" y="205"/>
                  </a:lnTo>
                  <a:lnTo>
                    <a:pt x="602" y="205"/>
                  </a:lnTo>
                  <a:lnTo>
                    <a:pt x="608" y="199"/>
                  </a:lnTo>
                  <a:lnTo>
                    <a:pt x="620" y="187"/>
                  </a:lnTo>
                  <a:lnTo>
                    <a:pt x="632" y="187"/>
                  </a:lnTo>
                  <a:lnTo>
                    <a:pt x="638" y="187"/>
                  </a:lnTo>
                  <a:lnTo>
                    <a:pt x="650" y="187"/>
                  </a:lnTo>
                  <a:lnTo>
                    <a:pt x="662" y="187"/>
                  </a:lnTo>
                  <a:lnTo>
                    <a:pt x="674" y="181"/>
                  </a:lnTo>
                  <a:lnTo>
                    <a:pt x="687" y="193"/>
                  </a:lnTo>
                  <a:lnTo>
                    <a:pt x="699" y="199"/>
                  </a:lnTo>
                  <a:lnTo>
                    <a:pt x="705" y="205"/>
                  </a:lnTo>
                  <a:lnTo>
                    <a:pt x="723" y="211"/>
                  </a:lnTo>
                  <a:lnTo>
                    <a:pt x="735" y="211"/>
                  </a:lnTo>
                  <a:lnTo>
                    <a:pt x="759" y="217"/>
                  </a:lnTo>
                  <a:lnTo>
                    <a:pt x="771" y="223"/>
                  </a:lnTo>
                  <a:lnTo>
                    <a:pt x="777" y="223"/>
                  </a:lnTo>
                  <a:lnTo>
                    <a:pt x="771" y="229"/>
                  </a:lnTo>
                  <a:lnTo>
                    <a:pt x="765" y="241"/>
                  </a:lnTo>
                  <a:lnTo>
                    <a:pt x="765" y="253"/>
                  </a:lnTo>
                  <a:lnTo>
                    <a:pt x="759" y="259"/>
                  </a:lnTo>
                  <a:lnTo>
                    <a:pt x="759" y="271"/>
                  </a:lnTo>
                  <a:lnTo>
                    <a:pt x="765" y="277"/>
                  </a:lnTo>
                  <a:lnTo>
                    <a:pt x="777" y="271"/>
                  </a:lnTo>
                  <a:lnTo>
                    <a:pt x="783" y="277"/>
                  </a:lnTo>
                  <a:lnTo>
                    <a:pt x="789" y="289"/>
                  </a:lnTo>
                  <a:lnTo>
                    <a:pt x="801" y="289"/>
                  </a:lnTo>
                  <a:lnTo>
                    <a:pt x="813" y="295"/>
                  </a:lnTo>
                  <a:lnTo>
                    <a:pt x="819" y="295"/>
                  </a:lnTo>
                  <a:lnTo>
                    <a:pt x="819" y="301"/>
                  </a:lnTo>
                  <a:lnTo>
                    <a:pt x="819" y="313"/>
                  </a:lnTo>
                  <a:lnTo>
                    <a:pt x="819" y="325"/>
                  </a:lnTo>
                  <a:lnTo>
                    <a:pt x="825" y="337"/>
                  </a:lnTo>
                  <a:lnTo>
                    <a:pt x="825" y="343"/>
                  </a:lnTo>
                  <a:lnTo>
                    <a:pt x="819" y="343"/>
                  </a:lnTo>
                  <a:lnTo>
                    <a:pt x="813" y="349"/>
                  </a:lnTo>
                  <a:lnTo>
                    <a:pt x="807" y="349"/>
                  </a:lnTo>
                  <a:lnTo>
                    <a:pt x="807" y="355"/>
                  </a:lnTo>
                  <a:lnTo>
                    <a:pt x="801" y="355"/>
                  </a:lnTo>
                  <a:lnTo>
                    <a:pt x="795" y="361"/>
                  </a:lnTo>
                  <a:lnTo>
                    <a:pt x="789" y="361"/>
                  </a:lnTo>
                  <a:lnTo>
                    <a:pt x="777" y="361"/>
                  </a:lnTo>
                  <a:lnTo>
                    <a:pt x="777" y="367"/>
                  </a:lnTo>
                  <a:lnTo>
                    <a:pt x="771" y="379"/>
                  </a:lnTo>
                  <a:lnTo>
                    <a:pt x="771" y="391"/>
                  </a:lnTo>
                  <a:lnTo>
                    <a:pt x="765" y="397"/>
                  </a:lnTo>
                  <a:lnTo>
                    <a:pt x="759" y="403"/>
                  </a:lnTo>
                  <a:lnTo>
                    <a:pt x="759" y="409"/>
                  </a:lnTo>
                  <a:lnTo>
                    <a:pt x="747" y="421"/>
                  </a:lnTo>
                  <a:lnTo>
                    <a:pt x="747" y="433"/>
                  </a:lnTo>
                  <a:lnTo>
                    <a:pt x="747" y="445"/>
                  </a:lnTo>
                  <a:lnTo>
                    <a:pt x="747" y="463"/>
                  </a:lnTo>
                  <a:lnTo>
                    <a:pt x="747" y="481"/>
                  </a:lnTo>
                  <a:lnTo>
                    <a:pt x="747" y="493"/>
                  </a:lnTo>
                  <a:lnTo>
                    <a:pt x="747" y="499"/>
                  </a:lnTo>
                  <a:lnTo>
                    <a:pt x="735" y="511"/>
                  </a:lnTo>
                  <a:lnTo>
                    <a:pt x="723" y="511"/>
                  </a:lnTo>
                  <a:lnTo>
                    <a:pt x="717" y="511"/>
                  </a:lnTo>
                  <a:lnTo>
                    <a:pt x="717" y="517"/>
                  </a:lnTo>
                  <a:lnTo>
                    <a:pt x="711" y="529"/>
                  </a:lnTo>
                  <a:lnTo>
                    <a:pt x="699" y="535"/>
                  </a:lnTo>
                  <a:lnTo>
                    <a:pt x="699" y="541"/>
                  </a:lnTo>
                  <a:lnTo>
                    <a:pt x="693" y="541"/>
                  </a:lnTo>
                  <a:lnTo>
                    <a:pt x="687" y="541"/>
                  </a:lnTo>
                  <a:lnTo>
                    <a:pt x="687" y="547"/>
                  </a:lnTo>
                  <a:lnTo>
                    <a:pt x="680" y="553"/>
                  </a:lnTo>
                  <a:lnTo>
                    <a:pt x="680" y="559"/>
                  </a:lnTo>
                  <a:lnTo>
                    <a:pt x="674" y="559"/>
                  </a:lnTo>
                  <a:lnTo>
                    <a:pt x="668" y="565"/>
                  </a:lnTo>
                  <a:lnTo>
                    <a:pt x="668" y="571"/>
                  </a:lnTo>
                  <a:lnTo>
                    <a:pt x="674" y="577"/>
                  </a:lnTo>
                  <a:lnTo>
                    <a:pt x="674" y="583"/>
                  </a:lnTo>
                  <a:lnTo>
                    <a:pt x="674" y="595"/>
                  </a:lnTo>
                  <a:lnTo>
                    <a:pt x="668" y="601"/>
                  </a:lnTo>
                  <a:lnTo>
                    <a:pt x="662" y="607"/>
                  </a:lnTo>
                  <a:lnTo>
                    <a:pt x="656" y="613"/>
                  </a:lnTo>
                  <a:lnTo>
                    <a:pt x="650" y="613"/>
                  </a:lnTo>
                  <a:lnTo>
                    <a:pt x="644" y="613"/>
                  </a:lnTo>
                  <a:lnTo>
                    <a:pt x="644" y="619"/>
                  </a:lnTo>
                  <a:lnTo>
                    <a:pt x="638" y="625"/>
                  </a:lnTo>
                  <a:lnTo>
                    <a:pt x="638" y="638"/>
                  </a:lnTo>
                  <a:lnTo>
                    <a:pt x="638" y="644"/>
                  </a:lnTo>
                  <a:lnTo>
                    <a:pt x="638" y="650"/>
                  </a:lnTo>
                  <a:lnTo>
                    <a:pt x="632" y="650"/>
                  </a:lnTo>
                  <a:lnTo>
                    <a:pt x="626" y="650"/>
                  </a:lnTo>
                  <a:lnTo>
                    <a:pt x="620" y="656"/>
                  </a:lnTo>
                  <a:lnTo>
                    <a:pt x="614" y="656"/>
                  </a:lnTo>
                  <a:lnTo>
                    <a:pt x="608" y="656"/>
                  </a:lnTo>
                  <a:lnTo>
                    <a:pt x="602" y="656"/>
                  </a:lnTo>
                  <a:lnTo>
                    <a:pt x="602" y="662"/>
                  </a:lnTo>
                  <a:lnTo>
                    <a:pt x="602" y="674"/>
                  </a:lnTo>
                  <a:lnTo>
                    <a:pt x="590" y="674"/>
                  </a:lnTo>
                  <a:lnTo>
                    <a:pt x="584" y="674"/>
                  </a:lnTo>
                  <a:lnTo>
                    <a:pt x="572" y="674"/>
                  </a:lnTo>
                  <a:lnTo>
                    <a:pt x="566" y="680"/>
                  </a:lnTo>
                  <a:lnTo>
                    <a:pt x="560" y="686"/>
                  </a:lnTo>
                  <a:lnTo>
                    <a:pt x="554" y="698"/>
                  </a:lnTo>
                  <a:lnTo>
                    <a:pt x="542" y="704"/>
                  </a:lnTo>
                  <a:lnTo>
                    <a:pt x="536" y="716"/>
                  </a:lnTo>
                  <a:lnTo>
                    <a:pt x="542" y="728"/>
                  </a:lnTo>
                  <a:lnTo>
                    <a:pt x="530" y="734"/>
                  </a:lnTo>
                  <a:lnTo>
                    <a:pt x="524" y="734"/>
                  </a:lnTo>
                  <a:lnTo>
                    <a:pt x="518" y="740"/>
                  </a:lnTo>
                  <a:lnTo>
                    <a:pt x="512" y="746"/>
                  </a:lnTo>
                  <a:lnTo>
                    <a:pt x="500" y="746"/>
                  </a:lnTo>
                  <a:lnTo>
                    <a:pt x="488" y="746"/>
                  </a:lnTo>
                  <a:lnTo>
                    <a:pt x="488" y="734"/>
                  </a:lnTo>
                  <a:lnTo>
                    <a:pt x="482" y="734"/>
                  </a:lnTo>
                  <a:lnTo>
                    <a:pt x="464" y="734"/>
                  </a:lnTo>
                  <a:lnTo>
                    <a:pt x="446" y="728"/>
                  </a:lnTo>
                  <a:lnTo>
                    <a:pt x="440" y="722"/>
                  </a:lnTo>
                  <a:lnTo>
                    <a:pt x="434" y="716"/>
                  </a:lnTo>
                  <a:lnTo>
                    <a:pt x="428" y="710"/>
                  </a:lnTo>
                  <a:lnTo>
                    <a:pt x="422" y="704"/>
                  </a:lnTo>
                  <a:lnTo>
                    <a:pt x="416" y="698"/>
                  </a:lnTo>
                  <a:lnTo>
                    <a:pt x="410" y="698"/>
                  </a:lnTo>
                  <a:lnTo>
                    <a:pt x="404" y="704"/>
                  </a:lnTo>
                  <a:lnTo>
                    <a:pt x="392" y="704"/>
                  </a:lnTo>
                  <a:lnTo>
                    <a:pt x="380" y="710"/>
                  </a:lnTo>
                  <a:lnTo>
                    <a:pt x="362" y="716"/>
                  </a:lnTo>
                  <a:lnTo>
                    <a:pt x="350" y="722"/>
                  </a:lnTo>
                  <a:lnTo>
                    <a:pt x="344" y="728"/>
                  </a:lnTo>
                  <a:lnTo>
                    <a:pt x="331" y="734"/>
                  </a:lnTo>
                  <a:lnTo>
                    <a:pt x="319" y="740"/>
                  </a:lnTo>
                  <a:lnTo>
                    <a:pt x="313" y="740"/>
                  </a:lnTo>
                  <a:lnTo>
                    <a:pt x="307" y="734"/>
                  </a:lnTo>
                  <a:lnTo>
                    <a:pt x="307" y="728"/>
                  </a:lnTo>
                  <a:lnTo>
                    <a:pt x="301" y="722"/>
                  </a:lnTo>
                  <a:lnTo>
                    <a:pt x="283" y="716"/>
                  </a:lnTo>
                  <a:lnTo>
                    <a:pt x="265" y="716"/>
                  </a:lnTo>
                  <a:lnTo>
                    <a:pt x="253" y="716"/>
                  </a:lnTo>
                  <a:lnTo>
                    <a:pt x="247" y="704"/>
                  </a:lnTo>
                  <a:lnTo>
                    <a:pt x="241" y="698"/>
                  </a:lnTo>
                  <a:lnTo>
                    <a:pt x="241" y="686"/>
                  </a:lnTo>
                  <a:lnTo>
                    <a:pt x="235" y="674"/>
                  </a:lnTo>
                  <a:lnTo>
                    <a:pt x="229" y="662"/>
                  </a:lnTo>
                  <a:lnTo>
                    <a:pt x="217" y="650"/>
                  </a:lnTo>
                  <a:lnTo>
                    <a:pt x="205" y="650"/>
                  </a:lnTo>
                  <a:lnTo>
                    <a:pt x="193" y="650"/>
                  </a:lnTo>
                  <a:lnTo>
                    <a:pt x="181" y="650"/>
                  </a:lnTo>
                  <a:lnTo>
                    <a:pt x="163" y="656"/>
                  </a:lnTo>
                  <a:lnTo>
                    <a:pt x="151" y="668"/>
                  </a:lnTo>
                  <a:lnTo>
                    <a:pt x="145" y="674"/>
                  </a:lnTo>
                  <a:lnTo>
                    <a:pt x="139" y="680"/>
                  </a:lnTo>
                  <a:lnTo>
                    <a:pt x="133" y="686"/>
                  </a:lnTo>
                  <a:lnTo>
                    <a:pt x="127" y="692"/>
                  </a:lnTo>
                  <a:lnTo>
                    <a:pt x="121" y="698"/>
                  </a:lnTo>
                  <a:lnTo>
                    <a:pt x="115" y="704"/>
                  </a:lnTo>
                  <a:lnTo>
                    <a:pt x="103" y="698"/>
                  </a:lnTo>
                  <a:lnTo>
                    <a:pt x="91" y="686"/>
                  </a:lnTo>
                  <a:lnTo>
                    <a:pt x="73" y="686"/>
                  </a:lnTo>
                  <a:lnTo>
                    <a:pt x="73" y="680"/>
                  </a:lnTo>
                  <a:lnTo>
                    <a:pt x="61" y="668"/>
                  </a:lnTo>
                  <a:lnTo>
                    <a:pt x="55" y="662"/>
                  </a:lnTo>
                  <a:lnTo>
                    <a:pt x="49" y="656"/>
                  </a:lnTo>
                  <a:lnTo>
                    <a:pt x="49" y="650"/>
                  </a:lnTo>
                  <a:lnTo>
                    <a:pt x="43" y="644"/>
                  </a:lnTo>
                  <a:lnTo>
                    <a:pt x="37" y="644"/>
                  </a:lnTo>
                  <a:lnTo>
                    <a:pt x="25" y="644"/>
                  </a:lnTo>
                  <a:lnTo>
                    <a:pt x="0" y="644"/>
                  </a:lnTo>
                  <a:lnTo>
                    <a:pt x="0" y="631"/>
                  </a:lnTo>
                  <a:lnTo>
                    <a:pt x="7" y="613"/>
                  </a:lnTo>
                  <a:lnTo>
                    <a:pt x="13" y="583"/>
                  </a:lnTo>
                  <a:lnTo>
                    <a:pt x="7" y="559"/>
                  </a:lnTo>
                  <a:lnTo>
                    <a:pt x="7" y="553"/>
                  </a:lnTo>
                  <a:lnTo>
                    <a:pt x="7" y="547"/>
                  </a:lnTo>
                  <a:lnTo>
                    <a:pt x="19" y="529"/>
                  </a:lnTo>
                  <a:lnTo>
                    <a:pt x="37" y="517"/>
                  </a:lnTo>
                  <a:lnTo>
                    <a:pt x="43" y="499"/>
                  </a:lnTo>
                  <a:lnTo>
                    <a:pt x="55" y="487"/>
                  </a:lnTo>
                  <a:lnTo>
                    <a:pt x="55" y="469"/>
                  </a:lnTo>
                  <a:lnTo>
                    <a:pt x="55" y="463"/>
                  </a:lnTo>
                  <a:lnTo>
                    <a:pt x="49" y="457"/>
                  </a:lnTo>
                  <a:lnTo>
                    <a:pt x="49" y="445"/>
                  </a:lnTo>
                  <a:lnTo>
                    <a:pt x="55" y="433"/>
                  </a:lnTo>
                  <a:lnTo>
                    <a:pt x="67" y="415"/>
                  </a:lnTo>
                  <a:lnTo>
                    <a:pt x="67" y="409"/>
                  </a:lnTo>
                  <a:lnTo>
                    <a:pt x="67" y="397"/>
                  </a:lnTo>
                  <a:lnTo>
                    <a:pt x="73" y="385"/>
                  </a:lnTo>
                  <a:lnTo>
                    <a:pt x="79" y="379"/>
                  </a:lnTo>
                  <a:lnTo>
                    <a:pt x="91" y="367"/>
                  </a:lnTo>
                  <a:lnTo>
                    <a:pt x="103" y="361"/>
                  </a:lnTo>
                  <a:lnTo>
                    <a:pt x="109" y="355"/>
                  </a:lnTo>
                  <a:lnTo>
                    <a:pt x="121" y="349"/>
                  </a:lnTo>
                  <a:lnTo>
                    <a:pt x="127" y="355"/>
                  </a:lnTo>
                  <a:lnTo>
                    <a:pt x="133" y="361"/>
                  </a:lnTo>
                  <a:lnTo>
                    <a:pt x="139" y="361"/>
                  </a:lnTo>
                  <a:lnTo>
                    <a:pt x="145" y="367"/>
                  </a:lnTo>
                  <a:lnTo>
                    <a:pt x="151" y="361"/>
                  </a:lnTo>
                  <a:lnTo>
                    <a:pt x="163" y="343"/>
                  </a:lnTo>
                  <a:lnTo>
                    <a:pt x="169" y="337"/>
                  </a:lnTo>
                  <a:lnTo>
                    <a:pt x="175" y="331"/>
                  </a:lnTo>
                  <a:lnTo>
                    <a:pt x="175" y="313"/>
                  </a:lnTo>
                  <a:lnTo>
                    <a:pt x="175" y="301"/>
                  </a:lnTo>
                  <a:lnTo>
                    <a:pt x="175" y="295"/>
                  </a:lnTo>
                  <a:lnTo>
                    <a:pt x="163" y="277"/>
                  </a:lnTo>
                  <a:lnTo>
                    <a:pt x="157" y="271"/>
                  </a:lnTo>
                  <a:lnTo>
                    <a:pt x="151" y="253"/>
                  </a:lnTo>
                  <a:lnTo>
                    <a:pt x="151" y="241"/>
                  </a:lnTo>
                  <a:lnTo>
                    <a:pt x="151" y="229"/>
                  </a:lnTo>
                  <a:lnTo>
                    <a:pt x="151" y="223"/>
                  </a:lnTo>
                  <a:lnTo>
                    <a:pt x="157" y="217"/>
                  </a:lnTo>
                  <a:lnTo>
                    <a:pt x="139" y="217"/>
                  </a:lnTo>
                  <a:lnTo>
                    <a:pt x="127" y="211"/>
                  </a:lnTo>
                  <a:lnTo>
                    <a:pt x="115" y="217"/>
                  </a:lnTo>
                  <a:lnTo>
                    <a:pt x="115" y="205"/>
                  </a:lnTo>
                  <a:lnTo>
                    <a:pt x="115" y="199"/>
                  </a:lnTo>
                  <a:lnTo>
                    <a:pt x="115" y="193"/>
                  </a:lnTo>
                  <a:lnTo>
                    <a:pt x="127" y="187"/>
                  </a:lnTo>
                  <a:lnTo>
                    <a:pt x="133" y="187"/>
                  </a:lnTo>
                  <a:lnTo>
                    <a:pt x="139" y="174"/>
                  </a:lnTo>
                  <a:lnTo>
                    <a:pt x="133" y="174"/>
                  </a:lnTo>
                  <a:lnTo>
                    <a:pt x="133" y="162"/>
                  </a:lnTo>
                  <a:lnTo>
                    <a:pt x="133" y="156"/>
                  </a:lnTo>
                  <a:lnTo>
                    <a:pt x="133" y="144"/>
                  </a:lnTo>
                  <a:lnTo>
                    <a:pt x="133" y="132"/>
                  </a:lnTo>
                  <a:lnTo>
                    <a:pt x="139" y="120"/>
                  </a:lnTo>
                  <a:lnTo>
                    <a:pt x="139" y="102"/>
                  </a:lnTo>
                  <a:lnTo>
                    <a:pt x="133" y="84"/>
                  </a:lnTo>
                  <a:lnTo>
                    <a:pt x="133" y="72"/>
                  </a:lnTo>
                  <a:lnTo>
                    <a:pt x="127" y="54"/>
                  </a:lnTo>
                  <a:lnTo>
                    <a:pt x="121" y="54"/>
                  </a:lnTo>
                  <a:lnTo>
                    <a:pt x="103" y="42"/>
                  </a:lnTo>
                  <a:lnTo>
                    <a:pt x="91" y="36"/>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6" name="Freeform 10"/>
            <p:cNvSpPr>
              <a:spLocks/>
            </p:cNvSpPr>
            <p:nvPr/>
          </p:nvSpPr>
          <p:spPr bwMode="auto">
            <a:xfrm>
              <a:off x="2741056" y="2786390"/>
              <a:ext cx="1069975" cy="1079500"/>
            </a:xfrm>
            <a:custGeom>
              <a:avLst/>
              <a:gdLst>
                <a:gd name="T0" fmla="*/ 18 w 674"/>
                <a:gd name="T1" fmla="*/ 403 h 680"/>
                <a:gd name="T2" fmla="*/ 36 w 674"/>
                <a:gd name="T3" fmla="*/ 367 h 680"/>
                <a:gd name="T4" fmla="*/ 66 w 674"/>
                <a:gd name="T5" fmla="*/ 325 h 680"/>
                <a:gd name="T6" fmla="*/ 84 w 674"/>
                <a:gd name="T7" fmla="*/ 271 h 680"/>
                <a:gd name="T8" fmla="*/ 132 w 674"/>
                <a:gd name="T9" fmla="*/ 223 h 680"/>
                <a:gd name="T10" fmla="*/ 162 w 674"/>
                <a:gd name="T11" fmla="*/ 175 h 680"/>
                <a:gd name="T12" fmla="*/ 210 w 674"/>
                <a:gd name="T13" fmla="*/ 181 h 680"/>
                <a:gd name="T14" fmla="*/ 223 w 674"/>
                <a:gd name="T15" fmla="*/ 115 h 680"/>
                <a:gd name="T16" fmla="*/ 235 w 674"/>
                <a:gd name="T17" fmla="*/ 61 h 680"/>
                <a:gd name="T18" fmla="*/ 265 w 674"/>
                <a:gd name="T19" fmla="*/ 12 h 680"/>
                <a:gd name="T20" fmla="*/ 301 w 674"/>
                <a:gd name="T21" fmla="*/ 0 h 680"/>
                <a:gd name="T22" fmla="*/ 337 w 674"/>
                <a:gd name="T23" fmla="*/ 67 h 680"/>
                <a:gd name="T24" fmla="*/ 385 w 674"/>
                <a:gd name="T25" fmla="*/ 48 h 680"/>
                <a:gd name="T26" fmla="*/ 385 w 674"/>
                <a:gd name="T27" fmla="*/ 109 h 680"/>
                <a:gd name="T28" fmla="*/ 415 w 674"/>
                <a:gd name="T29" fmla="*/ 127 h 680"/>
                <a:gd name="T30" fmla="*/ 493 w 674"/>
                <a:gd name="T31" fmla="*/ 193 h 680"/>
                <a:gd name="T32" fmla="*/ 578 w 674"/>
                <a:gd name="T33" fmla="*/ 193 h 680"/>
                <a:gd name="T34" fmla="*/ 608 w 674"/>
                <a:gd name="T35" fmla="*/ 217 h 680"/>
                <a:gd name="T36" fmla="*/ 584 w 674"/>
                <a:gd name="T37" fmla="*/ 265 h 680"/>
                <a:gd name="T38" fmla="*/ 614 w 674"/>
                <a:gd name="T39" fmla="*/ 325 h 680"/>
                <a:gd name="T40" fmla="*/ 602 w 674"/>
                <a:gd name="T41" fmla="*/ 355 h 680"/>
                <a:gd name="T42" fmla="*/ 560 w 674"/>
                <a:gd name="T43" fmla="*/ 379 h 680"/>
                <a:gd name="T44" fmla="*/ 584 w 674"/>
                <a:gd name="T45" fmla="*/ 421 h 680"/>
                <a:gd name="T46" fmla="*/ 596 w 674"/>
                <a:gd name="T47" fmla="*/ 469 h 680"/>
                <a:gd name="T48" fmla="*/ 553 w 674"/>
                <a:gd name="T49" fmla="*/ 505 h 680"/>
                <a:gd name="T50" fmla="*/ 620 w 674"/>
                <a:gd name="T51" fmla="*/ 524 h 680"/>
                <a:gd name="T52" fmla="*/ 662 w 674"/>
                <a:gd name="T53" fmla="*/ 578 h 680"/>
                <a:gd name="T54" fmla="*/ 638 w 674"/>
                <a:gd name="T55" fmla="*/ 620 h 680"/>
                <a:gd name="T56" fmla="*/ 596 w 674"/>
                <a:gd name="T57" fmla="*/ 644 h 680"/>
                <a:gd name="T58" fmla="*/ 578 w 674"/>
                <a:gd name="T59" fmla="*/ 638 h 680"/>
                <a:gd name="T60" fmla="*/ 553 w 674"/>
                <a:gd name="T61" fmla="*/ 632 h 680"/>
                <a:gd name="T62" fmla="*/ 517 w 674"/>
                <a:gd name="T63" fmla="*/ 632 h 680"/>
                <a:gd name="T64" fmla="*/ 481 w 674"/>
                <a:gd name="T65" fmla="*/ 620 h 680"/>
                <a:gd name="T66" fmla="*/ 451 w 674"/>
                <a:gd name="T67" fmla="*/ 644 h 680"/>
                <a:gd name="T68" fmla="*/ 403 w 674"/>
                <a:gd name="T69" fmla="*/ 668 h 680"/>
                <a:gd name="T70" fmla="*/ 361 w 674"/>
                <a:gd name="T71" fmla="*/ 674 h 680"/>
                <a:gd name="T72" fmla="*/ 355 w 674"/>
                <a:gd name="T73" fmla="*/ 632 h 680"/>
                <a:gd name="T74" fmla="*/ 319 w 674"/>
                <a:gd name="T75" fmla="*/ 614 h 680"/>
                <a:gd name="T76" fmla="*/ 295 w 674"/>
                <a:gd name="T77" fmla="*/ 596 h 680"/>
                <a:gd name="T78" fmla="*/ 313 w 674"/>
                <a:gd name="T79" fmla="*/ 560 h 680"/>
                <a:gd name="T80" fmla="*/ 259 w 674"/>
                <a:gd name="T81" fmla="*/ 548 h 680"/>
                <a:gd name="T82" fmla="*/ 210 w 674"/>
                <a:gd name="T83" fmla="*/ 518 h 680"/>
                <a:gd name="T84" fmla="*/ 168 w 674"/>
                <a:gd name="T85" fmla="*/ 524 h 680"/>
                <a:gd name="T86" fmla="*/ 132 w 674"/>
                <a:gd name="T87" fmla="*/ 542 h 680"/>
                <a:gd name="T88" fmla="*/ 96 w 674"/>
                <a:gd name="T89" fmla="*/ 524 h 680"/>
                <a:gd name="T90" fmla="*/ 60 w 674"/>
                <a:gd name="T91" fmla="*/ 511 h 680"/>
                <a:gd name="T92" fmla="*/ 54 w 674"/>
                <a:gd name="T93" fmla="*/ 487 h 680"/>
                <a:gd name="T94" fmla="*/ 42 w 674"/>
                <a:gd name="T95" fmla="*/ 475 h 680"/>
                <a:gd name="T96" fmla="*/ 18 w 674"/>
                <a:gd name="T97" fmla="*/ 469 h 680"/>
                <a:gd name="T98" fmla="*/ 18 w 674"/>
                <a:gd name="T99" fmla="*/ 43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4" h="680">
                  <a:moveTo>
                    <a:pt x="0" y="427"/>
                  </a:moveTo>
                  <a:lnTo>
                    <a:pt x="12" y="421"/>
                  </a:lnTo>
                  <a:lnTo>
                    <a:pt x="12" y="415"/>
                  </a:lnTo>
                  <a:lnTo>
                    <a:pt x="18" y="403"/>
                  </a:lnTo>
                  <a:lnTo>
                    <a:pt x="24" y="391"/>
                  </a:lnTo>
                  <a:lnTo>
                    <a:pt x="24" y="379"/>
                  </a:lnTo>
                  <a:lnTo>
                    <a:pt x="30" y="373"/>
                  </a:lnTo>
                  <a:lnTo>
                    <a:pt x="36" y="367"/>
                  </a:lnTo>
                  <a:lnTo>
                    <a:pt x="48" y="355"/>
                  </a:lnTo>
                  <a:lnTo>
                    <a:pt x="54" y="349"/>
                  </a:lnTo>
                  <a:lnTo>
                    <a:pt x="54" y="331"/>
                  </a:lnTo>
                  <a:lnTo>
                    <a:pt x="66" y="325"/>
                  </a:lnTo>
                  <a:lnTo>
                    <a:pt x="78" y="313"/>
                  </a:lnTo>
                  <a:lnTo>
                    <a:pt x="78" y="301"/>
                  </a:lnTo>
                  <a:lnTo>
                    <a:pt x="84" y="283"/>
                  </a:lnTo>
                  <a:lnTo>
                    <a:pt x="84" y="271"/>
                  </a:lnTo>
                  <a:lnTo>
                    <a:pt x="96" y="259"/>
                  </a:lnTo>
                  <a:lnTo>
                    <a:pt x="108" y="253"/>
                  </a:lnTo>
                  <a:lnTo>
                    <a:pt x="120" y="241"/>
                  </a:lnTo>
                  <a:lnTo>
                    <a:pt x="132" y="223"/>
                  </a:lnTo>
                  <a:lnTo>
                    <a:pt x="132" y="211"/>
                  </a:lnTo>
                  <a:lnTo>
                    <a:pt x="144" y="199"/>
                  </a:lnTo>
                  <a:lnTo>
                    <a:pt x="156" y="187"/>
                  </a:lnTo>
                  <a:lnTo>
                    <a:pt x="162" y="175"/>
                  </a:lnTo>
                  <a:lnTo>
                    <a:pt x="174" y="175"/>
                  </a:lnTo>
                  <a:lnTo>
                    <a:pt x="180" y="169"/>
                  </a:lnTo>
                  <a:lnTo>
                    <a:pt x="192" y="181"/>
                  </a:lnTo>
                  <a:lnTo>
                    <a:pt x="210" y="181"/>
                  </a:lnTo>
                  <a:lnTo>
                    <a:pt x="210" y="163"/>
                  </a:lnTo>
                  <a:lnTo>
                    <a:pt x="216" y="151"/>
                  </a:lnTo>
                  <a:lnTo>
                    <a:pt x="216" y="133"/>
                  </a:lnTo>
                  <a:lnTo>
                    <a:pt x="223" y="115"/>
                  </a:lnTo>
                  <a:lnTo>
                    <a:pt x="229" y="97"/>
                  </a:lnTo>
                  <a:lnTo>
                    <a:pt x="235" y="79"/>
                  </a:lnTo>
                  <a:lnTo>
                    <a:pt x="229" y="67"/>
                  </a:lnTo>
                  <a:lnTo>
                    <a:pt x="235" y="61"/>
                  </a:lnTo>
                  <a:lnTo>
                    <a:pt x="235" y="42"/>
                  </a:lnTo>
                  <a:lnTo>
                    <a:pt x="235" y="24"/>
                  </a:lnTo>
                  <a:lnTo>
                    <a:pt x="247" y="6"/>
                  </a:lnTo>
                  <a:lnTo>
                    <a:pt x="265" y="12"/>
                  </a:lnTo>
                  <a:lnTo>
                    <a:pt x="271" y="0"/>
                  </a:lnTo>
                  <a:lnTo>
                    <a:pt x="295" y="6"/>
                  </a:lnTo>
                  <a:lnTo>
                    <a:pt x="295" y="0"/>
                  </a:lnTo>
                  <a:lnTo>
                    <a:pt x="301" y="0"/>
                  </a:lnTo>
                  <a:lnTo>
                    <a:pt x="307" y="24"/>
                  </a:lnTo>
                  <a:lnTo>
                    <a:pt x="319" y="42"/>
                  </a:lnTo>
                  <a:lnTo>
                    <a:pt x="325" y="61"/>
                  </a:lnTo>
                  <a:lnTo>
                    <a:pt x="337" y="67"/>
                  </a:lnTo>
                  <a:lnTo>
                    <a:pt x="355" y="42"/>
                  </a:lnTo>
                  <a:lnTo>
                    <a:pt x="373" y="36"/>
                  </a:lnTo>
                  <a:lnTo>
                    <a:pt x="385" y="30"/>
                  </a:lnTo>
                  <a:lnTo>
                    <a:pt x="385" y="48"/>
                  </a:lnTo>
                  <a:lnTo>
                    <a:pt x="385" y="54"/>
                  </a:lnTo>
                  <a:lnTo>
                    <a:pt x="385" y="73"/>
                  </a:lnTo>
                  <a:lnTo>
                    <a:pt x="385" y="91"/>
                  </a:lnTo>
                  <a:lnTo>
                    <a:pt x="385" y="109"/>
                  </a:lnTo>
                  <a:lnTo>
                    <a:pt x="385" y="127"/>
                  </a:lnTo>
                  <a:lnTo>
                    <a:pt x="397" y="115"/>
                  </a:lnTo>
                  <a:lnTo>
                    <a:pt x="409" y="115"/>
                  </a:lnTo>
                  <a:lnTo>
                    <a:pt x="415" y="127"/>
                  </a:lnTo>
                  <a:lnTo>
                    <a:pt x="433" y="139"/>
                  </a:lnTo>
                  <a:lnTo>
                    <a:pt x="445" y="157"/>
                  </a:lnTo>
                  <a:lnTo>
                    <a:pt x="469" y="181"/>
                  </a:lnTo>
                  <a:lnTo>
                    <a:pt x="493" y="193"/>
                  </a:lnTo>
                  <a:lnTo>
                    <a:pt x="523" y="205"/>
                  </a:lnTo>
                  <a:lnTo>
                    <a:pt x="535" y="211"/>
                  </a:lnTo>
                  <a:lnTo>
                    <a:pt x="560" y="199"/>
                  </a:lnTo>
                  <a:lnTo>
                    <a:pt x="578" y="193"/>
                  </a:lnTo>
                  <a:lnTo>
                    <a:pt x="590" y="187"/>
                  </a:lnTo>
                  <a:lnTo>
                    <a:pt x="596" y="193"/>
                  </a:lnTo>
                  <a:lnTo>
                    <a:pt x="608" y="205"/>
                  </a:lnTo>
                  <a:lnTo>
                    <a:pt x="608" y="217"/>
                  </a:lnTo>
                  <a:lnTo>
                    <a:pt x="590" y="229"/>
                  </a:lnTo>
                  <a:lnTo>
                    <a:pt x="578" y="241"/>
                  </a:lnTo>
                  <a:lnTo>
                    <a:pt x="578" y="253"/>
                  </a:lnTo>
                  <a:lnTo>
                    <a:pt x="584" y="265"/>
                  </a:lnTo>
                  <a:lnTo>
                    <a:pt x="596" y="277"/>
                  </a:lnTo>
                  <a:lnTo>
                    <a:pt x="602" y="289"/>
                  </a:lnTo>
                  <a:lnTo>
                    <a:pt x="608" y="307"/>
                  </a:lnTo>
                  <a:lnTo>
                    <a:pt x="614" y="325"/>
                  </a:lnTo>
                  <a:lnTo>
                    <a:pt x="614" y="331"/>
                  </a:lnTo>
                  <a:lnTo>
                    <a:pt x="620" y="343"/>
                  </a:lnTo>
                  <a:lnTo>
                    <a:pt x="614" y="349"/>
                  </a:lnTo>
                  <a:lnTo>
                    <a:pt x="602" y="355"/>
                  </a:lnTo>
                  <a:lnTo>
                    <a:pt x="584" y="355"/>
                  </a:lnTo>
                  <a:lnTo>
                    <a:pt x="560" y="355"/>
                  </a:lnTo>
                  <a:lnTo>
                    <a:pt x="553" y="367"/>
                  </a:lnTo>
                  <a:lnTo>
                    <a:pt x="560" y="379"/>
                  </a:lnTo>
                  <a:lnTo>
                    <a:pt x="578" y="385"/>
                  </a:lnTo>
                  <a:lnTo>
                    <a:pt x="584" y="397"/>
                  </a:lnTo>
                  <a:lnTo>
                    <a:pt x="584" y="409"/>
                  </a:lnTo>
                  <a:lnTo>
                    <a:pt x="584" y="421"/>
                  </a:lnTo>
                  <a:lnTo>
                    <a:pt x="590" y="439"/>
                  </a:lnTo>
                  <a:lnTo>
                    <a:pt x="596" y="451"/>
                  </a:lnTo>
                  <a:lnTo>
                    <a:pt x="596" y="463"/>
                  </a:lnTo>
                  <a:lnTo>
                    <a:pt x="596" y="469"/>
                  </a:lnTo>
                  <a:lnTo>
                    <a:pt x="590" y="481"/>
                  </a:lnTo>
                  <a:lnTo>
                    <a:pt x="578" y="487"/>
                  </a:lnTo>
                  <a:lnTo>
                    <a:pt x="560" y="493"/>
                  </a:lnTo>
                  <a:lnTo>
                    <a:pt x="553" y="505"/>
                  </a:lnTo>
                  <a:lnTo>
                    <a:pt x="560" y="518"/>
                  </a:lnTo>
                  <a:lnTo>
                    <a:pt x="584" y="518"/>
                  </a:lnTo>
                  <a:lnTo>
                    <a:pt x="602" y="518"/>
                  </a:lnTo>
                  <a:lnTo>
                    <a:pt x="620" y="524"/>
                  </a:lnTo>
                  <a:lnTo>
                    <a:pt x="632" y="536"/>
                  </a:lnTo>
                  <a:lnTo>
                    <a:pt x="638" y="542"/>
                  </a:lnTo>
                  <a:lnTo>
                    <a:pt x="650" y="560"/>
                  </a:lnTo>
                  <a:lnTo>
                    <a:pt x="662" y="578"/>
                  </a:lnTo>
                  <a:lnTo>
                    <a:pt x="674" y="596"/>
                  </a:lnTo>
                  <a:lnTo>
                    <a:pt x="662" y="602"/>
                  </a:lnTo>
                  <a:lnTo>
                    <a:pt x="656" y="614"/>
                  </a:lnTo>
                  <a:lnTo>
                    <a:pt x="638" y="620"/>
                  </a:lnTo>
                  <a:lnTo>
                    <a:pt x="626" y="626"/>
                  </a:lnTo>
                  <a:lnTo>
                    <a:pt x="614" y="626"/>
                  </a:lnTo>
                  <a:lnTo>
                    <a:pt x="608" y="644"/>
                  </a:lnTo>
                  <a:lnTo>
                    <a:pt x="596" y="644"/>
                  </a:lnTo>
                  <a:lnTo>
                    <a:pt x="596" y="638"/>
                  </a:lnTo>
                  <a:lnTo>
                    <a:pt x="590" y="638"/>
                  </a:lnTo>
                  <a:lnTo>
                    <a:pt x="578" y="632"/>
                  </a:lnTo>
                  <a:lnTo>
                    <a:pt x="578" y="638"/>
                  </a:lnTo>
                  <a:lnTo>
                    <a:pt x="572" y="644"/>
                  </a:lnTo>
                  <a:lnTo>
                    <a:pt x="566" y="644"/>
                  </a:lnTo>
                  <a:lnTo>
                    <a:pt x="560" y="638"/>
                  </a:lnTo>
                  <a:lnTo>
                    <a:pt x="553" y="632"/>
                  </a:lnTo>
                  <a:lnTo>
                    <a:pt x="547" y="632"/>
                  </a:lnTo>
                  <a:lnTo>
                    <a:pt x="535" y="638"/>
                  </a:lnTo>
                  <a:lnTo>
                    <a:pt x="529" y="638"/>
                  </a:lnTo>
                  <a:lnTo>
                    <a:pt x="517" y="632"/>
                  </a:lnTo>
                  <a:lnTo>
                    <a:pt x="505" y="620"/>
                  </a:lnTo>
                  <a:lnTo>
                    <a:pt x="499" y="620"/>
                  </a:lnTo>
                  <a:lnTo>
                    <a:pt x="493" y="614"/>
                  </a:lnTo>
                  <a:lnTo>
                    <a:pt x="481" y="620"/>
                  </a:lnTo>
                  <a:lnTo>
                    <a:pt x="475" y="620"/>
                  </a:lnTo>
                  <a:lnTo>
                    <a:pt x="469" y="626"/>
                  </a:lnTo>
                  <a:lnTo>
                    <a:pt x="463" y="632"/>
                  </a:lnTo>
                  <a:lnTo>
                    <a:pt x="451" y="644"/>
                  </a:lnTo>
                  <a:lnTo>
                    <a:pt x="439" y="644"/>
                  </a:lnTo>
                  <a:lnTo>
                    <a:pt x="427" y="650"/>
                  </a:lnTo>
                  <a:lnTo>
                    <a:pt x="415" y="656"/>
                  </a:lnTo>
                  <a:lnTo>
                    <a:pt x="403" y="668"/>
                  </a:lnTo>
                  <a:lnTo>
                    <a:pt x="397" y="662"/>
                  </a:lnTo>
                  <a:lnTo>
                    <a:pt x="391" y="662"/>
                  </a:lnTo>
                  <a:lnTo>
                    <a:pt x="379" y="680"/>
                  </a:lnTo>
                  <a:lnTo>
                    <a:pt x="361" y="674"/>
                  </a:lnTo>
                  <a:lnTo>
                    <a:pt x="355" y="662"/>
                  </a:lnTo>
                  <a:lnTo>
                    <a:pt x="355" y="650"/>
                  </a:lnTo>
                  <a:lnTo>
                    <a:pt x="355" y="638"/>
                  </a:lnTo>
                  <a:lnTo>
                    <a:pt x="355" y="632"/>
                  </a:lnTo>
                  <a:lnTo>
                    <a:pt x="349" y="632"/>
                  </a:lnTo>
                  <a:lnTo>
                    <a:pt x="337" y="626"/>
                  </a:lnTo>
                  <a:lnTo>
                    <a:pt x="325" y="626"/>
                  </a:lnTo>
                  <a:lnTo>
                    <a:pt x="319" y="614"/>
                  </a:lnTo>
                  <a:lnTo>
                    <a:pt x="313" y="608"/>
                  </a:lnTo>
                  <a:lnTo>
                    <a:pt x="301" y="614"/>
                  </a:lnTo>
                  <a:lnTo>
                    <a:pt x="295" y="608"/>
                  </a:lnTo>
                  <a:lnTo>
                    <a:pt x="295" y="596"/>
                  </a:lnTo>
                  <a:lnTo>
                    <a:pt x="301" y="590"/>
                  </a:lnTo>
                  <a:lnTo>
                    <a:pt x="301" y="578"/>
                  </a:lnTo>
                  <a:lnTo>
                    <a:pt x="307" y="566"/>
                  </a:lnTo>
                  <a:lnTo>
                    <a:pt x="313" y="560"/>
                  </a:lnTo>
                  <a:lnTo>
                    <a:pt x="307" y="560"/>
                  </a:lnTo>
                  <a:lnTo>
                    <a:pt x="295" y="554"/>
                  </a:lnTo>
                  <a:lnTo>
                    <a:pt x="271" y="548"/>
                  </a:lnTo>
                  <a:lnTo>
                    <a:pt x="259" y="548"/>
                  </a:lnTo>
                  <a:lnTo>
                    <a:pt x="241" y="542"/>
                  </a:lnTo>
                  <a:lnTo>
                    <a:pt x="235" y="536"/>
                  </a:lnTo>
                  <a:lnTo>
                    <a:pt x="223" y="530"/>
                  </a:lnTo>
                  <a:lnTo>
                    <a:pt x="210" y="518"/>
                  </a:lnTo>
                  <a:lnTo>
                    <a:pt x="198" y="524"/>
                  </a:lnTo>
                  <a:lnTo>
                    <a:pt x="186" y="524"/>
                  </a:lnTo>
                  <a:lnTo>
                    <a:pt x="174" y="524"/>
                  </a:lnTo>
                  <a:lnTo>
                    <a:pt x="168" y="524"/>
                  </a:lnTo>
                  <a:lnTo>
                    <a:pt x="156" y="524"/>
                  </a:lnTo>
                  <a:lnTo>
                    <a:pt x="144" y="536"/>
                  </a:lnTo>
                  <a:lnTo>
                    <a:pt x="138" y="542"/>
                  </a:lnTo>
                  <a:lnTo>
                    <a:pt x="132" y="542"/>
                  </a:lnTo>
                  <a:lnTo>
                    <a:pt x="114" y="536"/>
                  </a:lnTo>
                  <a:lnTo>
                    <a:pt x="108" y="536"/>
                  </a:lnTo>
                  <a:lnTo>
                    <a:pt x="102" y="530"/>
                  </a:lnTo>
                  <a:lnTo>
                    <a:pt x="96" y="524"/>
                  </a:lnTo>
                  <a:lnTo>
                    <a:pt x="84" y="518"/>
                  </a:lnTo>
                  <a:lnTo>
                    <a:pt x="72" y="518"/>
                  </a:lnTo>
                  <a:lnTo>
                    <a:pt x="66" y="511"/>
                  </a:lnTo>
                  <a:lnTo>
                    <a:pt x="60" y="511"/>
                  </a:lnTo>
                  <a:lnTo>
                    <a:pt x="60" y="499"/>
                  </a:lnTo>
                  <a:lnTo>
                    <a:pt x="60" y="493"/>
                  </a:lnTo>
                  <a:lnTo>
                    <a:pt x="54" y="493"/>
                  </a:lnTo>
                  <a:lnTo>
                    <a:pt x="54" y="487"/>
                  </a:lnTo>
                  <a:lnTo>
                    <a:pt x="48" y="487"/>
                  </a:lnTo>
                  <a:lnTo>
                    <a:pt x="42" y="481"/>
                  </a:lnTo>
                  <a:lnTo>
                    <a:pt x="36" y="481"/>
                  </a:lnTo>
                  <a:lnTo>
                    <a:pt x="42" y="475"/>
                  </a:lnTo>
                  <a:lnTo>
                    <a:pt x="36" y="469"/>
                  </a:lnTo>
                  <a:lnTo>
                    <a:pt x="30" y="475"/>
                  </a:lnTo>
                  <a:lnTo>
                    <a:pt x="24" y="469"/>
                  </a:lnTo>
                  <a:lnTo>
                    <a:pt x="18" y="469"/>
                  </a:lnTo>
                  <a:lnTo>
                    <a:pt x="18" y="457"/>
                  </a:lnTo>
                  <a:lnTo>
                    <a:pt x="18" y="451"/>
                  </a:lnTo>
                  <a:lnTo>
                    <a:pt x="18" y="445"/>
                  </a:lnTo>
                  <a:lnTo>
                    <a:pt x="18" y="439"/>
                  </a:lnTo>
                  <a:lnTo>
                    <a:pt x="12" y="433"/>
                  </a:lnTo>
                  <a:lnTo>
                    <a:pt x="0" y="427"/>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7" name="Freeform 11"/>
            <p:cNvSpPr>
              <a:spLocks/>
            </p:cNvSpPr>
            <p:nvPr/>
          </p:nvSpPr>
          <p:spPr bwMode="auto">
            <a:xfrm>
              <a:off x="2215594" y="2146628"/>
              <a:ext cx="993775" cy="1500188"/>
            </a:xfrm>
            <a:custGeom>
              <a:avLst/>
              <a:gdLst>
                <a:gd name="T0" fmla="*/ 18 w 626"/>
                <a:gd name="T1" fmla="*/ 728 h 945"/>
                <a:gd name="T2" fmla="*/ 30 w 626"/>
                <a:gd name="T3" fmla="*/ 704 h 945"/>
                <a:gd name="T4" fmla="*/ 48 w 626"/>
                <a:gd name="T5" fmla="*/ 674 h 945"/>
                <a:gd name="T6" fmla="*/ 72 w 626"/>
                <a:gd name="T7" fmla="*/ 638 h 945"/>
                <a:gd name="T8" fmla="*/ 96 w 626"/>
                <a:gd name="T9" fmla="*/ 626 h 945"/>
                <a:gd name="T10" fmla="*/ 102 w 626"/>
                <a:gd name="T11" fmla="*/ 614 h 945"/>
                <a:gd name="T12" fmla="*/ 96 w 626"/>
                <a:gd name="T13" fmla="*/ 572 h 945"/>
                <a:gd name="T14" fmla="*/ 120 w 626"/>
                <a:gd name="T15" fmla="*/ 518 h 945"/>
                <a:gd name="T16" fmla="*/ 114 w 626"/>
                <a:gd name="T17" fmla="*/ 488 h 945"/>
                <a:gd name="T18" fmla="*/ 78 w 626"/>
                <a:gd name="T19" fmla="*/ 457 h 945"/>
                <a:gd name="T20" fmla="*/ 78 w 626"/>
                <a:gd name="T21" fmla="*/ 415 h 945"/>
                <a:gd name="T22" fmla="*/ 114 w 626"/>
                <a:gd name="T23" fmla="*/ 409 h 945"/>
                <a:gd name="T24" fmla="*/ 156 w 626"/>
                <a:gd name="T25" fmla="*/ 421 h 945"/>
                <a:gd name="T26" fmla="*/ 192 w 626"/>
                <a:gd name="T27" fmla="*/ 415 h 945"/>
                <a:gd name="T28" fmla="*/ 211 w 626"/>
                <a:gd name="T29" fmla="*/ 385 h 945"/>
                <a:gd name="T30" fmla="*/ 204 w 626"/>
                <a:gd name="T31" fmla="*/ 337 h 945"/>
                <a:gd name="T32" fmla="*/ 204 w 626"/>
                <a:gd name="T33" fmla="*/ 301 h 945"/>
                <a:gd name="T34" fmla="*/ 168 w 626"/>
                <a:gd name="T35" fmla="*/ 235 h 945"/>
                <a:gd name="T36" fmla="*/ 144 w 626"/>
                <a:gd name="T37" fmla="*/ 199 h 945"/>
                <a:gd name="T38" fmla="*/ 186 w 626"/>
                <a:gd name="T39" fmla="*/ 169 h 945"/>
                <a:gd name="T40" fmla="*/ 198 w 626"/>
                <a:gd name="T41" fmla="*/ 157 h 945"/>
                <a:gd name="T42" fmla="*/ 211 w 626"/>
                <a:gd name="T43" fmla="*/ 127 h 945"/>
                <a:gd name="T44" fmla="*/ 247 w 626"/>
                <a:gd name="T45" fmla="*/ 109 h 945"/>
                <a:gd name="T46" fmla="*/ 265 w 626"/>
                <a:gd name="T47" fmla="*/ 85 h 945"/>
                <a:gd name="T48" fmla="*/ 283 w 626"/>
                <a:gd name="T49" fmla="*/ 55 h 945"/>
                <a:gd name="T50" fmla="*/ 313 w 626"/>
                <a:gd name="T51" fmla="*/ 37 h 945"/>
                <a:gd name="T52" fmla="*/ 337 w 626"/>
                <a:gd name="T53" fmla="*/ 13 h 945"/>
                <a:gd name="T54" fmla="*/ 355 w 626"/>
                <a:gd name="T55" fmla="*/ 19 h 945"/>
                <a:gd name="T56" fmla="*/ 355 w 626"/>
                <a:gd name="T57" fmla="*/ 43 h 945"/>
                <a:gd name="T58" fmla="*/ 343 w 626"/>
                <a:gd name="T59" fmla="*/ 55 h 945"/>
                <a:gd name="T60" fmla="*/ 373 w 626"/>
                <a:gd name="T61" fmla="*/ 67 h 945"/>
                <a:gd name="T62" fmla="*/ 421 w 626"/>
                <a:gd name="T63" fmla="*/ 73 h 945"/>
                <a:gd name="T64" fmla="*/ 469 w 626"/>
                <a:gd name="T65" fmla="*/ 115 h 945"/>
                <a:gd name="T66" fmla="*/ 517 w 626"/>
                <a:gd name="T67" fmla="*/ 151 h 945"/>
                <a:gd name="T68" fmla="*/ 566 w 626"/>
                <a:gd name="T69" fmla="*/ 175 h 945"/>
                <a:gd name="T70" fmla="*/ 602 w 626"/>
                <a:gd name="T71" fmla="*/ 199 h 945"/>
                <a:gd name="T72" fmla="*/ 602 w 626"/>
                <a:gd name="T73" fmla="*/ 283 h 945"/>
                <a:gd name="T74" fmla="*/ 614 w 626"/>
                <a:gd name="T75" fmla="*/ 373 h 945"/>
                <a:gd name="T76" fmla="*/ 596 w 626"/>
                <a:gd name="T77" fmla="*/ 415 h 945"/>
                <a:gd name="T78" fmla="*/ 560 w 626"/>
                <a:gd name="T79" fmla="*/ 470 h 945"/>
                <a:gd name="T80" fmla="*/ 547 w 626"/>
                <a:gd name="T81" fmla="*/ 554 h 945"/>
                <a:gd name="T82" fmla="*/ 505 w 626"/>
                <a:gd name="T83" fmla="*/ 578 h 945"/>
                <a:gd name="T84" fmla="*/ 463 w 626"/>
                <a:gd name="T85" fmla="*/ 626 h 945"/>
                <a:gd name="T86" fmla="*/ 415 w 626"/>
                <a:gd name="T87" fmla="*/ 686 h 945"/>
                <a:gd name="T88" fmla="*/ 385 w 626"/>
                <a:gd name="T89" fmla="*/ 752 h 945"/>
                <a:gd name="T90" fmla="*/ 355 w 626"/>
                <a:gd name="T91" fmla="*/ 794 h 945"/>
                <a:gd name="T92" fmla="*/ 325 w 626"/>
                <a:gd name="T93" fmla="*/ 836 h 945"/>
                <a:gd name="T94" fmla="*/ 277 w 626"/>
                <a:gd name="T95" fmla="*/ 824 h 945"/>
                <a:gd name="T96" fmla="*/ 223 w 626"/>
                <a:gd name="T97" fmla="*/ 830 h 945"/>
                <a:gd name="T98" fmla="*/ 192 w 626"/>
                <a:gd name="T99" fmla="*/ 872 h 945"/>
                <a:gd name="T100" fmla="*/ 180 w 626"/>
                <a:gd name="T101" fmla="*/ 914 h 945"/>
                <a:gd name="T102" fmla="*/ 132 w 626"/>
                <a:gd name="T103" fmla="*/ 927 h 945"/>
                <a:gd name="T104" fmla="*/ 90 w 626"/>
                <a:gd name="T105" fmla="*/ 945 h 945"/>
                <a:gd name="T106" fmla="*/ 84 w 626"/>
                <a:gd name="T107" fmla="*/ 896 h 945"/>
                <a:gd name="T108" fmla="*/ 96 w 626"/>
                <a:gd name="T109" fmla="*/ 830 h 945"/>
                <a:gd name="T110" fmla="*/ 84 w 626"/>
                <a:gd name="T111" fmla="*/ 794 h 945"/>
                <a:gd name="T112" fmla="*/ 78 w 626"/>
                <a:gd name="T113" fmla="*/ 752 h 945"/>
                <a:gd name="T114" fmla="*/ 36 w 626"/>
                <a:gd name="T115" fmla="*/ 76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945">
                  <a:moveTo>
                    <a:pt x="0" y="740"/>
                  </a:moveTo>
                  <a:lnTo>
                    <a:pt x="6" y="734"/>
                  </a:lnTo>
                  <a:lnTo>
                    <a:pt x="6" y="728"/>
                  </a:lnTo>
                  <a:lnTo>
                    <a:pt x="12" y="728"/>
                  </a:lnTo>
                  <a:lnTo>
                    <a:pt x="18" y="728"/>
                  </a:lnTo>
                  <a:lnTo>
                    <a:pt x="24" y="728"/>
                  </a:lnTo>
                  <a:lnTo>
                    <a:pt x="30" y="722"/>
                  </a:lnTo>
                  <a:lnTo>
                    <a:pt x="36" y="716"/>
                  </a:lnTo>
                  <a:lnTo>
                    <a:pt x="30" y="710"/>
                  </a:lnTo>
                  <a:lnTo>
                    <a:pt x="30" y="704"/>
                  </a:lnTo>
                  <a:lnTo>
                    <a:pt x="24" y="704"/>
                  </a:lnTo>
                  <a:lnTo>
                    <a:pt x="24" y="698"/>
                  </a:lnTo>
                  <a:lnTo>
                    <a:pt x="24" y="692"/>
                  </a:lnTo>
                  <a:lnTo>
                    <a:pt x="42" y="674"/>
                  </a:lnTo>
                  <a:lnTo>
                    <a:pt x="48" y="674"/>
                  </a:lnTo>
                  <a:lnTo>
                    <a:pt x="54" y="662"/>
                  </a:lnTo>
                  <a:lnTo>
                    <a:pt x="60" y="662"/>
                  </a:lnTo>
                  <a:lnTo>
                    <a:pt x="66" y="656"/>
                  </a:lnTo>
                  <a:lnTo>
                    <a:pt x="72" y="650"/>
                  </a:lnTo>
                  <a:lnTo>
                    <a:pt x="72" y="638"/>
                  </a:lnTo>
                  <a:lnTo>
                    <a:pt x="72" y="626"/>
                  </a:lnTo>
                  <a:lnTo>
                    <a:pt x="78" y="626"/>
                  </a:lnTo>
                  <a:lnTo>
                    <a:pt x="78" y="620"/>
                  </a:lnTo>
                  <a:lnTo>
                    <a:pt x="84" y="620"/>
                  </a:lnTo>
                  <a:lnTo>
                    <a:pt x="96" y="626"/>
                  </a:lnTo>
                  <a:lnTo>
                    <a:pt x="102" y="632"/>
                  </a:lnTo>
                  <a:lnTo>
                    <a:pt x="108" y="632"/>
                  </a:lnTo>
                  <a:lnTo>
                    <a:pt x="108" y="626"/>
                  </a:lnTo>
                  <a:lnTo>
                    <a:pt x="102" y="620"/>
                  </a:lnTo>
                  <a:lnTo>
                    <a:pt x="102" y="614"/>
                  </a:lnTo>
                  <a:lnTo>
                    <a:pt x="96" y="608"/>
                  </a:lnTo>
                  <a:lnTo>
                    <a:pt x="96" y="596"/>
                  </a:lnTo>
                  <a:lnTo>
                    <a:pt x="90" y="584"/>
                  </a:lnTo>
                  <a:lnTo>
                    <a:pt x="90" y="578"/>
                  </a:lnTo>
                  <a:lnTo>
                    <a:pt x="96" y="572"/>
                  </a:lnTo>
                  <a:lnTo>
                    <a:pt x="102" y="554"/>
                  </a:lnTo>
                  <a:lnTo>
                    <a:pt x="102" y="542"/>
                  </a:lnTo>
                  <a:lnTo>
                    <a:pt x="108" y="536"/>
                  </a:lnTo>
                  <a:lnTo>
                    <a:pt x="114" y="530"/>
                  </a:lnTo>
                  <a:lnTo>
                    <a:pt x="120" y="518"/>
                  </a:lnTo>
                  <a:lnTo>
                    <a:pt x="120" y="512"/>
                  </a:lnTo>
                  <a:lnTo>
                    <a:pt x="120" y="506"/>
                  </a:lnTo>
                  <a:lnTo>
                    <a:pt x="114" y="500"/>
                  </a:lnTo>
                  <a:lnTo>
                    <a:pt x="114" y="494"/>
                  </a:lnTo>
                  <a:lnTo>
                    <a:pt x="114" y="488"/>
                  </a:lnTo>
                  <a:lnTo>
                    <a:pt x="108" y="482"/>
                  </a:lnTo>
                  <a:lnTo>
                    <a:pt x="102" y="476"/>
                  </a:lnTo>
                  <a:lnTo>
                    <a:pt x="96" y="470"/>
                  </a:lnTo>
                  <a:lnTo>
                    <a:pt x="84" y="464"/>
                  </a:lnTo>
                  <a:lnTo>
                    <a:pt x="78" y="457"/>
                  </a:lnTo>
                  <a:lnTo>
                    <a:pt x="72" y="451"/>
                  </a:lnTo>
                  <a:lnTo>
                    <a:pt x="72" y="445"/>
                  </a:lnTo>
                  <a:lnTo>
                    <a:pt x="72" y="433"/>
                  </a:lnTo>
                  <a:lnTo>
                    <a:pt x="72" y="421"/>
                  </a:lnTo>
                  <a:lnTo>
                    <a:pt x="78" y="415"/>
                  </a:lnTo>
                  <a:lnTo>
                    <a:pt x="84" y="415"/>
                  </a:lnTo>
                  <a:lnTo>
                    <a:pt x="96" y="415"/>
                  </a:lnTo>
                  <a:lnTo>
                    <a:pt x="102" y="409"/>
                  </a:lnTo>
                  <a:lnTo>
                    <a:pt x="108" y="409"/>
                  </a:lnTo>
                  <a:lnTo>
                    <a:pt x="114" y="409"/>
                  </a:lnTo>
                  <a:lnTo>
                    <a:pt x="120" y="409"/>
                  </a:lnTo>
                  <a:lnTo>
                    <a:pt x="132" y="409"/>
                  </a:lnTo>
                  <a:lnTo>
                    <a:pt x="138" y="409"/>
                  </a:lnTo>
                  <a:lnTo>
                    <a:pt x="144" y="409"/>
                  </a:lnTo>
                  <a:lnTo>
                    <a:pt x="156" y="421"/>
                  </a:lnTo>
                  <a:lnTo>
                    <a:pt x="162" y="421"/>
                  </a:lnTo>
                  <a:lnTo>
                    <a:pt x="168" y="427"/>
                  </a:lnTo>
                  <a:lnTo>
                    <a:pt x="174" y="427"/>
                  </a:lnTo>
                  <a:lnTo>
                    <a:pt x="186" y="421"/>
                  </a:lnTo>
                  <a:lnTo>
                    <a:pt x="192" y="415"/>
                  </a:lnTo>
                  <a:lnTo>
                    <a:pt x="198" y="409"/>
                  </a:lnTo>
                  <a:lnTo>
                    <a:pt x="198" y="403"/>
                  </a:lnTo>
                  <a:lnTo>
                    <a:pt x="204" y="403"/>
                  </a:lnTo>
                  <a:lnTo>
                    <a:pt x="204" y="397"/>
                  </a:lnTo>
                  <a:lnTo>
                    <a:pt x="211" y="385"/>
                  </a:lnTo>
                  <a:lnTo>
                    <a:pt x="211" y="373"/>
                  </a:lnTo>
                  <a:lnTo>
                    <a:pt x="204" y="361"/>
                  </a:lnTo>
                  <a:lnTo>
                    <a:pt x="204" y="349"/>
                  </a:lnTo>
                  <a:lnTo>
                    <a:pt x="204" y="343"/>
                  </a:lnTo>
                  <a:lnTo>
                    <a:pt x="204" y="337"/>
                  </a:lnTo>
                  <a:lnTo>
                    <a:pt x="204" y="331"/>
                  </a:lnTo>
                  <a:lnTo>
                    <a:pt x="204" y="319"/>
                  </a:lnTo>
                  <a:lnTo>
                    <a:pt x="204" y="313"/>
                  </a:lnTo>
                  <a:lnTo>
                    <a:pt x="204" y="307"/>
                  </a:lnTo>
                  <a:lnTo>
                    <a:pt x="204" y="301"/>
                  </a:lnTo>
                  <a:lnTo>
                    <a:pt x="204" y="289"/>
                  </a:lnTo>
                  <a:lnTo>
                    <a:pt x="192" y="277"/>
                  </a:lnTo>
                  <a:lnTo>
                    <a:pt x="180" y="259"/>
                  </a:lnTo>
                  <a:lnTo>
                    <a:pt x="174" y="247"/>
                  </a:lnTo>
                  <a:lnTo>
                    <a:pt x="168" y="235"/>
                  </a:lnTo>
                  <a:lnTo>
                    <a:pt x="162" y="223"/>
                  </a:lnTo>
                  <a:lnTo>
                    <a:pt x="156" y="217"/>
                  </a:lnTo>
                  <a:lnTo>
                    <a:pt x="156" y="211"/>
                  </a:lnTo>
                  <a:lnTo>
                    <a:pt x="144" y="205"/>
                  </a:lnTo>
                  <a:lnTo>
                    <a:pt x="144" y="199"/>
                  </a:lnTo>
                  <a:lnTo>
                    <a:pt x="144" y="193"/>
                  </a:lnTo>
                  <a:lnTo>
                    <a:pt x="150" y="187"/>
                  </a:lnTo>
                  <a:lnTo>
                    <a:pt x="168" y="175"/>
                  </a:lnTo>
                  <a:lnTo>
                    <a:pt x="180" y="169"/>
                  </a:lnTo>
                  <a:lnTo>
                    <a:pt x="186" y="169"/>
                  </a:lnTo>
                  <a:lnTo>
                    <a:pt x="192" y="169"/>
                  </a:lnTo>
                  <a:lnTo>
                    <a:pt x="198" y="169"/>
                  </a:lnTo>
                  <a:lnTo>
                    <a:pt x="204" y="163"/>
                  </a:lnTo>
                  <a:lnTo>
                    <a:pt x="198" y="163"/>
                  </a:lnTo>
                  <a:lnTo>
                    <a:pt x="198" y="157"/>
                  </a:lnTo>
                  <a:lnTo>
                    <a:pt x="192" y="157"/>
                  </a:lnTo>
                  <a:lnTo>
                    <a:pt x="192" y="151"/>
                  </a:lnTo>
                  <a:lnTo>
                    <a:pt x="192" y="145"/>
                  </a:lnTo>
                  <a:lnTo>
                    <a:pt x="211" y="133"/>
                  </a:lnTo>
                  <a:lnTo>
                    <a:pt x="211" y="127"/>
                  </a:lnTo>
                  <a:lnTo>
                    <a:pt x="223" y="121"/>
                  </a:lnTo>
                  <a:lnTo>
                    <a:pt x="229" y="121"/>
                  </a:lnTo>
                  <a:lnTo>
                    <a:pt x="235" y="121"/>
                  </a:lnTo>
                  <a:lnTo>
                    <a:pt x="241" y="115"/>
                  </a:lnTo>
                  <a:lnTo>
                    <a:pt x="247" y="109"/>
                  </a:lnTo>
                  <a:lnTo>
                    <a:pt x="253" y="109"/>
                  </a:lnTo>
                  <a:lnTo>
                    <a:pt x="253" y="103"/>
                  </a:lnTo>
                  <a:lnTo>
                    <a:pt x="259" y="103"/>
                  </a:lnTo>
                  <a:lnTo>
                    <a:pt x="265" y="91"/>
                  </a:lnTo>
                  <a:lnTo>
                    <a:pt x="265" y="85"/>
                  </a:lnTo>
                  <a:lnTo>
                    <a:pt x="271" y="73"/>
                  </a:lnTo>
                  <a:lnTo>
                    <a:pt x="271" y="67"/>
                  </a:lnTo>
                  <a:lnTo>
                    <a:pt x="271" y="61"/>
                  </a:lnTo>
                  <a:lnTo>
                    <a:pt x="277" y="55"/>
                  </a:lnTo>
                  <a:lnTo>
                    <a:pt x="283" y="55"/>
                  </a:lnTo>
                  <a:lnTo>
                    <a:pt x="289" y="49"/>
                  </a:lnTo>
                  <a:lnTo>
                    <a:pt x="295" y="49"/>
                  </a:lnTo>
                  <a:lnTo>
                    <a:pt x="301" y="43"/>
                  </a:lnTo>
                  <a:lnTo>
                    <a:pt x="307" y="37"/>
                  </a:lnTo>
                  <a:lnTo>
                    <a:pt x="313" y="37"/>
                  </a:lnTo>
                  <a:lnTo>
                    <a:pt x="319" y="37"/>
                  </a:lnTo>
                  <a:lnTo>
                    <a:pt x="325" y="37"/>
                  </a:lnTo>
                  <a:lnTo>
                    <a:pt x="325" y="31"/>
                  </a:lnTo>
                  <a:lnTo>
                    <a:pt x="337" y="19"/>
                  </a:lnTo>
                  <a:lnTo>
                    <a:pt x="337" y="13"/>
                  </a:lnTo>
                  <a:lnTo>
                    <a:pt x="331" y="6"/>
                  </a:lnTo>
                  <a:lnTo>
                    <a:pt x="337" y="0"/>
                  </a:lnTo>
                  <a:lnTo>
                    <a:pt x="343" y="0"/>
                  </a:lnTo>
                  <a:lnTo>
                    <a:pt x="349" y="0"/>
                  </a:lnTo>
                  <a:lnTo>
                    <a:pt x="355" y="19"/>
                  </a:lnTo>
                  <a:lnTo>
                    <a:pt x="355" y="25"/>
                  </a:lnTo>
                  <a:lnTo>
                    <a:pt x="367" y="25"/>
                  </a:lnTo>
                  <a:lnTo>
                    <a:pt x="367" y="31"/>
                  </a:lnTo>
                  <a:lnTo>
                    <a:pt x="367" y="37"/>
                  </a:lnTo>
                  <a:lnTo>
                    <a:pt x="355" y="43"/>
                  </a:lnTo>
                  <a:lnTo>
                    <a:pt x="349" y="43"/>
                  </a:lnTo>
                  <a:lnTo>
                    <a:pt x="343" y="49"/>
                  </a:lnTo>
                  <a:lnTo>
                    <a:pt x="337" y="49"/>
                  </a:lnTo>
                  <a:lnTo>
                    <a:pt x="337" y="55"/>
                  </a:lnTo>
                  <a:lnTo>
                    <a:pt x="343" y="55"/>
                  </a:lnTo>
                  <a:lnTo>
                    <a:pt x="343" y="61"/>
                  </a:lnTo>
                  <a:lnTo>
                    <a:pt x="349" y="61"/>
                  </a:lnTo>
                  <a:lnTo>
                    <a:pt x="355" y="67"/>
                  </a:lnTo>
                  <a:lnTo>
                    <a:pt x="361" y="67"/>
                  </a:lnTo>
                  <a:lnTo>
                    <a:pt x="373" y="67"/>
                  </a:lnTo>
                  <a:lnTo>
                    <a:pt x="391" y="67"/>
                  </a:lnTo>
                  <a:lnTo>
                    <a:pt x="397" y="73"/>
                  </a:lnTo>
                  <a:lnTo>
                    <a:pt x="403" y="73"/>
                  </a:lnTo>
                  <a:lnTo>
                    <a:pt x="409" y="73"/>
                  </a:lnTo>
                  <a:lnTo>
                    <a:pt x="421" y="73"/>
                  </a:lnTo>
                  <a:lnTo>
                    <a:pt x="433" y="73"/>
                  </a:lnTo>
                  <a:lnTo>
                    <a:pt x="439" y="85"/>
                  </a:lnTo>
                  <a:lnTo>
                    <a:pt x="445" y="91"/>
                  </a:lnTo>
                  <a:lnTo>
                    <a:pt x="463" y="109"/>
                  </a:lnTo>
                  <a:lnTo>
                    <a:pt x="469" y="115"/>
                  </a:lnTo>
                  <a:lnTo>
                    <a:pt x="475" y="121"/>
                  </a:lnTo>
                  <a:lnTo>
                    <a:pt x="487" y="121"/>
                  </a:lnTo>
                  <a:lnTo>
                    <a:pt x="493" y="127"/>
                  </a:lnTo>
                  <a:lnTo>
                    <a:pt x="499" y="133"/>
                  </a:lnTo>
                  <a:lnTo>
                    <a:pt x="517" y="151"/>
                  </a:lnTo>
                  <a:lnTo>
                    <a:pt x="529" y="157"/>
                  </a:lnTo>
                  <a:lnTo>
                    <a:pt x="535" y="157"/>
                  </a:lnTo>
                  <a:lnTo>
                    <a:pt x="541" y="163"/>
                  </a:lnTo>
                  <a:lnTo>
                    <a:pt x="560" y="169"/>
                  </a:lnTo>
                  <a:lnTo>
                    <a:pt x="566" y="175"/>
                  </a:lnTo>
                  <a:lnTo>
                    <a:pt x="584" y="175"/>
                  </a:lnTo>
                  <a:lnTo>
                    <a:pt x="590" y="181"/>
                  </a:lnTo>
                  <a:lnTo>
                    <a:pt x="596" y="181"/>
                  </a:lnTo>
                  <a:lnTo>
                    <a:pt x="602" y="181"/>
                  </a:lnTo>
                  <a:lnTo>
                    <a:pt x="602" y="199"/>
                  </a:lnTo>
                  <a:lnTo>
                    <a:pt x="596" y="217"/>
                  </a:lnTo>
                  <a:lnTo>
                    <a:pt x="596" y="235"/>
                  </a:lnTo>
                  <a:lnTo>
                    <a:pt x="608" y="253"/>
                  </a:lnTo>
                  <a:lnTo>
                    <a:pt x="602" y="265"/>
                  </a:lnTo>
                  <a:lnTo>
                    <a:pt x="602" y="283"/>
                  </a:lnTo>
                  <a:lnTo>
                    <a:pt x="602" y="301"/>
                  </a:lnTo>
                  <a:lnTo>
                    <a:pt x="602" y="325"/>
                  </a:lnTo>
                  <a:lnTo>
                    <a:pt x="602" y="343"/>
                  </a:lnTo>
                  <a:lnTo>
                    <a:pt x="608" y="355"/>
                  </a:lnTo>
                  <a:lnTo>
                    <a:pt x="614" y="373"/>
                  </a:lnTo>
                  <a:lnTo>
                    <a:pt x="626" y="379"/>
                  </a:lnTo>
                  <a:lnTo>
                    <a:pt x="626" y="403"/>
                  </a:lnTo>
                  <a:lnTo>
                    <a:pt x="626" y="409"/>
                  </a:lnTo>
                  <a:lnTo>
                    <a:pt x="602" y="403"/>
                  </a:lnTo>
                  <a:lnTo>
                    <a:pt x="596" y="415"/>
                  </a:lnTo>
                  <a:lnTo>
                    <a:pt x="578" y="409"/>
                  </a:lnTo>
                  <a:lnTo>
                    <a:pt x="566" y="427"/>
                  </a:lnTo>
                  <a:lnTo>
                    <a:pt x="566" y="445"/>
                  </a:lnTo>
                  <a:lnTo>
                    <a:pt x="566" y="464"/>
                  </a:lnTo>
                  <a:lnTo>
                    <a:pt x="560" y="470"/>
                  </a:lnTo>
                  <a:lnTo>
                    <a:pt x="566" y="482"/>
                  </a:lnTo>
                  <a:lnTo>
                    <a:pt x="560" y="500"/>
                  </a:lnTo>
                  <a:lnTo>
                    <a:pt x="554" y="518"/>
                  </a:lnTo>
                  <a:lnTo>
                    <a:pt x="547" y="536"/>
                  </a:lnTo>
                  <a:lnTo>
                    <a:pt x="547" y="554"/>
                  </a:lnTo>
                  <a:lnTo>
                    <a:pt x="541" y="566"/>
                  </a:lnTo>
                  <a:lnTo>
                    <a:pt x="541" y="584"/>
                  </a:lnTo>
                  <a:lnTo>
                    <a:pt x="523" y="584"/>
                  </a:lnTo>
                  <a:lnTo>
                    <a:pt x="511" y="572"/>
                  </a:lnTo>
                  <a:lnTo>
                    <a:pt x="505" y="578"/>
                  </a:lnTo>
                  <a:lnTo>
                    <a:pt x="493" y="578"/>
                  </a:lnTo>
                  <a:lnTo>
                    <a:pt x="487" y="590"/>
                  </a:lnTo>
                  <a:lnTo>
                    <a:pt x="475" y="602"/>
                  </a:lnTo>
                  <a:lnTo>
                    <a:pt x="463" y="614"/>
                  </a:lnTo>
                  <a:lnTo>
                    <a:pt x="463" y="626"/>
                  </a:lnTo>
                  <a:lnTo>
                    <a:pt x="451" y="644"/>
                  </a:lnTo>
                  <a:lnTo>
                    <a:pt x="439" y="656"/>
                  </a:lnTo>
                  <a:lnTo>
                    <a:pt x="427" y="662"/>
                  </a:lnTo>
                  <a:lnTo>
                    <a:pt x="415" y="674"/>
                  </a:lnTo>
                  <a:lnTo>
                    <a:pt x="415" y="686"/>
                  </a:lnTo>
                  <a:lnTo>
                    <a:pt x="409" y="704"/>
                  </a:lnTo>
                  <a:lnTo>
                    <a:pt x="409" y="716"/>
                  </a:lnTo>
                  <a:lnTo>
                    <a:pt x="397" y="728"/>
                  </a:lnTo>
                  <a:lnTo>
                    <a:pt x="385" y="734"/>
                  </a:lnTo>
                  <a:lnTo>
                    <a:pt x="385" y="752"/>
                  </a:lnTo>
                  <a:lnTo>
                    <a:pt x="379" y="758"/>
                  </a:lnTo>
                  <a:lnTo>
                    <a:pt x="367" y="770"/>
                  </a:lnTo>
                  <a:lnTo>
                    <a:pt x="361" y="776"/>
                  </a:lnTo>
                  <a:lnTo>
                    <a:pt x="355" y="782"/>
                  </a:lnTo>
                  <a:lnTo>
                    <a:pt x="355" y="794"/>
                  </a:lnTo>
                  <a:lnTo>
                    <a:pt x="349" y="806"/>
                  </a:lnTo>
                  <a:lnTo>
                    <a:pt x="343" y="818"/>
                  </a:lnTo>
                  <a:lnTo>
                    <a:pt x="343" y="824"/>
                  </a:lnTo>
                  <a:lnTo>
                    <a:pt x="331" y="830"/>
                  </a:lnTo>
                  <a:lnTo>
                    <a:pt x="325" y="836"/>
                  </a:lnTo>
                  <a:lnTo>
                    <a:pt x="319" y="830"/>
                  </a:lnTo>
                  <a:lnTo>
                    <a:pt x="313" y="824"/>
                  </a:lnTo>
                  <a:lnTo>
                    <a:pt x="301" y="824"/>
                  </a:lnTo>
                  <a:lnTo>
                    <a:pt x="283" y="818"/>
                  </a:lnTo>
                  <a:lnTo>
                    <a:pt x="277" y="824"/>
                  </a:lnTo>
                  <a:lnTo>
                    <a:pt x="271" y="830"/>
                  </a:lnTo>
                  <a:lnTo>
                    <a:pt x="259" y="830"/>
                  </a:lnTo>
                  <a:lnTo>
                    <a:pt x="247" y="836"/>
                  </a:lnTo>
                  <a:lnTo>
                    <a:pt x="235" y="830"/>
                  </a:lnTo>
                  <a:lnTo>
                    <a:pt x="223" y="830"/>
                  </a:lnTo>
                  <a:lnTo>
                    <a:pt x="217" y="836"/>
                  </a:lnTo>
                  <a:lnTo>
                    <a:pt x="204" y="842"/>
                  </a:lnTo>
                  <a:lnTo>
                    <a:pt x="198" y="848"/>
                  </a:lnTo>
                  <a:lnTo>
                    <a:pt x="198" y="860"/>
                  </a:lnTo>
                  <a:lnTo>
                    <a:pt x="192" y="872"/>
                  </a:lnTo>
                  <a:lnTo>
                    <a:pt x="186" y="878"/>
                  </a:lnTo>
                  <a:lnTo>
                    <a:pt x="186" y="884"/>
                  </a:lnTo>
                  <a:lnTo>
                    <a:pt x="186" y="896"/>
                  </a:lnTo>
                  <a:lnTo>
                    <a:pt x="180" y="902"/>
                  </a:lnTo>
                  <a:lnTo>
                    <a:pt x="180" y="914"/>
                  </a:lnTo>
                  <a:lnTo>
                    <a:pt x="174" y="927"/>
                  </a:lnTo>
                  <a:lnTo>
                    <a:pt x="162" y="939"/>
                  </a:lnTo>
                  <a:lnTo>
                    <a:pt x="150" y="939"/>
                  </a:lnTo>
                  <a:lnTo>
                    <a:pt x="138" y="939"/>
                  </a:lnTo>
                  <a:lnTo>
                    <a:pt x="132" y="927"/>
                  </a:lnTo>
                  <a:lnTo>
                    <a:pt x="120" y="933"/>
                  </a:lnTo>
                  <a:lnTo>
                    <a:pt x="114" y="933"/>
                  </a:lnTo>
                  <a:lnTo>
                    <a:pt x="108" y="939"/>
                  </a:lnTo>
                  <a:lnTo>
                    <a:pt x="96" y="945"/>
                  </a:lnTo>
                  <a:lnTo>
                    <a:pt x="90" y="945"/>
                  </a:lnTo>
                  <a:lnTo>
                    <a:pt x="78" y="939"/>
                  </a:lnTo>
                  <a:lnTo>
                    <a:pt x="72" y="927"/>
                  </a:lnTo>
                  <a:lnTo>
                    <a:pt x="72" y="914"/>
                  </a:lnTo>
                  <a:lnTo>
                    <a:pt x="78" y="908"/>
                  </a:lnTo>
                  <a:lnTo>
                    <a:pt x="84" y="896"/>
                  </a:lnTo>
                  <a:lnTo>
                    <a:pt x="84" y="884"/>
                  </a:lnTo>
                  <a:lnTo>
                    <a:pt x="90" y="872"/>
                  </a:lnTo>
                  <a:lnTo>
                    <a:pt x="96" y="854"/>
                  </a:lnTo>
                  <a:lnTo>
                    <a:pt x="96" y="836"/>
                  </a:lnTo>
                  <a:lnTo>
                    <a:pt x="96" y="830"/>
                  </a:lnTo>
                  <a:lnTo>
                    <a:pt x="96" y="818"/>
                  </a:lnTo>
                  <a:lnTo>
                    <a:pt x="102" y="806"/>
                  </a:lnTo>
                  <a:lnTo>
                    <a:pt x="102" y="800"/>
                  </a:lnTo>
                  <a:lnTo>
                    <a:pt x="96" y="794"/>
                  </a:lnTo>
                  <a:lnTo>
                    <a:pt x="84" y="794"/>
                  </a:lnTo>
                  <a:lnTo>
                    <a:pt x="84" y="788"/>
                  </a:lnTo>
                  <a:lnTo>
                    <a:pt x="84" y="776"/>
                  </a:lnTo>
                  <a:lnTo>
                    <a:pt x="84" y="764"/>
                  </a:lnTo>
                  <a:lnTo>
                    <a:pt x="84" y="758"/>
                  </a:lnTo>
                  <a:lnTo>
                    <a:pt x="78" y="752"/>
                  </a:lnTo>
                  <a:lnTo>
                    <a:pt x="72" y="752"/>
                  </a:lnTo>
                  <a:lnTo>
                    <a:pt x="60" y="752"/>
                  </a:lnTo>
                  <a:lnTo>
                    <a:pt x="54" y="758"/>
                  </a:lnTo>
                  <a:lnTo>
                    <a:pt x="48" y="764"/>
                  </a:lnTo>
                  <a:lnTo>
                    <a:pt x="36" y="764"/>
                  </a:lnTo>
                  <a:lnTo>
                    <a:pt x="24" y="764"/>
                  </a:lnTo>
                  <a:lnTo>
                    <a:pt x="12" y="770"/>
                  </a:lnTo>
                  <a:lnTo>
                    <a:pt x="0" y="764"/>
                  </a:lnTo>
                  <a:lnTo>
                    <a:pt x="0" y="740"/>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8" name="Freeform 12"/>
            <p:cNvSpPr>
              <a:spLocks/>
            </p:cNvSpPr>
            <p:nvPr/>
          </p:nvSpPr>
          <p:spPr bwMode="auto">
            <a:xfrm>
              <a:off x="3161744" y="1965653"/>
              <a:ext cx="858838" cy="1155700"/>
            </a:xfrm>
            <a:custGeom>
              <a:avLst/>
              <a:gdLst>
                <a:gd name="T0" fmla="*/ 24 w 541"/>
                <a:gd name="T1" fmla="*/ 295 h 728"/>
                <a:gd name="T2" fmla="*/ 30 w 541"/>
                <a:gd name="T3" fmla="*/ 271 h 728"/>
                <a:gd name="T4" fmla="*/ 24 w 541"/>
                <a:gd name="T5" fmla="*/ 241 h 728"/>
                <a:gd name="T6" fmla="*/ 48 w 541"/>
                <a:gd name="T7" fmla="*/ 235 h 728"/>
                <a:gd name="T8" fmla="*/ 72 w 541"/>
                <a:gd name="T9" fmla="*/ 235 h 728"/>
                <a:gd name="T10" fmla="*/ 108 w 541"/>
                <a:gd name="T11" fmla="*/ 229 h 728"/>
                <a:gd name="T12" fmla="*/ 126 w 541"/>
                <a:gd name="T13" fmla="*/ 217 h 728"/>
                <a:gd name="T14" fmla="*/ 120 w 541"/>
                <a:gd name="T15" fmla="*/ 199 h 728"/>
                <a:gd name="T16" fmla="*/ 114 w 541"/>
                <a:gd name="T17" fmla="*/ 157 h 728"/>
                <a:gd name="T18" fmla="*/ 102 w 541"/>
                <a:gd name="T19" fmla="*/ 96 h 728"/>
                <a:gd name="T20" fmla="*/ 114 w 541"/>
                <a:gd name="T21" fmla="*/ 72 h 728"/>
                <a:gd name="T22" fmla="*/ 114 w 541"/>
                <a:gd name="T23" fmla="*/ 48 h 728"/>
                <a:gd name="T24" fmla="*/ 114 w 541"/>
                <a:gd name="T25" fmla="*/ 24 h 728"/>
                <a:gd name="T26" fmla="*/ 102 w 541"/>
                <a:gd name="T27" fmla="*/ 6 h 728"/>
                <a:gd name="T28" fmla="*/ 114 w 541"/>
                <a:gd name="T29" fmla="*/ 0 h 728"/>
                <a:gd name="T30" fmla="*/ 150 w 541"/>
                <a:gd name="T31" fmla="*/ 18 h 728"/>
                <a:gd name="T32" fmla="*/ 174 w 541"/>
                <a:gd name="T33" fmla="*/ 12 h 728"/>
                <a:gd name="T34" fmla="*/ 192 w 541"/>
                <a:gd name="T35" fmla="*/ 12 h 728"/>
                <a:gd name="T36" fmla="*/ 216 w 541"/>
                <a:gd name="T37" fmla="*/ 42 h 728"/>
                <a:gd name="T38" fmla="*/ 234 w 541"/>
                <a:gd name="T39" fmla="*/ 30 h 728"/>
                <a:gd name="T40" fmla="*/ 252 w 541"/>
                <a:gd name="T41" fmla="*/ 24 h 728"/>
                <a:gd name="T42" fmla="*/ 276 w 541"/>
                <a:gd name="T43" fmla="*/ 48 h 728"/>
                <a:gd name="T44" fmla="*/ 307 w 541"/>
                <a:gd name="T45" fmla="*/ 72 h 728"/>
                <a:gd name="T46" fmla="*/ 349 w 541"/>
                <a:gd name="T47" fmla="*/ 96 h 728"/>
                <a:gd name="T48" fmla="*/ 397 w 541"/>
                <a:gd name="T49" fmla="*/ 114 h 728"/>
                <a:gd name="T50" fmla="*/ 433 w 541"/>
                <a:gd name="T51" fmla="*/ 133 h 728"/>
                <a:gd name="T52" fmla="*/ 439 w 541"/>
                <a:gd name="T53" fmla="*/ 163 h 728"/>
                <a:gd name="T54" fmla="*/ 451 w 541"/>
                <a:gd name="T55" fmla="*/ 199 h 728"/>
                <a:gd name="T56" fmla="*/ 475 w 541"/>
                <a:gd name="T57" fmla="*/ 235 h 728"/>
                <a:gd name="T58" fmla="*/ 517 w 541"/>
                <a:gd name="T59" fmla="*/ 235 h 728"/>
                <a:gd name="T60" fmla="*/ 523 w 541"/>
                <a:gd name="T61" fmla="*/ 271 h 728"/>
                <a:gd name="T62" fmla="*/ 499 w 541"/>
                <a:gd name="T63" fmla="*/ 313 h 728"/>
                <a:gd name="T64" fmla="*/ 451 w 541"/>
                <a:gd name="T65" fmla="*/ 337 h 728"/>
                <a:gd name="T66" fmla="*/ 415 w 541"/>
                <a:gd name="T67" fmla="*/ 331 h 728"/>
                <a:gd name="T68" fmla="*/ 409 w 541"/>
                <a:gd name="T69" fmla="*/ 379 h 728"/>
                <a:gd name="T70" fmla="*/ 409 w 541"/>
                <a:gd name="T71" fmla="*/ 415 h 728"/>
                <a:gd name="T72" fmla="*/ 397 w 541"/>
                <a:gd name="T73" fmla="*/ 475 h 728"/>
                <a:gd name="T74" fmla="*/ 427 w 541"/>
                <a:gd name="T75" fmla="*/ 511 h 728"/>
                <a:gd name="T76" fmla="*/ 415 w 541"/>
                <a:gd name="T77" fmla="*/ 547 h 728"/>
                <a:gd name="T78" fmla="*/ 379 w 541"/>
                <a:gd name="T79" fmla="*/ 571 h 728"/>
                <a:gd name="T80" fmla="*/ 385 w 541"/>
                <a:gd name="T81" fmla="*/ 620 h 728"/>
                <a:gd name="T82" fmla="*/ 379 w 541"/>
                <a:gd name="T83" fmla="*/ 656 h 728"/>
                <a:gd name="T84" fmla="*/ 349 w 541"/>
                <a:gd name="T85" fmla="*/ 698 h 728"/>
                <a:gd name="T86" fmla="*/ 313 w 541"/>
                <a:gd name="T87" fmla="*/ 710 h 728"/>
                <a:gd name="T88" fmla="*/ 258 w 541"/>
                <a:gd name="T89" fmla="*/ 722 h 728"/>
                <a:gd name="T90" fmla="*/ 180 w 541"/>
                <a:gd name="T91" fmla="*/ 674 h 728"/>
                <a:gd name="T92" fmla="*/ 144 w 541"/>
                <a:gd name="T93" fmla="*/ 632 h 728"/>
                <a:gd name="T94" fmla="*/ 120 w 541"/>
                <a:gd name="T95" fmla="*/ 626 h 728"/>
                <a:gd name="T96" fmla="*/ 120 w 541"/>
                <a:gd name="T97" fmla="*/ 571 h 728"/>
                <a:gd name="T98" fmla="*/ 108 w 541"/>
                <a:gd name="T99" fmla="*/ 553 h 728"/>
                <a:gd name="T100" fmla="*/ 60 w 541"/>
                <a:gd name="T101" fmla="*/ 578 h 728"/>
                <a:gd name="T102" fmla="*/ 36 w 541"/>
                <a:gd name="T103" fmla="*/ 517 h 728"/>
                <a:gd name="T104" fmla="*/ 18 w 541"/>
                <a:gd name="T105" fmla="*/ 487 h 728"/>
                <a:gd name="T106" fmla="*/ 6 w 541"/>
                <a:gd name="T107" fmla="*/ 439 h 728"/>
                <a:gd name="T108" fmla="*/ 6 w 541"/>
                <a:gd name="T109" fmla="*/ 379 h 728"/>
                <a:gd name="T110" fmla="*/ 0 w 541"/>
                <a:gd name="T111" fmla="*/ 33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1" h="728">
                  <a:moveTo>
                    <a:pt x="6" y="295"/>
                  </a:moveTo>
                  <a:lnTo>
                    <a:pt x="18" y="295"/>
                  </a:lnTo>
                  <a:lnTo>
                    <a:pt x="24" y="295"/>
                  </a:lnTo>
                  <a:lnTo>
                    <a:pt x="30" y="289"/>
                  </a:lnTo>
                  <a:lnTo>
                    <a:pt x="30" y="277"/>
                  </a:lnTo>
                  <a:lnTo>
                    <a:pt x="30" y="271"/>
                  </a:lnTo>
                  <a:lnTo>
                    <a:pt x="30" y="259"/>
                  </a:lnTo>
                  <a:lnTo>
                    <a:pt x="24" y="247"/>
                  </a:lnTo>
                  <a:lnTo>
                    <a:pt x="24" y="241"/>
                  </a:lnTo>
                  <a:lnTo>
                    <a:pt x="30" y="235"/>
                  </a:lnTo>
                  <a:lnTo>
                    <a:pt x="36" y="235"/>
                  </a:lnTo>
                  <a:lnTo>
                    <a:pt x="48" y="235"/>
                  </a:lnTo>
                  <a:lnTo>
                    <a:pt x="54" y="235"/>
                  </a:lnTo>
                  <a:lnTo>
                    <a:pt x="66" y="235"/>
                  </a:lnTo>
                  <a:lnTo>
                    <a:pt x="72" y="235"/>
                  </a:lnTo>
                  <a:lnTo>
                    <a:pt x="90" y="229"/>
                  </a:lnTo>
                  <a:lnTo>
                    <a:pt x="102" y="229"/>
                  </a:lnTo>
                  <a:lnTo>
                    <a:pt x="108" y="229"/>
                  </a:lnTo>
                  <a:lnTo>
                    <a:pt x="114" y="229"/>
                  </a:lnTo>
                  <a:lnTo>
                    <a:pt x="120" y="223"/>
                  </a:lnTo>
                  <a:lnTo>
                    <a:pt x="126" y="217"/>
                  </a:lnTo>
                  <a:lnTo>
                    <a:pt x="126" y="211"/>
                  </a:lnTo>
                  <a:lnTo>
                    <a:pt x="120" y="205"/>
                  </a:lnTo>
                  <a:lnTo>
                    <a:pt x="120" y="199"/>
                  </a:lnTo>
                  <a:lnTo>
                    <a:pt x="114" y="187"/>
                  </a:lnTo>
                  <a:lnTo>
                    <a:pt x="114" y="169"/>
                  </a:lnTo>
                  <a:lnTo>
                    <a:pt x="114" y="157"/>
                  </a:lnTo>
                  <a:lnTo>
                    <a:pt x="108" y="127"/>
                  </a:lnTo>
                  <a:lnTo>
                    <a:pt x="102" y="108"/>
                  </a:lnTo>
                  <a:lnTo>
                    <a:pt x="102" y="96"/>
                  </a:lnTo>
                  <a:lnTo>
                    <a:pt x="102" y="90"/>
                  </a:lnTo>
                  <a:lnTo>
                    <a:pt x="108" y="84"/>
                  </a:lnTo>
                  <a:lnTo>
                    <a:pt x="114" y="72"/>
                  </a:lnTo>
                  <a:lnTo>
                    <a:pt x="114" y="66"/>
                  </a:lnTo>
                  <a:lnTo>
                    <a:pt x="114" y="60"/>
                  </a:lnTo>
                  <a:lnTo>
                    <a:pt x="114" y="48"/>
                  </a:lnTo>
                  <a:lnTo>
                    <a:pt x="114" y="42"/>
                  </a:lnTo>
                  <a:lnTo>
                    <a:pt x="114" y="36"/>
                  </a:lnTo>
                  <a:lnTo>
                    <a:pt x="114" y="24"/>
                  </a:lnTo>
                  <a:lnTo>
                    <a:pt x="114" y="18"/>
                  </a:lnTo>
                  <a:lnTo>
                    <a:pt x="102" y="12"/>
                  </a:lnTo>
                  <a:lnTo>
                    <a:pt x="102" y="6"/>
                  </a:lnTo>
                  <a:lnTo>
                    <a:pt x="102" y="0"/>
                  </a:lnTo>
                  <a:lnTo>
                    <a:pt x="108" y="0"/>
                  </a:lnTo>
                  <a:lnTo>
                    <a:pt x="114" y="0"/>
                  </a:lnTo>
                  <a:lnTo>
                    <a:pt x="126" y="0"/>
                  </a:lnTo>
                  <a:lnTo>
                    <a:pt x="138" y="12"/>
                  </a:lnTo>
                  <a:lnTo>
                    <a:pt x="150" y="18"/>
                  </a:lnTo>
                  <a:lnTo>
                    <a:pt x="156" y="18"/>
                  </a:lnTo>
                  <a:lnTo>
                    <a:pt x="162" y="18"/>
                  </a:lnTo>
                  <a:lnTo>
                    <a:pt x="174" y="12"/>
                  </a:lnTo>
                  <a:lnTo>
                    <a:pt x="180" y="12"/>
                  </a:lnTo>
                  <a:lnTo>
                    <a:pt x="186" y="12"/>
                  </a:lnTo>
                  <a:lnTo>
                    <a:pt x="192" y="12"/>
                  </a:lnTo>
                  <a:lnTo>
                    <a:pt x="204" y="18"/>
                  </a:lnTo>
                  <a:lnTo>
                    <a:pt x="210" y="30"/>
                  </a:lnTo>
                  <a:lnTo>
                    <a:pt x="216" y="42"/>
                  </a:lnTo>
                  <a:lnTo>
                    <a:pt x="222" y="48"/>
                  </a:lnTo>
                  <a:lnTo>
                    <a:pt x="228" y="48"/>
                  </a:lnTo>
                  <a:lnTo>
                    <a:pt x="234" y="30"/>
                  </a:lnTo>
                  <a:lnTo>
                    <a:pt x="240" y="30"/>
                  </a:lnTo>
                  <a:lnTo>
                    <a:pt x="246" y="24"/>
                  </a:lnTo>
                  <a:lnTo>
                    <a:pt x="252" y="24"/>
                  </a:lnTo>
                  <a:lnTo>
                    <a:pt x="270" y="42"/>
                  </a:lnTo>
                  <a:lnTo>
                    <a:pt x="270" y="48"/>
                  </a:lnTo>
                  <a:lnTo>
                    <a:pt x="276" y="48"/>
                  </a:lnTo>
                  <a:lnTo>
                    <a:pt x="282" y="42"/>
                  </a:lnTo>
                  <a:lnTo>
                    <a:pt x="288" y="54"/>
                  </a:lnTo>
                  <a:lnTo>
                    <a:pt x="307" y="72"/>
                  </a:lnTo>
                  <a:lnTo>
                    <a:pt x="313" y="78"/>
                  </a:lnTo>
                  <a:lnTo>
                    <a:pt x="325" y="90"/>
                  </a:lnTo>
                  <a:lnTo>
                    <a:pt x="349" y="96"/>
                  </a:lnTo>
                  <a:lnTo>
                    <a:pt x="373" y="102"/>
                  </a:lnTo>
                  <a:lnTo>
                    <a:pt x="397" y="108"/>
                  </a:lnTo>
                  <a:lnTo>
                    <a:pt x="397" y="114"/>
                  </a:lnTo>
                  <a:lnTo>
                    <a:pt x="409" y="127"/>
                  </a:lnTo>
                  <a:lnTo>
                    <a:pt x="415" y="133"/>
                  </a:lnTo>
                  <a:lnTo>
                    <a:pt x="433" y="133"/>
                  </a:lnTo>
                  <a:lnTo>
                    <a:pt x="433" y="139"/>
                  </a:lnTo>
                  <a:lnTo>
                    <a:pt x="439" y="145"/>
                  </a:lnTo>
                  <a:lnTo>
                    <a:pt x="439" y="163"/>
                  </a:lnTo>
                  <a:lnTo>
                    <a:pt x="439" y="181"/>
                  </a:lnTo>
                  <a:lnTo>
                    <a:pt x="445" y="193"/>
                  </a:lnTo>
                  <a:lnTo>
                    <a:pt x="451" y="199"/>
                  </a:lnTo>
                  <a:lnTo>
                    <a:pt x="457" y="223"/>
                  </a:lnTo>
                  <a:lnTo>
                    <a:pt x="469" y="229"/>
                  </a:lnTo>
                  <a:lnTo>
                    <a:pt x="475" y="235"/>
                  </a:lnTo>
                  <a:lnTo>
                    <a:pt x="493" y="241"/>
                  </a:lnTo>
                  <a:lnTo>
                    <a:pt x="499" y="235"/>
                  </a:lnTo>
                  <a:lnTo>
                    <a:pt x="517" y="235"/>
                  </a:lnTo>
                  <a:lnTo>
                    <a:pt x="529" y="241"/>
                  </a:lnTo>
                  <a:lnTo>
                    <a:pt x="541" y="247"/>
                  </a:lnTo>
                  <a:lnTo>
                    <a:pt x="523" y="271"/>
                  </a:lnTo>
                  <a:lnTo>
                    <a:pt x="511" y="289"/>
                  </a:lnTo>
                  <a:lnTo>
                    <a:pt x="505" y="295"/>
                  </a:lnTo>
                  <a:lnTo>
                    <a:pt x="499" y="313"/>
                  </a:lnTo>
                  <a:lnTo>
                    <a:pt x="487" y="325"/>
                  </a:lnTo>
                  <a:lnTo>
                    <a:pt x="475" y="337"/>
                  </a:lnTo>
                  <a:lnTo>
                    <a:pt x="451" y="337"/>
                  </a:lnTo>
                  <a:lnTo>
                    <a:pt x="439" y="337"/>
                  </a:lnTo>
                  <a:lnTo>
                    <a:pt x="427" y="331"/>
                  </a:lnTo>
                  <a:lnTo>
                    <a:pt x="415" y="331"/>
                  </a:lnTo>
                  <a:lnTo>
                    <a:pt x="409" y="337"/>
                  </a:lnTo>
                  <a:lnTo>
                    <a:pt x="403" y="361"/>
                  </a:lnTo>
                  <a:lnTo>
                    <a:pt x="409" y="379"/>
                  </a:lnTo>
                  <a:lnTo>
                    <a:pt x="409" y="397"/>
                  </a:lnTo>
                  <a:lnTo>
                    <a:pt x="409" y="409"/>
                  </a:lnTo>
                  <a:lnTo>
                    <a:pt x="409" y="415"/>
                  </a:lnTo>
                  <a:lnTo>
                    <a:pt x="403" y="427"/>
                  </a:lnTo>
                  <a:lnTo>
                    <a:pt x="397" y="451"/>
                  </a:lnTo>
                  <a:lnTo>
                    <a:pt x="397" y="475"/>
                  </a:lnTo>
                  <a:lnTo>
                    <a:pt x="397" y="487"/>
                  </a:lnTo>
                  <a:lnTo>
                    <a:pt x="409" y="487"/>
                  </a:lnTo>
                  <a:lnTo>
                    <a:pt x="427" y="511"/>
                  </a:lnTo>
                  <a:lnTo>
                    <a:pt x="433" y="517"/>
                  </a:lnTo>
                  <a:lnTo>
                    <a:pt x="421" y="535"/>
                  </a:lnTo>
                  <a:lnTo>
                    <a:pt x="415" y="547"/>
                  </a:lnTo>
                  <a:lnTo>
                    <a:pt x="397" y="559"/>
                  </a:lnTo>
                  <a:lnTo>
                    <a:pt x="391" y="565"/>
                  </a:lnTo>
                  <a:lnTo>
                    <a:pt x="379" y="571"/>
                  </a:lnTo>
                  <a:lnTo>
                    <a:pt x="373" y="584"/>
                  </a:lnTo>
                  <a:lnTo>
                    <a:pt x="379" y="608"/>
                  </a:lnTo>
                  <a:lnTo>
                    <a:pt x="385" y="620"/>
                  </a:lnTo>
                  <a:lnTo>
                    <a:pt x="391" y="632"/>
                  </a:lnTo>
                  <a:lnTo>
                    <a:pt x="391" y="644"/>
                  </a:lnTo>
                  <a:lnTo>
                    <a:pt x="379" y="656"/>
                  </a:lnTo>
                  <a:lnTo>
                    <a:pt x="379" y="668"/>
                  </a:lnTo>
                  <a:lnTo>
                    <a:pt x="361" y="686"/>
                  </a:lnTo>
                  <a:lnTo>
                    <a:pt x="349" y="698"/>
                  </a:lnTo>
                  <a:lnTo>
                    <a:pt x="331" y="710"/>
                  </a:lnTo>
                  <a:lnTo>
                    <a:pt x="325" y="704"/>
                  </a:lnTo>
                  <a:lnTo>
                    <a:pt x="313" y="710"/>
                  </a:lnTo>
                  <a:lnTo>
                    <a:pt x="295" y="716"/>
                  </a:lnTo>
                  <a:lnTo>
                    <a:pt x="270" y="728"/>
                  </a:lnTo>
                  <a:lnTo>
                    <a:pt x="258" y="722"/>
                  </a:lnTo>
                  <a:lnTo>
                    <a:pt x="228" y="710"/>
                  </a:lnTo>
                  <a:lnTo>
                    <a:pt x="204" y="698"/>
                  </a:lnTo>
                  <a:lnTo>
                    <a:pt x="180" y="674"/>
                  </a:lnTo>
                  <a:lnTo>
                    <a:pt x="168" y="656"/>
                  </a:lnTo>
                  <a:lnTo>
                    <a:pt x="150" y="644"/>
                  </a:lnTo>
                  <a:lnTo>
                    <a:pt x="144" y="632"/>
                  </a:lnTo>
                  <a:lnTo>
                    <a:pt x="132" y="632"/>
                  </a:lnTo>
                  <a:lnTo>
                    <a:pt x="120" y="644"/>
                  </a:lnTo>
                  <a:lnTo>
                    <a:pt x="120" y="626"/>
                  </a:lnTo>
                  <a:lnTo>
                    <a:pt x="120" y="608"/>
                  </a:lnTo>
                  <a:lnTo>
                    <a:pt x="120" y="590"/>
                  </a:lnTo>
                  <a:lnTo>
                    <a:pt x="120" y="571"/>
                  </a:lnTo>
                  <a:lnTo>
                    <a:pt x="120" y="565"/>
                  </a:lnTo>
                  <a:lnTo>
                    <a:pt x="120" y="547"/>
                  </a:lnTo>
                  <a:lnTo>
                    <a:pt x="108" y="553"/>
                  </a:lnTo>
                  <a:lnTo>
                    <a:pt x="90" y="559"/>
                  </a:lnTo>
                  <a:lnTo>
                    <a:pt x="72" y="584"/>
                  </a:lnTo>
                  <a:lnTo>
                    <a:pt x="60" y="578"/>
                  </a:lnTo>
                  <a:lnTo>
                    <a:pt x="54" y="559"/>
                  </a:lnTo>
                  <a:lnTo>
                    <a:pt x="42" y="541"/>
                  </a:lnTo>
                  <a:lnTo>
                    <a:pt x="36" y="517"/>
                  </a:lnTo>
                  <a:lnTo>
                    <a:pt x="30" y="517"/>
                  </a:lnTo>
                  <a:lnTo>
                    <a:pt x="30" y="493"/>
                  </a:lnTo>
                  <a:lnTo>
                    <a:pt x="18" y="487"/>
                  </a:lnTo>
                  <a:lnTo>
                    <a:pt x="12" y="469"/>
                  </a:lnTo>
                  <a:lnTo>
                    <a:pt x="6" y="457"/>
                  </a:lnTo>
                  <a:lnTo>
                    <a:pt x="6" y="439"/>
                  </a:lnTo>
                  <a:lnTo>
                    <a:pt x="6" y="415"/>
                  </a:lnTo>
                  <a:lnTo>
                    <a:pt x="6" y="397"/>
                  </a:lnTo>
                  <a:lnTo>
                    <a:pt x="6" y="379"/>
                  </a:lnTo>
                  <a:lnTo>
                    <a:pt x="12" y="367"/>
                  </a:lnTo>
                  <a:lnTo>
                    <a:pt x="0" y="349"/>
                  </a:lnTo>
                  <a:lnTo>
                    <a:pt x="0" y="331"/>
                  </a:lnTo>
                  <a:lnTo>
                    <a:pt x="6" y="313"/>
                  </a:lnTo>
                  <a:lnTo>
                    <a:pt x="6" y="295"/>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19" name="Freeform 13"/>
            <p:cNvSpPr>
              <a:spLocks/>
            </p:cNvSpPr>
            <p:nvPr/>
          </p:nvSpPr>
          <p:spPr bwMode="auto">
            <a:xfrm>
              <a:off x="3791981" y="2443490"/>
              <a:ext cx="965200" cy="449263"/>
            </a:xfrm>
            <a:custGeom>
              <a:avLst/>
              <a:gdLst>
                <a:gd name="T0" fmla="*/ 36 w 608"/>
                <a:gd name="T1" fmla="*/ 102 h 283"/>
                <a:gd name="T2" fmla="*/ 72 w 608"/>
                <a:gd name="T3" fmla="*/ 96 h 283"/>
                <a:gd name="T4" fmla="*/ 96 w 608"/>
                <a:gd name="T5" fmla="*/ 102 h 283"/>
                <a:gd name="T6" fmla="*/ 144 w 608"/>
                <a:gd name="T7" fmla="*/ 96 h 283"/>
                <a:gd name="T8" fmla="*/ 168 w 608"/>
                <a:gd name="T9" fmla="*/ 66 h 283"/>
                <a:gd name="T10" fmla="*/ 210 w 608"/>
                <a:gd name="T11" fmla="*/ 48 h 283"/>
                <a:gd name="T12" fmla="*/ 253 w 608"/>
                <a:gd name="T13" fmla="*/ 30 h 283"/>
                <a:gd name="T14" fmla="*/ 295 w 608"/>
                <a:gd name="T15" fmla="*/ 48 h 283"/>
                <a:gd name="T16" fmla="*/ 319 w 608"/>
                <a:gd name="T17" fmla="*/ 54 h 283"/>
                <a:gd name="T18" fmla="*/ 355 w 608"/>
                <a:gd name="T19" fmla="*/ 72 h 283"/>
                <a:gd name="T20" fmla="*/ 385 w 608"/>
                <a:gd name="T21" fmla="*/ 48 h 283"/>
                <a:gd name="T22" fmla="*/ 403 w 608"/>
                <a:gd name="T23" fmla="*/ 54 h 283"/>
                <a:gd name="T24" fmla="*/ 421 w 608"/>
                <a:gd name="T25" fmla="*/ 18 h 283"/>
                <a:gd name="T26" fmla="*/ 445 w 608"/>
                <a:gd name="T27" fmla="*/ 0 h 283"/>
                <a:gd name="T28" fmla="*/ 463 w 608"/>
                <a:gd name="T29" fmla="*/ 30 h 283"/>
                <a:gd name="T30" fmla="*/ 505 w 608"/>
                <a:gd name="T31" fmla="*/ 18 h 283"/>
                <a:gd name="T32" fmla="*/ 547 w 608"/>
                <a:gd name="T33" fmla="*/ 48 h 283"/>
                <a:gd name="T34" fmla="*/ 590 w 608"/>
                <a:gd name="T35" fmla="*/ 72 h 283"/>
                <a:gd name="T36" fmla="*/ 608 w 608"/>
                <a:gd name="T37" fmla="*/ 90 h 283"/>
                <a:gd name="T38" fmla="*/ 596 w 608"/>
                <a:gd name="T39" fmla="*/ 126 h 283"/>
                <a:gd name="T40" fmla="*/ 571 w 608"/>
                <a:gd name="T41" fmla="*/ 126 h 283"/>
                <a:gd name="T42" fmla="*/ 529 w 608"/>
                <a:gd name="T43" fmla="*/ 120 h 283"/>
                <a:gd name="T44" fmla="*/ 487 w 608"/>
                <a:gd name="T45" fmla="*/ 138 h 283"/>
                <a:gd name="T46" fmla="*/ 439 w 608"/>
                <a:gd name="T47" fmla="*/ 144 h 283"/>
                <a:gd name="T48" fmla="*/ 421 w 608"/>
                <a:gd name="T49" fmla="*/ 162 h 283"/>
                <a:gd name="T50" fmla="*/ 391 w 608"/>
                <a:gd name="T51" fmla="*/ 192 h 283"/>
                <a:gd name="T52" fmla="*/ 391 w 608"/>
                <a:gd name="T53" fmla="*/ 234 h 283"/>
                <a:gd name="T54" fmla="*/ 385 w 608"/>
                <a:gd name="T55" fmla="*/ 258 h 283"/>
                <a:gd name="T56" fmla="*/ 367 w 608"/>
                <a:gd name="T57" fmla="*/ 234 h 283"/>
                <a:gd name="T58" fmla="*/ 337 w 608"/>
                <a:gd name="T59" fmla="*/ 228 h 283"/>
                <a:gd name="T60" fmla="*/ 325 w 608"/>
                <a:gd name="T61" fmla="*/ 240 h 283"/>
                <a:gd name="T62" fmla="*/ 301 w 608"/>
                <a:gd name="T63" fmla="*/ 240 h 283"/>
                <a:gd name="T64" fmla="*/ 271 w 608"/>
                <a:gd name="T65" fmla="*/ 240 h 283"/>
                <a:gd name="T66" fmla="*/ 234 w 608"/>
                <a:gd name="T67" fmla="*/ 246 h 283"/>
                <a:gd name="T68" fmla="*/ 210 w 608"/>
                <a:gd name="T69" fmla="*/ 258 h 283"/>
                <a:gd name="T70" fmla="*/ 198 w 608"/>
                <a:gd name="T71" fmla="*/ 264 h 283"/>
                <a:gd name="T72" fmla="*/ 168 w 608"/>
                <a:gd name="T73" fmla="*/ 277 h 283"/>
                <a:gd name="T74" fmla="*/ 138 w 608"/>
                <a:gd name="T75" fmla="*/ 283 h 283"/>
                <a:gd name="T76" fmla="*/ 132 w 608"/>
                <a:gd name="T77" fmla="*/ 264 h 283"/>
                <a:gd name="T78" fmla="*/ 156 w 608"/>
                <a:gd name="T79" fmla="*/ 240 h 283"/>
                <a:gd name="T80" fmla="*/ 132 w 608"/>
                <a:gd name="T81" fmla="*/ 234 h 283"/>
                <a:gd name="T82" fmla="*/ 102 w 608"/>
                <a:gd name="T83" fmla="*/ 228 h 283"/>
                <a:gd name="T84" fmla="*/ 114 w 608"/>
                <a:gd name="T85" fmla="*/ 204 h 283"/>
                <a:gd name="T86" fmla="*/ 108 w 608"/>
                <a:gd name="T87" fmla="*/ 180 h 283"/>
                <a:gd name="T88" fmla="*/ 96 w 608"/>
                <a:gd name="T89" fmla="*/ 174 h 283"/>
                <a:gd name="T90" fmla="*/ 72 w 608"/>
                <a:gd name="T91" fmla="*/ 192 h 283"/>
                <a:gd name="T92" fmla="*/ 36 w 608"/>
                <a:gd name="T93" fmla="*/ 216 h 283"/>
                <a:gd name="T94" fmla="*/ 12 w 608"/>
                <a:gd name="T95" fmla="*/ 186 h 283"/>
                <a:gd name="T96" fmla="*/ 0 w 608"/>
                <a:gd name="T97" fmla="*/ 174 h 283"/>
                <a:gd name="T98" fmla="*/ 6 w 608"/>
                <a:gd name="T99" fmla="*/ 126 h 283"/>
                <a:gd name="T100" fmla="*/ 12 w 608"/>
                <a:gd name="T101" fmla="*/ 10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8" h="283">
                  <a:moveTo>
                    <a:pt x="12" y="96"/>
                  </a:moveTo>
                  <a:lnTo>
                    <a:pt x="36" y="102"/>
                  </a:lnTo>
                  <a:lnTo>
                    <a:pt x="60" y="96"/>
                  </a:lnTo>
                  <a:lnTo>
                    <a:pt x="72" y="96"/>
                  </a:lnTo>
                  <a:lnTo>
                    <a:pt x="90" y="96"/>
                  </a:lnTo>
                  <a:lnTo>
                    <a:pt x="96" y="102"/>
                  </a:lnTo>
                  <a:lnTo>
                    <a:pt x="126" y="96"/>
                  </a:lnTo>
                  <a:lnTo>
                    <a:pt x="144" y="96"/>
                  </a:lnTo>
                  <a:lnTo>
                    <a:pt x="156" y="84"/>
                  </a:lnTo>
                  <a:lnTo>
                    <a:pt x="168" y="66"/>
                  </a:lnTo>
                  <a:lnTo>
                    <a:pt x="186" y="54"/>
                  </a:lnTo>
                  <a:lnTo>
                    <a:pt x="210" y="48"/>
                  </a:lnTo>
                  <a:lnTo>
                    <a:pt x="234" y="30"/>
                  </a:lnTo>
                  <a:lnTo>
                    <a:pt x="253" y="30"/>
                  </a:lnTo>
                  <a:lnTo>
                    <a:pt x="271" y="42"/>
                  </a:lnTo>
                  <a:lnTo>
                    <a:pt x="295" y="48"/>
                  </a:lnTo>
                  <a:lnTo>
                    <a:pt x="301" y="48"/>
                  </a:lnTo>
                  <a:lnTo>
                    <a:pt x="319" y="54"/>
                  </a:lnTo>
                  <a:lnTo>
                    <a:pt x="331" y="66"/>
                  </a:lnTo>
                  <a:lnTo>
                    <a:pt x="355" y="72"/>
                  </a:lnTo>
                  <a:lnTo>
                    <a:pt x="367" y="66"/>
                  </a:lnTo>
                  <a:lnTo>
                    <a:pt x="385" y="48"/>
                  </a:lnTo>
                  <a:lnTo>
                    <a:pt x="403" y="60"/>
                  </a:lnTo>
                  <a:lnTo>
                    <a:pt x="403" y="54"/>
                  </a:lnTo>
                  <a:lnTo>
                    <a:pt x="415" y="24"/>
                  </a:lnTo>
                  <a:lnTo>
                    <a:pt x="421" y="18"/>
                  </a:lnTo>
                  <a:lnTo>
                    <a:pt x="421" y="6"/>
                  </a:lnTo>
                  <a:lnTo>
                    <a:pt x="445" y="0"/>
                  </a:lnTo>
                  <a:lnTo>
                    <a:pt x="445" y="18"/>
                  </a:lnTo>
                  <a:lnTo>
                    <a:pt x="463" y="30"/>
                  </a:lnTo>
                  <a:lnTo>
                    <a:pt x="499" y="12"/>
                  </a:lnTo>
                  <a:lnTo>
                    <a:pt x="505" y="18"/>
                  </a:lnTo>
                  <a:lnTo>
                    <a:pt x="523" y="36"/>
                  </a:lnTo>
                  <a:lnTo>
                    <a:pt x="547" y="48"/>
                  </a:lnTo>
                  <a:lnTo>
                    <a:pt x="571" y="54"/>
                  </a:lnTo>
                  <a:lnTo>
                    <a:pt x="590" y="72"/>
                  </a:lnTo>
                  <a:lnTo>
                    <a:pt x="602" y="84"/>
                  </a:lnTo>
                  <a:lnTo>
                    <a:pt x="608" y="90"/>
                  </a:lnTo>
                  <a:lnTo>
                    <a:pt x="608" y="120"/>
                  </a:lnTo>
                  <a:lnTo>
                    <a:pt x="596" y="126"/>
                  </a:lnTo>
                  <a:lnTo>
                    <a:pt x="590" y="132"/>
                  </a:lnTo>
                  <a:lnTo>
                    <a:pt x="571" y="126"/>
                  </a:lnTo>
                  <a:lnTo>
                    <a:pt x="547" y="114"/>
                  </a:lnTo>
                  <a:lnTo>
                    <a:pt x="529" y="120"/>
                  </a:lnTo>
                  <a:lnTo>
                    <a:pt x="505" y="132"/>
                  </a:lnTo>
                  <a:lnTo>
                    <a:pt x="487" y="138"/>
                  </a:lnTo>
                  <a:lnTo>
                    <a:pt x="463" y="138"/>
                  </a:lnTo>
                  <a:lnTo>
                    <a:pt x="439" y="144"/>
                  </a:lnTo>
                  <a:lnTo>
                    <a:pt x="439" y="150"/>
                  </a:lnTo>
                  <a:lnTo>
                    <a:pt x="421" y="162"/>
                  </a:lnTo>
                  <a:lnTo>
                    <a:pt x="403" y="174"/>
                  </a:lnTo>
                  <a:lnTo>
                    <a:pt x="391" y="192"/>
                  </a:lnTo>
                  <a:lnTo>
                    <a:pt x="385" y="216"/>
                  </a:lnTo>
                  <a:lnTo>
                    <a:pt x="391" y="234"/>
                  </a:lnTo>
                  <a:lnTo>
                    <a:pt x="397" y="246"/>
                  </a:lnTo>
                  <a:lnTo>
                    <a:pt x="385" y="258"/>
                  </a:lnTo>
                  <a:lnTo>
                    <a:pt x="379" y="246"/>
                  </a:lnTo>
                  <a:lnTo>
                    <a:pt x="367" y="234"/>
                  </a:lnTo>
                  <a:lnTo>
                    <a:pt x="355" y="234"/>
                  </a:lnTo>
                  <a:lnTo>
                    <a:pt x="337" y="228"/>
                  </a:lnTo>
                  <a:lnTo>
                    <a:pt x="337" y="234"/>
                  </a:lnTo>
                  <a:lnTo>
                    <a:pt x="325" y="240"/>
                  </a:lnTo>
                  <a:lnTo>
                    <a:pt x="319" y="240"/>
                  </a:lnTo>
                  <a:lnTo>
                    <a:pt x="301" y="240"/>
                  </a:lnTo>
                  <a:lnTo>
                    <a:pt x="283" y="240"/>
                  </a:lnTo>
                  <a:lnTo>
                    <a:pt x="271" y="240"/>
                  </a:lnTo>
                  <a:lnTo>
                    <a:pt x="253" y="246"/>
                  </a:lnTo>
                  <a:lnTo>
                    <a:pt x="234" y="246"/>
                  </a:lnTo>
                  <a:lnTo>
                    <a:pt x="222" y="258"/>
                  </a:lnTo>
                  <a:lnTo>
                    <a:pt x="210" y="258"/>
                  </a:lnTo>
                  <a:lnTo>
                    <a:pt x="204" y="264"/>
                  </a:lnTo>
                  <a:lnTo>
                    <a:pt x="198" y="264"/>
                  </a:lnTo>
                  <a:lnTo>
                    <a:pt x="186" y="270"/>
                  </a:lnTo>
                  <a:lnTo>
                    <a:pt x="168" y="277"/>
                  </a:lnTo>
                  <a:lnTo>
                    <a:pt x="144" y="283"/>
                  </a:lnTo>
                  <a:lnTo>
                    <a:pt x="138" y="283"/>
                  </a:lnTo>
                  <a:lnTo>
                    <a:pt x="132" y="283"/>
                  </a:lnTo>
                  <a:lnTo>
                    <a:pt x="132" y="264"/>
                  </a:lnTo>
                  <a:lnTo>
                    <a:pt x="144" y="252"/>
                  </a:lnTo>
                  <a:lnTo>
                    <a:pt x="156" y="240"/>
                  </a:lnTo>
                  <a:lnTo>
                    <a:pt x="150" y="234"/>
                  </a:lnTo>
                  <a:lnTo>
                    <a:pt x="132" y="234"/>
                  </a:lnTo>
                  <a:lnTo>
                    <a:pt x="108" y="240"/>
                  </a:lnTo>
                  <a:lnTo>
                    <a:pt x="102" y="228"/>
                  </a:lnTo>
                  <a:lnTo>
                    <a:pt x="102" y="216"/>
                  </a:lnTo>
                  <a:lnTo>
                    <a:pt x="114" y="204"/>
                  </a:lnTo>
                  <a:lnTo>
                    <a:pt x="120" y="192"/>
                  </a:lnTo>
                  <a:lnTo>
                    <a:pt x="108" y="180"/>
                  </a:lnTo>
                  <a:lnTo>
                    <a:pt x="102" y="174"/>
                  </a:lnTo>
                  <a:lnTo>
                    <a:pt x="96" y="174"/>
                  </a:lnTo>
                  <a:lnTo>
                    <a:pt x="90" y="180"/>
                  </a:lnTo>
                  <a:lnTo>
                    <a:pt x="72" y="192"/>
                  </a:lnTo>
                  <a:lnTo>
                    <a:pt x="60" y="204"/>
                  </a:lnTo>
                  <a:lnTo>
                    <a:pt x="36" y="216"/>
                  </a:lnTo>
                  <a:lnTo>
                    <a:pt x="30" y="210"/>
                  </a:lnTo>
                  <a:lnTo>
                    <a:pt x="12" y="186"/>
                  </a:lnTo>
                  <a:lnTo>
                    <a:pt x="0" y="186"/>
                  </a:lnTo>
                  <a:lnTo>
                    <a:pt x="0" y="174"/>
                  </a:lnTo>
                  <a:lnTo>
                    <a:pt x="0" y="150"/>
                  </a:lnTo>
                  <a:lnTo>
                    <a:pt x="6" y="126"/>
                  </a:lnTo>
                  <a:lnTo>
                    <a:pt x="12" y="114"/>
                  </a:lnTo>
                  <a:lnTo>
                    <a:pt x="12" y="108"/>
                  </a:lnTo>
                  <a:lnTo>
                    <a:pt x="12" y="96"/>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0" name="Freeform 14"/>
            <p:cNvSpPr>
              <a:spLocks/>
            </p:cNvSpPr>
            <p:nvPr/>
          </p:nvSpPr>
          <p:spPr bwMode="auto">
            <a:xfrm>
              <a:off x="3609419" y="1479878"/>
              <a:ext cx="993775" cy="1125538"/>
            </a:xfrm>
            <a:custGeom>
              <a:avLst/>
              <a:gdLst>
                <a:gd name="T0" fmla="*/ 13 w 626"/>
                <a:gd name="T1" fmla="*/ 342 h 709"/>
                <a:gd name="T2" fmla="*/ 25 w 626"/>
                <a:gd name="T3" fmla="*/ 330 h 709"/>
                <a:gd name="T4" fmla="*/ 13 w 626"/>
                <a:gd name="T5" fmla="*/ 300 h 709"/>
                <a:gd name="T6" fmla="*/ 13 w 626"/>
                <a:gd name="T7" fmla="*/ 276 h 709"/>
                <a:gd name="T8" fmla="*/ 13 w 626"/>
                <a:gd name="T9" fmla="*/ 252 h 709"/>
                <a:gd name="T10" fmla="*/ 25 w 626"/>
                <a:gd name="T11" fmla="*/ 234 h 709"/>
                <a:gd name="T12" fmla="*/ 31 w 626"/>
                <a:gd name="T13" fmla="*/ 210 h 709"/>
                <a:gd name="T14" fmla="*/ 37 w 626"/>
                <a:gd name="T15" fmla="*/ 180 h 709"/>
                <a:gd name="T16" fmla="*/ 49 w 626"/>
                <a:gd name="T17" fmla="*/ 156 h 709"/>
                <a:gd name="T18" fmla="*/ 43 w 626"/>
                <a:gd name="T19" fmla="*/ 144 h 709"/>
                <a:gd name="T20" fmla="*/ 73 w 626"/>
                <a:gd name="T21" fmla="*/ 120 h 709"/>
                <a:gd name="T22" fmla="*/ 97 w 626"/>
                <a:gd name="T23" fmla="*/ 108 h 709"/>
                <a:gd name="T24" fmla="*/ 127 w 626"/>
                <a:gd name="T25" fmla="*/ 90 h 709"/>
                <a:gd name="T26" fmla="*/ 157 w 626"/>
                <a:gd name="T27" fmla="*/ 60 h 709"/>
                <a:gd name="T28" fmla="*/ 181 w 626"/>
                <a:gd name="T29" fmla="*/ 36 h 709"/>
                <a:gd name="T30" fmla="*/ 211 w 626"/>
                <a:gd name="T31" fmla="*/ 18 h 709"/>
                <a:gd name="T32" fmla="*/ 235 w 626"/>
                <a:gd name="T33" fmla="*/ 0 h 709"/>
                <a:gd name="T34" fmla="*/ 265 w 626"/>
                <a:gd name="T35" fmla="*/ 6 h 709"/>
                <a:gd name="T36" fmla="*/ 295 w 626"/>
                <a:gd name="T37" fmla="*/ 18 h 709"/>
                <a:gd name="T38" fmla="*/ 319 w 626"/>
                <a:gd name="T39" fmla="*/ 24 h 709"/>
                <a:gd name="T40" fmla="*/ 343 w 626"/>
                <a:gd name="T41" fmla="*/ 36 h 709"/>
                <a:gd name="T42" fmla="*/ 368 w 626"/>
                <a:gd name="T43" fmla="*/ 42 h 709"/>
                <a:gd name="T44" fmla="*/ 392 w 626"/>
                <a:gd name="T45" fmla="*/ 54 h 709"/>
                <a:gd name="T46" fmla="*/ 422 w 626"/>
                <a:gd name="T47" fmla="*/ 72 h 709"/>
                <a:gd name="T48" fmla="*/ 452 w 626"/>
                <a:gd name="T49" fmla="*/ 96 h 709"/>
                <a:gd name="T50" fmla="*/ 500 w 626"/>
                <a:gd name="T51" fmla="*/ 126 h 709"/>
                <a:gd name="T52" fmla="*/ 536 w 626"/>
                <a:gd name="T53" fmla="*/ 150 h 709"/>
                <a:gd name="T54" fmla="*/ 548 w 626"/>
                <a:gd name="T55" fmla="*/ 174 h 709"/>
                <a:gd name="T56" fmla="*/ 566 w 626"/>
                <a:gd name="T57" fmla="*/ 234 h 709"/>
                <a:gd name="T58" fmla="*/ 596 w 626"/>
                <a:gd name="T59" fmla="*/ 282 h 709"/>
                <a:gd name="T60" fmla="*/ 620 w 626"/>
                <a:gd name="T61" fmla="*/ 312 h 709"/>
                <a:gd name="T62" fmla="*/ 578 w 626"/>
                <a:gd name="T63" fmla="*/ 342 h 709"/>
                <a:gd name="T64" fmla="*/ 542 w 626"/>
                <a:gd name="T65" fmla="*/ 396 h 709"/>
                <a:gd name="T66" fmla="*/ 566 w 626"/>
                <a:gd name="T67" fmla="*/ 445 h 709"/>
                <a:gd name="T68" fmla="*/ 560 w 626"/>
                <a:gd name="T69" fmla="*/ 487 h 709"/>
                <a:gd name="T70" fmla="*/ 584 w 626"/>
                <a:gd name="T71" fmla="*/ 523 h 709"/>
                <a:gd name="T72" fmla="*/ 608 w 626"/>
                <a:gd name="T73" fmla="*/ 535 h 709"/>
                <a:gd name="T74" fmla="*/ 626 w 626"/>
                <a:gd name="T75" fmla="*/ 589 h 709"/>
                <a:gd name="T76" fmla="*/ 614 w 626"/>
                <a:gd name="T77" fmla="*/ 619 h 709"/>
                <a:gd name="T78" fmla="*/ 560 w 626"/>
                <a:gd name="T79" fmla="*/ 607 h 709"/>
                <a:gd name="T80" fmla="*/ 530 w 626"/>
                <a:gd name="T81" fmla="*/ 631 h 709"/>
                <a:gd name="T82" fmla="*/ 500 w 626"/>
                <a:gd name="T83" fmla="*/ 655 h 709"/>
                <a:gd name="T84" fmla="*/ 446 w 626"/>
                <a:gd name="T85" fmla="*/ 673 h 709"/>
                <a:gd name="T86" fmla="*/ 410 w 626"/>
                <a:gd name="T87" fmla="*/ 655 h 709"/>
                <a:gd name="T88" fmla="*/ 349 w 626"/>
                <a:gd name="T89" fmla="*/ 637 h 709"/>
                <a:gd name="T90" fmla="*/ 283 w 626"/>
                <a:gd name="T91" fmla="*/ 673 h 709"/>
                <a:gd name="T92" fmla="*/ 241 w 626"/>
                <a:gd name="T93" fmla="*/ 703 h 709"/>
                <a:gd name="T94" fmla="*/ 187 w 626"/>
                <a:gd name="T95" fmla="*/ 703 h 709"/>
                <a:gd name="T96" fmla="*/ 127 w 626"/>
                <a:gd name="T97" fmla="*/ 703 h 709"/>
                <a:gd name="T98" fmla="*/ 127 w 626"/>
                <a:gd name="T99" fmla="*/ 643 h 709"/>
                <a:gd name="T100" fmla="*/ 157 w 626"/>
                <a:gd name="T101" fmla="*/ 643 h 709"/>
                <a:gd name="T102" fmla="*/ 205 w 626"/>
                <a:gd name="T103" fmla="*/ 631 h 709"/>
                <a:gd name="T104" fmla="*/ 229 w 626"/>
                <a:gd name="T105" fmla="*/ 595 h 709"/>
                <a:gd name="T106" fmla="*/ 247 w 626"/>
                <a:gd name="T107" fmla="*/ 547 h 709"/>
                <a:gd name="T108" fmla="*/ 211 w 626"/>
                <a:gd name="T109" fmla="*/ 547 h 709"/>
                <a:gd name="T110" fmla="*/ 175 w 626"/>
                <a:gd name="T111" fmla="*/ 529 h 709"/>
                <a:gd name="T112" fmla="*/ 157 w 626"/>
                <a:gd name="T113" fmla="*/ 487 h 709"/>
                <a:gd name="T114" fmla="*/ 151 w 626"/>
                <a:gd name="T115" fmla="*/ 445 h 709"/>
                <a:gd name="T116" fmla="*/ 127 w 626"/>
                <a:gd name="T117" fmla="*/ 433 h 709"/>
                <a:gd name="T118" fmla="*/ 91 w 626"/>
                <a:gd name="T119" fmla="*/ 408 h 709"/>
                <a:gd name="T120" fmla="*/ 31 w 626"/>
                <a:gd name="T121" fmla="*/ 384 h 709"/>
                <a:gd name="T122" fmla="*/ 0 w 626"/>
                <a:gd name="T123" fmla="*/ 3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6" h="709">
                  <a:moveTo>
                    <a:pt x="0" y="348"/>
                  </a:moveTo>
                  <a:lnTo>
                    <a:pt x="6" y="348"/>
                  </a:lnTo>
                  <a:lnTo>
                    <a:pt x="13" y="342"/>
                  </a:lnTo>
                  <a:lnTo>
                    <a:pt x="25" y="336"/>
                  </a:lnTo>
                  <a:lnTo>
                    <a:pt x="31" y="336"/>
                  </a:lnTo>
                  <a:lnTo>
                    <a:pt x="25" y="330"/>
                  </a:lnTo>
                  <a:lnTo>
                    <a:pt x="19" y="318"/>
                  </a:lnTo>
                  <a:lnTo>
                    <a:pt x="19" y="312"/>
                  </a:lnTo>
                  <a:lnTo>
                    <a:pt x="13" y="300"/>
                  </a:lnTo>
                  <a:lnTo>
                    <a:pt x="13" y="294"/>
                  </a:lnTo>
                  <a:lnTo>
                    <a:pt x="13" y="288"/>
                  </a:lnTo>
                  <a:lnTo>
                    <a:pt x="13" y="276"/>
                  </a:lnTo>
                  <a:lnTo>
                    <a:pt x="13" y="264"/>
                  </a:lnTo>
                  <a:lnTo>
                    <a:pt x="13" y="258"/>
                  </a:lnTo>
                  <a:lnTo>
                    <a:pt x="13" y="252"/>
                  </a:lnTo>
                  <a:lnTo>
                    <a:pt x="19" y="246"/>
                  </a:lnTo>
                  <a:lnTo>
                    <a:pt x="19" y="240"/>
                  </a:lnTo>
                  <a:lnTo>
                    <a:pt x="25" y="234"/>
                  </a:lnTo>
                  <a:lnTo>
                    <a:pt x="25" y="228"/>
                  </a:lnTo>
                  <a:lnTo>
                    <a:pt x="25" y="222"/>
                  </a:lnTo>
                  <a:lnTo>
                    <a:pt x="31" y="210"/>
                  </a:lnTo>
                  <a:lnTo>
                    <a:pt x="31" y="204"/>
                  </a:lnTo>
                  <a:lnTo>
                    <a:pt x="37" y="192"/>
                  </a:lnTo>
                  <a:lnTo>
                    <a:pt x="37" y="180"/>
                  </a:lnTo>
                  <a:lnTo>
                    <a:pt x="43" y="174"/>
                  </a:lnTo>
                  <a:lnTo>
                    <a:pt x="43" y="162"/>
                  </a:lnTo>
                  <a:lnTo>
                    <a:pt x="49" y="156"/>
                  </a:lnTo>
                  <a:lnTo>
                    <a:pt x="49" y="150"/>
                  </a:lnTo>
                  <a:lnTo>
                    <a:pt x="43" y="150"/>
                  </a:lnTo>
                  <a:lnTo>
                    <a:pt x="43" y="144"/>
                  </a:lnTo>
                  <a:lnTo>
                    <a:pt x="49" y="138"/>
                  </a:lnTo>
                  <a:lnTo>
                    <a:pt x="61" y="126"/>
                  </a:lnTo>
                  <a:lnTo>
                    <a:pt x="73" y="120"/>
                  </a:lnTo>
                  <a:lnTo>
                    <a:pt x="79" y="114"/>
                  </a:lnTo>
                  <a:lnTo>
                    <a:pt x="91" y="114"/>
                  </a:lnTo>
                  <a:lnTo>
                    <a:pt x="97" y="108"/>
                  </a:lnTo>
                  <a:lnTo>
                    <a:pt x="109" y="102"/>
                  </a:lnTo>
                  <a:lnTo>
                    <a:pt x="115" y="96"/>
                  </a:lnTo>
                  <a:lnTo>
                    <a:pt x="127" y="90"/>
                  </a:lnTo>
                  <a:lnTo>
                    <a:pt x="133" y="84"/>
                  </a:lnTo>
                  <a:lnTo>
                    <a:pt x="139" y="78"/>
                  </a:lnTo>
                  <a:lnTo>
                    <a:pt x="157" y="60"/>
                  </a:lnTo>
                  <a:lnTo>
                    <a:pt x="163" y="48"/>
                  </a:lnTo>
                  <a:lnTo>
                    <a:pt x="175" y="42"/>
                  </a:lnTo>
                  <a:lnTo>
                    <a:pt x="181" y="36"/>
                  </a:lnTo>
                  <a:lnTo>
                    <a:pt x="193" y="30"/>
                  </a:lnTo>
                  <a:lnTo>
                    <a:pt x="199" y="24"/>
                  </a:lnTo>
                  <a:lnTo>
                    <a:pt x="211" y="18"/>
                  </a:lnTo>
                  <a:lnTo>
                    <a:pt x="217" y="12"/>
                  </a:lnTo>
                  <a:lnTo>
                    <a:pt x="229" y="6"/>
                  </a:lnTo>
                  <a:lnTo>
                    <a:pt x="235" y="0"/>
                  </a:lnTo>
                  <a:lnTo>
                    <a:pt x="247" y="6"/>
                  </a:lnTo>
                  <a:lnTo>
                    <a:pt x="253" y="6"/>
                  </a:lnTo>
                  <a:lnTo>
                    <a:pt x="265" y="6"/>
                  </a:lnTo>
                  <a:lnTo>
                    <a:pt x="271" y="12"/>
                  </a:lnTo>
                  <a:lnTo>
                    <a:pt x="283" y="12"/>
                  </a:lnTo>
                  <a:lnTo>
                    <a:pt x="295" y="18"/>
                  </a:lnTo>
                  <a:lnTo>
                    <a:pt x="301" y="18"/>
                  </a:lnTo>
                  <a:lnTo>
                    <a:pt x="313" y="18"/>
                  </a:lnTo>
                  <a:lnTo>
                    <a:pt x="319" y="24"/>
                  </a:lnTo>
                  <a:lnTo>
                    <a:pt x="325" y="24"/>
                  </a:lnTo>
                  <a:lnTo>
                    <a:pt x="337" y="30"/>
                  </a:lnTo>
                  <a:lnTo>
                    <a:pt x="343" y="36"/>
                  </a:lnTo>
                  <a:lnTo>
                    <a:pt x="349" y="36"/>
                  </a:lnTo>
                  <a:lnTo>
                    <a:pt x="356" y="36"/>
                  </a:lnTo>
                  <a:lnTo>
                    <a:pt x="368" y="42"/>
                  </a:lnTo>
                  <a:lnTo>
                    <a:pt x="374" y="48"/>
                  </a:lnTo>
                  <a:lnTo>
                    <a:pt x="386" y="54"/>
                  </a:lnTo>
                  <a:lnTo>
                    <a:pt x="392" y="54"/>
                  </a:lnTo>
                  <a:lnTo>
                    <a:pt x="404" y="60"/>
                  </a:lnTo>
                  <a:lnTo>
                    <a:pt x="410" y="66"/>
                  </a:lnTo>
                  <a:lnTo>
                    <a:pt x="422" y="72"/>
                  </a:lnTo>
                  <a:lnTo>
                    <a:pt x="428" y="72"/>
                  </a:lnTo>
                  <a:lnTo>
                    <a:pt x="440" y="72"/>
                  </a:lnTo>
                  <a:lnTo>
                    <a:pt x="452" y="96"/>
                  </a:lnTo>
                  <a:lnTo>
                    <a:pt x="470" y="102"/>
                  </a:lnTo>
                  <a:lnTo>
                    <a:pt x="488" y="114"/>
                  </a:lnTo>
                  <a:lnTo>
                    <a:pt x="500" y="126"/>
                  </a:lnTo>
                  <a:lnTo>
                    <a:pt x="518" y="138"/>
                  </a:lnTo>
                  <a:lnTo>
                    <a:pt x="524" y="144"/>
                  </a:lnTo>
                  <a:lnTo>
                    <a:pt x="536" y="150"/>
                  </a:lnTo>
                  <a:lnTo>
                    <a:pt x="548" y="156"/>
                  </a:lnTo>
                  <a:lnTo>
                    <a:pt x="554" y="156"/>
                  </a:lnTo>
                  <a:lnTo>
                    <a:pt x="548" y="174"/>
                  </a:lnTo>
                  <a:lnTo>
                    <a:pt x="548" y="198"/>
                  </a:lnTo>
                  <a:lnTo>
                    <a:pt x="554" y="216"/>
                  </a:lnTo>
                  <a:lnTo>
                    <a:pt x="566" y="234"/>
                  </a:lnTo>
                  <a:lnTo>
                    <a:pt x="572" y="258"/>
                  </a:lnTo>
                  <a:lnTo>
                    <a:pt x="584" y="264"/>
                  </a:lnTo>
                  <a:lnTo>
                    <a:pt x="596" y="282"/>
                  </a:lnTo>
                  <a:lnTo>
                    <a:pt x="614" y="300"/>
                  </a:lnTo>
                  <a:lnTo>
                    <a:pt x="620" y="306"/>
                  </a:lnTo>
                  <a:lnTo>
                    <a:pt x="620" y="312"/>
                  </a:lnTo>
                  <a:lnTo>
                    <a:pt x="620" y="330"/>
                  </a:lnTo>
                  <a:lnTo>
                    <a:pt x="596" y="330"/>
                  </a:lnTo>
                  <a:lnTo>
                    <a:pt x="578" y="342"/>
                  </a:lnTo>
                  <a:lnTo>
                    <a:pt x="554" y="354"/>
                  </a:lnTo>
                  <a:lnTo>
                    <a:pt x="542" y="372"/>
                  </a:lnTo>
                  <a:lnTo>
                    <a:pt x="542" y="396"/>
                  </a:lnTo>
                  <a:lnTo>
                    <a:pt x="554" y="420"/>
                  </a:lnTo>
                  <a:lnTo>
                    <a:pt x="560" y="433"/>
                  </a:lnTo>
                  <a:lnTo>
                    <a:pt x="566" y="445"/>
                  </a:lnTo>
                  <a:lnTo>
                    <a:pt x="560" y="457"/>
                  </a:lnTo>
                  <a:lnTo>
                    <a:pt x="566" y="469"/>
                  </a:lnTo>
                  <a:lnTo>
                    <a:pt x="560" y="487"/>
                  </a:lnTo>
                  <a:lnTo>
                    <a:pt x="566" y="499"/>
                  </a:lnTo>
                  <a:lnTo>
                    <a:pt x="566" y="511"/>
                  </a:lnTo>
                  <a:lnTo>
                    <a:pt x="584" y="523"/>
                  </a:lnTo>
                  <a:lnTo>
                    <a:pt x="584" y="535"/>
                  </a:lnTo>
                  <a:lnTo>
                    <a:pt x="590" y="541"/>
                  </a:lnTo>
                  <a:lnTo>
                    <a:pt x="608" y="535"/>
                  </a:lnTo>
                  <a:lnTo>
                    <a:pt x="614" y="559"/>
                  </a:lnTo>
                  <a:lnTo>
                    <a:pt x="626" y="571"/>
                  </a:lnTo>
                  <a:lnTo>
                    <a:pt x="626" y="589"/>
                  </a:lnTo>
                  <a:lnTo>
                    <a:pt x="626" y="601"/>
                  </a:lnTo>
                  <a:lnTo>
                    <a:pt x="620" y="607"/>
                  </a:lnTo>
                  <a:lnTo>
                    <a:pt x="614" y="619"/>
                  </a:lnTo>
                  <a:lnTo>
                    <a:pt x="578" y="637"/>
                  </a:lnTo>
                  <a:lnTo>
                    <a:pt x="560" y="625"/>
                  </a:lnTo>
                  <a:lnTo>
                    <a:pt x="560" y="607"/>
                  </a:lnTo>
                  <a:lnTo>
                    <a:pt x="536" y="613"/>
                  </a:lnTo>
                  <a:lnTo>
                    <a:pt x="536" y="625"/>
                  </a:lnTo>
                  <a:lnTo>
                    <a:pt x="530" y="631"/>
                  </a:lnTo>
                  <a:lnTo>
                    <a:pt x="518" y="661"/>
                  </a:lnTo>
                  <a:lnTo>
                    <a:pt x="518" y="667"/>
                  </a:lnTo>
                  <a:lnTo>
                    <a:pt x="500" y="655"/>
                  </a:lnTo>
                  <a:lnTo>
                    <a:pt x="482" y="673"/>
                  </a:lnTo>
                  <a:lnTo>
                    <a:pt x="470" y="679"/>
                  </a:lnTo>
                  <a:lnTo>
                    <a:pt x="446" y="673"/>
                  </a:lnTo>
                  <a:lnTo>
                    <a:pt x="434" y="661"/>
                  </a:lnTo>
                  <a:lnTo>
                    <a:pt x="416" y="655"/>
                  </a:lnTo>
                  <a:lnTo>
                    <a:pt x="410" y="655"/>
                  </a:lnTo>
                  <a:lnTo>
                    <a:pt x="386" y="649"/>
                  </a:lnTo>
                  <a:lnTo>
                    <a:pt x="368" y="637"/>
                  </a:lnTo>
                  <a:lnTo>
                    <a:pt x="349" y="637"/>
                  </a:lnTo>
                  <a:lnTo>
                    <a:pt x="325" y="655"/>
                  </a:lnTo>
                  <a:lnTo>
                    <a:pt x="301" y="661"/>
                  </a:lnTo>
                  <a:lnTo>
                    <a:pt x="283" y="673"/>
                  </a:lnTo>
                  <a:lnTo>
                    <a:pt x="271" y="691"/>
                  </a:lnTo>
                  <a:lnTo>
                    <a:pt x="259" y="703"/>
                  </a:lnTo>
                  <a:lnTo>
                    <a:pt x="241" y="703"/>
                  </a:lnTo>
                  <a:lnTo>
                    <a:pt x="211" y="709"/>
                  </a:lnTo>
                  <a:lnTo>
                    <a:pt x="205" y="703"/>
                  </a:lnTo>
                  <a:lnTo>
                    <a:pt x="187" y="703"/>
                  </a:lnTo>
                  <a:lnTo>
                    <a:pt x="175" y="703"/>
                  </a:lnTo>
                  <a:lnTo>
                    <a:pt x="151" y="709"/>
                  </a:lnTo>
                  <a:lnTo>
                    <a:pt x="127" y="703"/>
                  </a:lnTo>
                  <a:lnTo>
                    <a:pt x="127" y="685"/>
                  </a:lnTo>
                  <a:lnTo>
                    <a:pt x="121" y="667"/>
                  </a:lnTo>
                  <a:lnTo>
                    <a:pt x="127" y="643"/>
                  </a:lnTo>
                  <a:lnTo>
                    <a:pt x="133" y="637"/>
                  </a:lnTo>
                  <a:lnTo>
                    <a:pt x="145" y="637"/>
                  </a:lnTo>
                  <a:lnTo>
                    <a:pt x="157" y="643"/>
                  </a:lnTo>
                  <a:lnTo>
                    <a:pt x="169" y="643"/>
                  </a:lnTo>
                  <a:lnTo>
                    <a:pt x="193" y="643"/>
                  </a:lnTo>
                  <a:lnTo>
                    <a:pt x="205" y="631"/>
                  </a:lnTo>
                  <a:lnTo>
                    <a:pt x="217" y="619"/>
                  </a:lnTo>
                  <a:lnTo>
                    <a:pt x="223" y="601"/>
                  </a:lnTo>
                  <a:lnTo>
                    <a:pt x="229" y="595"/>
                  </a:lnTo>
                  <a:lnTo>
                    <a:pt x="241" y="577"/>
                  </a:lnTo>
                  <a:lnTo>
                    <a:pt x="259" y="553"/>
                  </a:lnTo>
                  <a:lnTo>
                    <a:pt x="247" y="547"/>
                  </a:lnTo>
                  <a:lnTo>
                    <a:pt x="235" y="541"/>
                  </a:lnTo>
                  <a:lnTo>
                    <a:pt x="217" y="541"/>
                  </a:lnTo>
                  <a:lnTo>
                    <a:pt x="211" y="547"/>
                  </a:lnTo>
                  <a:lnTo>
                    <a:pt x="193" y="541"/>
                  </a:lnTo>
                  <a:lnTo>
                    <a:pt x="187" y="535"/>
                  </a:lnTo>
                  <a:lnTo>
                    <a:pt x="175" y="529"/>
                  </a:lnTo>
                  <a:lnTo>
                    <a:pt x="169" y="505"/>
                  </a:lnTo>
                  <a:lnTo>
                    <a:pt x="163" y="499"/>
                  </a:lnTo>
                  <a:lnTo>
                    <a:pt x="157" y="487"/>
                  </a:lnTo>
                  <a:lnTo>
                    <a:pt x="157" y="469"/>
                  </a:lnTo>
                  <a:lnTo>
                    <a:pt x="157" y="451"/>
                  </a:lnTo>
                  <a:lnTo>
                    <a:pt x="151" y="445"/>
                  </a:lnTo>
                  <a:lnTo>
                    <a:pt x="151" y="439"/>
                  </a:lnTo>
                  <a:lnTo>
                    <a:pt x="133" y="439"/>
                  </a:lnTo>
                  <a:lnTo>
                    <a:pt x="127" y="433"/>
                  </a:lnTo>
                  <a:lnTo>
                    <a:pt x="115" y="420"/>
                  </a:lnTo>
                  <a:lnTo>
                    <a:pt x="115" y="414"/>
                  </a:lnTo>
                  <a:lnTo>
                    <a:pt x="91" y="408"/>
                  </a:lnTo>
                  <a:lnTo>
                    <a:pt x="67" y="402"/>
                  </a:lnTo>
                  <a:lnTo>
                    <a:pt x="43" y="396"/>
                  </a:lnTo>
                  <a:lnTo>
                    <a:pt x="31" y="384"/>
                  </a:lnTo>
                  <a:lnTo>
                    <a:pt x="25" y="378"/>
                  </a:lnTo>
                  <a:lnTo>
                    <a:pt x="6" y="360"/>
                  </a:lnTo>
                  <a:lnTo>
                    <a:pt x="0" y="348"/>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1" name="Freeform 15"/>
            <p:cNvSpPr>
              <a:spLocks/>
            </p:cNvSpPr>
            <p:nvPr/>
          </p:nvSpPr>
          <p:spPr bwMode="auto">
            <a:xfrm>
              <a:off x="4469844" y="1803728"/>
              <a:ext cx="496888" cy="792163"/>
            </a:xfrm>
            <a:custGeom>
              <a:avLst/>
              <a:gdLst>
                <a:gd name="T0" fmla="*/ 72 w 313"/>
                <a:gd name="T1" fmla="*/ 84 h 499"/>
                <a:gd name="T2" fmla="*/ 108 w 313"/>
                <a:gd name="T3" fmla="*/ 24 h 499"/>
                <a:gd name="T4" fmla="*/ 151 w 313"/>
                <a:gd name="T5" fmla="*/ 18 h 499"/>
                <a:gd name="T6" fmla="*/ 187 w 313"/>
                <a:gd name="T7" fmla="*/ 0 h 499"/>
                <a:gd name="T8" fmla="*/ 187 w 313"/>
                <a:gd name="T9" fmla="*/ 24 h 499"/>
                <a:gd name="T10" fmla="*/ 229 w 313"/>
                <a:gd name="T11" fmla="*/ 72 h 499"/>
                <a:gd name="T12" fmla="*/ 283 w 313"/>
                <a:gd name="T13" fmla="*/ 84 h 499"/>
                <a:gd name="T14" fmla="*/ 295 w 313"/>
                <a:gd name="T15" fmla="*/ 108 h 499"/>
                <a:gd name="T16" fmla="*/ 307 w 313"/>
                <a:gd name="T17" fmla="*/ 144 h 499"/>
                <a:gd name="T18" fmla="*/ 295 w 313"/>
                <a:gd name="T19" fmla="*/ 168 h 499"/>
                <a:gd name="T20" fmla="*/ 283 w 313"/>
                <a:gd name="T21" fmla="*/ 186 h 499"/>
                <a:gd name="T22" fmla="*/ 295 w 313"/>
                <a:gd name="T23" fmla="*/ 235 h 499"/>
                <a:gd name="T24" fmla="*/ 271 w 313"/>
                <a:gd name="T25" fmla="*/ 265 h 499"/>
                <a:gd name="T26" fmla="*/ 307 w 313"/>
                <a:gd name="T27" fmla="*/ 313 h 499"/>
                <a:gd name="T28" fmla="*/ 313 w 313"/>
                <a:gd name="T29" fmla="*/ 337 h 499"/>
                <a:gd name="T30" fmla="*/ 301 w 313"/>
                <a:gd name="T31" fmla="*/ 367 h 499"/>
                <a:gd name="T32" fmla="*/ 307 w 313"/>
                <a:gd name="T33" fmla="*/ 409 h 499"/>
                <a:gd name="T34" fmla="*/ 295 w 313"/>
                <a:gd name="T35" fmla="*/ 409 h 499"/>
                <a:gd name="T36" fmla="*/ 253 w 313"/>
                <a:gd name="T37" fmla="*/ 409 h 499"/>
                <a:gd name="T38" fmla="*/ 193 w 313"/>
                <a:gd name="T39" fmla="*/ 433 h 499"/>
                <a:gd name="T40" fmla="*/ 187 w 313"/>
                <a:gd name="T41" fmla="*/ 463 h 499"/>
                <a:gd name="T42" fmla="*/ 193 w 313"/>
                <a:gd name="T43" fmla="*/ 499 h 499"/>
                <a:gd name="T44" fmla="*/ 175 w 313"/>
                <a:gd name="T45" fmla="*/ 487 h 499"/>
                <a:gd name="T46" fmla="*/ 144 w 313"/>
                <a:gd name="T47" fmla="*/ 457 h 499"/>
                <a:gd name="T48" fmla="*/ 96 w 313"/>
                <a:gd name="T49" fmla="*/ 439 h 499"/>
                <a:gd name="T50" fmla="*/ 72 w 313"/>
                <a:gd name="T51" fmla="*/ 415 h 499"/>
                <a:gd name="T52" fmla="*/ 84 w 313"/>
                <a:gd name="T53" fmla="*/ 397 h 499"/>
                <a:gd name="T54" fmla="*/ 84 w 313"/>
                <a:gd name="T55" fmla="*/ 367 h 499"/>
                <a:gd name="T56" fmla="*/ 66 w 313"/>
                <a:gd name="T57" fmla="*/ 331 h 499"/>
                <a:gd name="T58" fmla="*/ 42 w 313"/>
                <a:gd name="T59" fmla="*/ 331 h 499"/>
                <a:gd name="T60" fmla="*/ 24 w 313"/>
                <a:gd name="T61" fmla="*/ 307 h 499"/>
                <a:gd name="T62" fmla="*/ 18 w 313"/>
                <a:gd name="T63" fmla="*/ 283 h 499"/>
                <a:gd name="T64" fmla="*/ 18 w 313"/>
                <a:gd name="T65" fmla="*/ 253 h 499"/>
                <a:gd name="T66" fmla="*/ 18 w 313"/>
                <a:gd name="T67" fmla="*/ 229 h 499"/>
                <a:gd name="T68" fmla="*/ 0 w 313"/>
                <a:gd name="T69" fmla="*/ 192 h 499"/>
                <a:gd name="T70" fmla="*/ 12 w 313"/>
                <a:gd name="T71" fmla="*/ 150 h 499"/>
                <a:gd name="T72" fmla="*/ 54 w 313"/>
                <a:gd name="T73" fmla="*/ 126 h 499"/>
                <a:gd name="T74" fmla="*/ 78 w 313"/>
                <a:gd name="T75" fmla="*/ 108 h 499"/>
                <a:gd name="T76" fmla="*/ 72 w 313"/>
                <a:gd name="T77" fmla="*/ 9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3" h="499">
                  <a:moveTo>
                    <a:pt x="72" y="96"/>
                  </a:moveTo>
                  <a:lnTo>
                    <a:pt x="72" y="84"/>
                  </a:lnTo>
                  <a:lnTo>
                    <a:pt x="84" y="60"/>
                  </a:lnTo>
                  <a:lnTo>
                    <a:pt x="108" y="24"/>
                  </a:lnTo>
                  <a:lnTo>
                    <a:pt x="126" y="30"/>
                  </a:lnTo>
                  <a:lnTo>
                    <a:pt x="151" y="18"/>
                  </a:lnTo>
                  <a:lnTo>
                    <a:pt x="175" y="6"/>
                  </a:lnTo>
                  <a:lnTo>
                    <a:pt x="187" y="0"/>
                  </a:lnTo>
                  <a:lnTo>
                    <a:pt x="187" y="12"/>
                  </a:lnTo>
                  <a:lnTo>
                    <a:pt x="187" y="24"/>
                  </a:lnTo>
                  <a:lnTo>
                    <a:pt x="199" y="54"/>
                  </a:lnTo>
                  <a:lnTo>
                    <a:pt x="229" y="72"/>
                  </a:lnTo>
                  <a:lnTo>
                    <a:pt x="253" y="78"/>
                  </a:lnTo>
                  <a:lnTo>
                    <a:pt x="283" y="84"/>
                  </a:lnTo>
                  <a:lnTo>
                    <a:pt x="283" y="90"/>
                  </a:lnTo>
                  <a:lnTo>
                    <a:pt x="295" y="108"/>
                  </a:lnTo>
                  <a:lnTo>
                    <a:pt x="307" y="132"/>
                  </a:lnTo>
                  <a:lnTo>
                    <a:pt x="307" y="144"/>
                  </a:lnTo>
                  <a:lnTo>
                    <a:pt x="301" y="150"/>
                  </a:lnTo>
                  <a:lnTo>
                    <a:pt x="295" y="168"/>
                  </a:lnTo>
                  <a:lnTo>
                    <a:pt x="283" y="180"/>
                  </a:lnTo>
                  <a:lnTo>
                    <a:pt x="283" y="186"/>
                  </a:lnTo>
                  <a:lnTo>
                    <a:pt x="289" y="204"/>
                  </a:lnTo>
                  <a:lnTo>
                    <a:pt x="295" y="235"/>
                  </a:lnTo>
                  <a:lnTo>
                    <a:pt x="277" y="247"/>
                  </a:lnTo>
                  <a:lnTo>
                    <a:pt x="271" y="265"/>
                  </a:lnTo>
                  <a:lnTo>
                    <a:pt x="295" y="289"/>
                  </a:lnTo>
                  <a:lnTo>
                    <a:pt x="307" y="313"/>
                  </a:lnTo>
                  <a:lnTo>
                    <a:pt x="313" y="325"/>
                  </a:lnTo>
                  <a:lnTo>
                    <a:pt x="313" y="337"/>
                  </a:lnTo>
                  <a:lnTo>
                    <a:pt x="307" y="355"/>
                  </a:lnTo>
                  <a:lnTo>
                    <a:pt x="301" y="367"/>
                  </a:lnTo>
                  <a:lnTo>
                    <a:pt x="301" y="379"/>
                  </a:lnTo>
                  <a:lnTo>
                    <a:pt x="307" y="409"/>
                  </a:lnTo>
                  <a:lnTo>
                    <a:pt x="301" y="409"/>
                  </a:lnTo>
                  <a:lnTo>
                    <a:pt x="295" y="409"/>
                  </a:lnTo>
                  <a:lnTo>
                    <a:pt x="277" y="403"/>
                  </a:lnTo>
                  <a:lnTo>
                    <a:pt x="253" y="409"/>
                  </a:lnTo>
                  <a:lnTo>
                    <a:pt x="217" y="415"/>
                  </a:lnTo>
                  <a:lnTo>
                    <a:pt x="193" y="433"/>
                  </a:lnTo>
                  <a:lnTo>
                    <a:pt x="181" y="451"/>
                  </a:lnTo>
                  <a:lnTo>
                    <a:pt x="187" y="463"/>
                  </a:lnTo>
                  <a:lnTo>
                    <a:pt x="205" y="487"/>
                  </a:lnTo>
                  <a:lnTo>
                    <a:pt x="193" y="499"/>
                  </a:lnTo>
                  <a:lnTo>
                    <a:pt x="181" y="493"/>
                  </a:lnTo>
                  <a:lnTo>
                    <a:pt x="175" y="487"/>
                  </a:lnTo>
                  <a:lnTo>
                    <a:pt x="163" y="475"/>
                  </a:lnTo>
                  <a:lnTo>
                    <a:pt x="144" y="457"/>
                  </a:lnTo>
                  <a:lnTo>
                    <a:pt x="120" y="451"/>
                  </a:lnTo>
                  <a:lnTo>
                    <a:pt x="96" y="439"/>
                  </a:lnTo>
                  <a:lnTo>
                    <a:pt x="78" y="421"/>
                  </a:lnTo>
                  <a:lnTo>
                    <a:pt x="72" y="415"/>
                  </a:lnTo>
                  <a:lnTo>
                    <a:pt x="78" y="403"/>
                  </a:lnTo>
                  <a:lnTo>
                    <a:pt x="84" y="397"/>
                  </a:lnTo>
                  <a:lnTo>
                    <a:pt x="84" y="385"/>
                  </a:lnTo>
                  <a:lnTo>
                    <a:pt x="84" y="367"/>
                  </a:lnTo>
                  <a:lnTo>
                    <a:pt x="72" y="355"/>
                  </a:lnTo>
                  <a:lnTo>
                    <a:pt x="66" y="331"/>
                  </a:lnTo>
                  <a:lnTo>
                    <a:pt x="48" y="337"/>
                  </a:lnTo>
                  <a:lnTo>
                    <a:pt x="42" y="331"/>
                  </a:lnTo>
                  <a:lnTo>
                    <a:pt x="42" y="319"/>
                  </a:lnTo>
                  <a:lnTo>
                    <a:pt x="24" y="307"/>
                  </a:lnTo>
                  <a:lnTo>
                    <a:pt x="24" y="295"/>
                  </a:lnTo>
                  <a:lnTo>
                    <a:pt x="18" y="283"/>
                  </a:lnTo>
                  <a:lnTo>
                    <a:pt x="24" y="265"/>
                  </a:lnTo>
                  <a:lnTo>
                    <a:pt x="18" y="253"/>
                  </a:lnTo>
                  <a:lnTo>
                    <a:pt x="24" y="241"/>
                  </a:lnTo>
                  <a:lnTo>
                    <a:pt x="18" y="229"/>
                  </a:lnTo>
                  <a:lnTo>
                    <a:pt x="12" y="216"/>
                  </a:lnTo>
                  <a:lnTo>
                    <a:pt x="0" y="192"/>
                  </a:lnTo>
                  <a:lnTo>
                    <a:pt x="0" y="168"/>
                  </a:lnTo>
                  <a:lnTo>
                    <a:pt x="12" y="150"/>
                  </a:lnTo>
                  <a:lnTo>
                    <a:pt x="36" y="138"/>
                  </a:lnTo>
                  <a:lnTo>
                    <a:pt x="54" y="126"/>
                  </a:lnTo>
                  <a:lnTo>
                    <a:pt x="78" y="126"/>
                  </a:lnTo>
                  <a:lnTo>
                    <a:pt x="78" y="108"/>
                  </a:lnTo>
                  <a:lnTo>
                    <a:pt x="78" y="102"/>
                  </a:lnTo>
                  <a:lnTo>
                    <a:pt x="72" y="96"/>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2" name="Freeform 16"/>
            <p:cNvSpPr>
              <a:spLocks/>
            </p:cNvSpPr>
            <p:nvPr/>
          </p:nvSpPr>
          <p:spPr bwMode="auto">
            <a:xfrm>
              <a:off x="5349319" y="1794203"/>
              <a:ext cx="506413" cy="1422400"/>
            </a:xfrm>
            <a:custGeom>
              <a:avLst/>
              <a:gdLst>
                <a:gd name="T0" fmla="*/ 126 w 319"/>
                <a:gd name="T1" fmla="*/ 6 h 896"/>
                <a:gd name="T2" fmla="*/ 150 w 319"/>
                <a:gd name="T3" fmla="*/ 24 h 896"/>
                <a:gd name="T4" fmla="*/ 186 w 319"/>
                <a:gd name="T5" fmla="*/ 60 h 896"/>
                <a:gd name="T6" fmla="*/ 192 w 319"/>
                <a:gd name="T7" fmla="*/ 108 h 896"/>
                <a:gd name="T8" fmla="*/ 222 w 319"/>
                <a:gd name="T9" fmla="*/ 132 h 896"/>
                <a:gd name="T10" fmla="*/ 258 w 319"/>
                <a:gd name="T11" fmla="*/ 156 h 896"/>
                <a:gd name="T12" fmla="*/ 307 w 319"/>
                <a:gd name="T13" fmla="*/ 168 h 896"/>
                <a:gd name="T14" fmla="*/ 289 w 319"/>
                <a:gd name="T15" fmla="*/ 198 h 896"/>
                <a:gd name="T16" fmla="*/ 301 w 319"/>
                <a:gd name="T17" fmla="*/ 222 h 896"/>
                <a:gd name="T18" fmla="*/ 295 w 319"/>
                <a:gd name="T19" fmla="*/ 241 h 896"/>
                <a:gd name="T20" fmla="*/ 264 w 319"/>
                <a:gd name="T21" fmla="*/ 277 h 896"/>
                <a:gd name="T22" fmla="*/ 283 w 319"/>
                <a:gd name="T23" fmla="*/ 307 h 896"/>
                <a:gd name="T24" fmla="*/ 252 w 319"/>
                <a:gd name="T25" fmla="*/ 361 h 896"/>
                <a:gd name="T26" fmla="*/ 264 w 319"/>
                <a:gd name="T27" fmla="*/ 379 h 896"/>
                <a:gd name="T28" fmla="*/ 252 w 319"/>
                <a:gd name="T29" fmla="*/ 409 h 896"/>
                <a:gd name="T30" fmla="*/ 228 w 319"/>
                <a:gd name="T31" fmla="*/ 457 h 896"/>
                <a:gd name="T32" fmla="*/ 228 w 319"/>
                <a:gd name="T33" fmla="*/ 499 h 896"/>
                <a:gd name="T34" fmla="*/ 246 w 319"/>
                <a:gd name="T35" fmla="*/ 535 h 896"/>
                <a:gd name="T36" fmla="*/ 258 w 319"/>
                <a:gd name="T37" fmla="*/ 559 h 896"/>
                <a:gd name="T38" fmla="*/ 283 w 319"/>
                <a:gd name="T39" fmla="*/ 577 h 896"/>
                <a:gd name="T40" fmla="*/ 319 w 319"/>
                <a:gd name="T41" fmla="*/ 607 h 896"/>
                <a:gd name="T42" fmla="*/ 307 w 319"/>
                <a:gd name="T43" fmla="*/ 649 h 896"/>
                <a:gd name="T44" fmla="*/ 319 w 319"/>
                <a:gd name="T45" fmla="*/ 686 h 896"/>
                <a:gd name="T46" fmla="*/ 313 w 319"/>
                <a:gd name="T47" fmla="*/ 722 h 896"/>
                <a:gd name="T48" fmla="*/ 270 w 319"/>
                <a:gd name="T49" fmla="*/ 746 h 896"/>
                <a:gd name="T50" fmla="*/ 222 w 319"/>
                <a:gd name="T51" fmla="*/ 764 h 896"/>
                <a:gd name="T52" fmla="*/ 222 w 319"/>
                <a:gd name="T53" fmla="*/ 788 h 896"/>
                <a:gd name="T54" fmla="*/ 228 w 319"/>
                <a:gd name="T55" fmla="*/ 806 h 896"/>
                <a:gd name="T56" fmla="*/ 228 w 319"/>
                <a:gd name="T57" fmla="*/ 824 h 896"/>
                <a:gd name="T58" fmla="*/ 210 w 319"/>
                <a:gd name="T59" fmla="*/ 836 h 896"/>
                <a:gd name="T60" fmla="*/ 198 w 319"/>
                <a:gd name="T61" fmla="*/ 848 h 896"/>
                <a:gd name="T62" fmla="*/ 192 w 319"/>
                <a:gd name="T63" fmla="*/ 866 h 896"/>
                <a:gd name="T64" fmla="*/ 186 w 319"/>
                <a:gd name="T65" fmla="*/ 878 h 896"/>
                <a:gd name="T66" fmla="*/ 180 w 319"/>
                <a:gd name="T67" fmla="*/ 890 h 896"/>
                <a:gd name="T68" fmla="*/ 168 w 319"/>
                <a:gd name="T69" fmla="*/ 896 h 896"/>
                <a:gd name="T70" fmla="*/ 150 w 319"/>
                <a:gd name="T71" fmla="*/ 854 h 896"/>
                <a:gd name="T72" fmla="*/ 162 w 319"/>
                <a:gd name="T73" fmla="*/ 812 h 896"/>
                <a:gd name="T74" fmla="*/ 150 w 319"/>
                <a:gd name="T75" fmla="*/ 782 h 896"/>
                <a:gd name="T76" fmla="*/ 102 w 319"/>
                <a:gd name="T77" fmla="*/ 758 h 896"/>
                <a:gd name="T78" fmla="*/ 102 w 319"/>
                <a:gd name="T79" fmla="*/ 728 h 896"/>
                <a:gd name="T80" fmla="*/ 96 w 319"/>
                <a:gd name="T81" fmla="*/ 692 h 896"/>
                <a:gd name="T82" fmla="*/ 72 w 319"/>
                <a:gd name="T83" fmla="*/ 661 h 896"/>
                <a:gd name="T84" fmla="*/ 66 w 319"/>
                <a:gd name="T85" fmla="*/ 613 h 896"/>
                <a:gd name="T86" fmla="*/ 24 w 319"/>
                <a:gd name="T87" fmla="*/ 559 h 896"/>
                <a:gd name="T88" fmla="*/ 0 w 319"/>
                <a:gd name="T89" fmla="*/ 499 h 896"/>
                <a:gd name="T90" fmla="*/ 6 w 319"/>
                <a:gd name="T91" fmla="*/ 487 h 896"/>
                <a:gd name="T92" fmla="*/ 36 w 319"/>
                <a:gd name="T93" fmla="*/ 505 h 896"/>
                <a:gd name="T94" fmla="*/ 66 w 319"/>
                <a:gd name="T95" fmla="*/ 499 h 896"/>
                <a:gd name="T96" fmla="*/ 72 w 319"/>
                <a:gd name="T97" fmla="*/ 457 h 896"/>
                <a:gd name="T98" fmla="*/ 78 w 319"/>
                <a:gd name="T99" fmla="*/ 391 h 896"/>
                <a:gd name="T100" fmla="*/ 84 w 319"/>
                <a:gd name="T101" fmla="*/ 337 h 896"/>
                <a:gd name="T102" fmla="*/ 66 w 319"/>
                <a:gd name="T103" fmla="*/ 283 h 896"/>
                <a:gd name="T104" fmla="*/ 66 w 319"/>
                <a:gd name="T105" fmla="*/ 253 h 896"/>
                <a:gd name="T106" fmla="*/ 48 w 319"/>
                <a:gd name="T107" fmla="*/ 222 h 896"/>
                <a:gd name="T108" fmla="*/ 30 w 319"/>
                <a:gd name="T109" fmla="*/ 162 h 896"/>
                <a:gd name="T110" fmla="*/ 42 w 319"/>
                <a:gd name="T111" fmla="*/ 126 h 896"/>
                <a:gd name="T112" fmla="*/ 66 w 319"/>
                <a:gd name="T113" fmla="*/ 114 h 896"/>
                <a:gd name="T114" fmla="*/ 78 w 319"/>
                <a:gd name="T115" fmla="*/ 48 h 896"/>
                <a:gd name="T116" fmla="*/ 90 w 319"/>
                <a:gd name="T117" fmla="*/ 1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9" h="896">
                  <a:moveTo>
                    <a:pt x="108" y="0"/>
                  </a:moveTo>
                  <a:lnTo>
                    <a:pt x="126" y="6"/>
                  </a:lnTo>
                  <a:lnTo>
                    <a:pt x="144" y="18"/>
                  </a:lnTo>
                  <a:lnTo>
                    <a:pt x="150" y="24"/>
                  </a:lnTo>
                  <a:lnTo>
                    <a:pt x="174" y="48"/>
                  </a:lnTo>
                  <a:lnTo>
                    <a:pt x="186" y="60"/>
                  </a:lnTo>
                  <a:lnTo>
                    <a:pt x="186" y="78"/>
                  </a:lnTo>
                  <a:lnTo>
                    <a:pt x="192" y="108"/>
                  </a:lnTo>
                  <a:lnTo>
                    <a:pt x="210" y="114"/>
                  </a:lnTo>
                  <a:lnTo>
                    <a:pt x="222" y="132"/>
                  </a:lnTo>
                  <a:lnTo>
                    <a:pt x="240" y="150"/>
                  </a:lnTo>
                  <a:lnTo>
                    <a:pt x="258" y="156"/>
                  </a:lnTo>
                  <a:lnTo>
                    <a:pt x="307" y="150"/>
                  </a:lnTo>
                  <a:lnTo>
                    <a:pt x="307" y="168"/>
                  </a:lnTo>
                  <a:lnTo>
                    <a:pt x="301" y="180"/>
                  </a:lnTo>
                  <a:lnTo>
                    <a:pt x="289" y="198"/>
                  </a:lnTo>
                  <a:lnTo>
                    <a:pt x="301" y="216"/>
                  </a:lnTo>
                  <a:lnTo>
                    <a:pt x="301" y="222"/>
                  </a:lnTo>
                  <a:lnTo>
                    <a:pt x="307" y="235"/>
                  </a:lnTo>
                  <a:lnTo>
                    <a:pt x="295" y="241"/>
                  </a:lnTo>
                  <a:lnTo>
                    <a:pt x="270" y="253"/>
                  </a:lnTo>
                  <a:lnTo>
                    <a:pt x="264" y="277"/>
                  </a:lnTo>
                  <a:lnTo>
                    <a:pt x="277" y="289"/>
                  </a:lnTo>
                  <a:lnTo>
                    <a:pt x="283" y="307"/>
                  </a:lnTo>
                  <a:lnTo>
                    <a:pt x="270" y="331"/>
                  </a:lnTo>
                  <a:lnTo>
                    <a:pt x="252" y="361"/>
                  </a:lnTo>
                  <a:lnTo>
                    <a:pt x="258" y="373"/>
                  </a:lnTo>
                  <a:lnTo>
                    <a:pt x="264" y="379"/>
                  </a:lnTo>
                  <a:lnTo>
                    <a:pt x="264" y="391"/>
                  </a:lnTo>
                  <a:lnTo>
                    <a:pt x="252" y="409"/>
                  </a:lnTo>
                  <a:lnTo>
                    <a:pt x="234" y="433"/>
                  </a:lnTo>
                  <a:lnTo>
                    <a:pt x="228" y="457"/>
                  </a:lnTo>
                  <a:lnTo>
                    <a:pt x="234" y="487"/>
                  </a:lnTo>
                  <a:lnTo>
                    <a:pt x="228" y="499"/>
                  </a:lnTo>
                  <a:lnTo>
                    <a:pt x="240" y="517"/>
                  </a:lnTo>
                  <a:lnTo>
                    <a:pt x="246" y="535"/>
                  </a:lnTo>
                  <a:lnTo>
                    <a:pt x="246" y="541"/>
                  </a:lnTo>
                  <a:lnTo>
                    <a:pt x="258" y="559"/>
                  </a:lnTo>
                  <a:lnTo>
                    <a:pt x="264" y="565"/>
                  </a:lnTo>
                  <a:lnTo>
                    <a:pt x="283" y="577"/>
                  </a:lnTo>
                  <a:lnTo>
                    <a:pt x="313" y="595"/>
                  </a:lnTo>
                  <a:lnTo>
                    <a:pt x="319" y="607"/>
                  </a:lnTo>
                  <a:lnTo>
                    <a:pt x="301" y="631"/>
                  </a:lnTo>
                  <a:lnTo>
                    <a:pt x="307" y="649"/>
                  </a:lnTo>
                  <a:lnTo>
                    <a:pt x="313" y="667"/>
                  </a:lnTo>
                  <a:lnTo>
                    <a:pt x="319" y="686"/>
                  </a:lnTo>
                  <a:lnTo>
                    <a:pt x="319" y="704"/>
                  </a:lnTo>
                  <a:lnTo>
                    <a:pt x="313" y="722"/>
                  </a:lnTo>
                  <a:lnTo>
                    <a:pt x="289" y="734"/>
                  </a:lnTo>
                  <a:lnTo>
                    <a:pt x="270" y="746"/>
                  </a:lnTo>
                  <a:lnTo>
                    <a:pt x="258" y="746"/>
                  </a:lnTo>
                  <a:lnTo>
                    <a:pt x="222" y="764"/>
                  </a:lnTo>
                  <a:lnTo>
                    <a:pt x="216" y="776"/>
                  </a:lnTo>
                  <a:lnTo>
                    <a:pt x="222" y="788"/>
                  </a:lnTo>
                  <a:lnTo>
                    <a:pt x="222" y="800"/>
                  </a:lnTo>
                  <a:lnTo>
                    <a:pt x="228" y="806"/>
                  </a:lnTo>
                  <a:lnTo>
                    <a:pt x="228" y="812"/>
                  </a:lnTo>
                  <a:lnTo>
                    <a:pt x="228" y="824"/>
                  </a:lnTo>
                  <a:lnTo>
                    <a:pt x="228" y="830"/>
                  </a:lnTo>
                  <a:lnTo>
                    <a:pt x="210" y="836"/>
                  </a:lnTo>
                  <a:lnTo>
                    <a:pt x="204" y="842"/>
                  </a:lnTo>
                  <a:lnTo>
                    <a:pt x="198" y="848"/>
                  </a:lnTo>
                  <a:lnTo>
                    <a:pt x="192" y="854"/>
                  </a:lnTo>
                  <a:lnTo>
                    <a:pt x="192" y="866"/>
                  </a:lnTo>
                  <a:lnTo>
                    <a:pt x="192" y="872"/>
                  </a:lnTo>
                  <a:lnTo>
                    <a:pt x="186" y="878"/>
                  </a:lnTo>
                  <a:lnTo>
                    <a:pt x="192" y="884"/>
                  </a:lnTo>
                  <a:lnTo>
                    <a:pt x="180" y="890"/>
                  </a:lnTo>
                  <a:lnTo>
                    <a:pt x="174" y="896"/>
                  </a:lnTo>
                  <a:lnTo>
                    <a:pt x="168" y="896"/>
                  </a:lnTo>
                  <a:lnTo>
                    <a:pt x="162" y="866"/>
                  </a:lnTo>
                  <a:lnTo>
                    <a:pt x="150" y="854"/>
                  </a:lnTo>
                  <a:lnTo>
                    <a:pt x="150" y="836"/>
                  </a:lnTo>
                  <a:lnTo>
                    <a:pt x="162" y="812"/>
                  </a:lnTo>
                  <a:lnTo>
                    <a:pt x="144" y="812"/>
                  </a:lnTo>
                  <a:lnTo>
                    <a:pt x="150" y="782"/>
                  </a:lnTo>
                  <a:lnTo>
                    <a:pt x="108" y="782"/>
                  </a:lnTo>
                  <a:lnTo>
                    <a:pt x="102" y="758"/>
                  </a:lnTo>
                  <a:lnTo>
                    <a:pt x="102" y="752"/>
                  </a:lnTo>
                  <a:lnTo>
                    <a:pt x="102" y="728"/>
                  </a:lnTo>
                  <a:lnTo>
                    <a:pt x="102" y="716"/>
                  </a:lnTo>
                  <a:lnTo>
                    <a:pt x="96" y="692"/>
                  </a:lnTo>
                  <a:lnTo>
                    <a:pt x="84" y="661"/>
                  </a:lnTo>
                  <a:lnTo>
                    <a:pt x="72" y="661"/>
                  </a:lnTo>
                  <a:lnTo>
                    <a:pt x="72" y="643"/>
                  </a:lnTo>
                  <a:lnTo>
                    <a:pt x="66" y="613"/>
                  </a:lnTo>
                  <a:lnTo>
                    <a:pt x="48" y="583"/>
                  </a:lnTo>
                  <a:lnTo>
                    <a:pt x="24" y="559"/>
                  </a:lnTo>
                  <a:lnTo>
                    <a:pt x="6" y="523"/>
                  </a:lnTo>
                  <a:lnTo>
                    <a:pt x="0" y="499"/>
                  </a:lnTo>
                  <a:lnTo>
                    <a:pt x="0" y="493"/>
                  </a:lnTo>
                  <a:lnTo>
                    <a:pt x="6" y="487"/>
                  </a:lnTo>
                  <a:lnTo>
                    <a:pt x="18" y="487"/>
                  </a:lnTo>
                  <a:lnTo>
                    <a:pt x="36" y="505"/>
                  </a:lnTo>
                  <a:lnTo>
                    <a:pt x="60" y="511"/>
                  </a:lnTo>
                  <a:lnTo>
                    <a:pt x="66" y="499"/>
                  </a:lnTo>
                  <a:lnTo>
                    <a:pt x="72" y="493"/>
                  </a:lnTo>
                  <a:lnTo>
                    <a:pt x="72" y="457"/>
                  </a:lnTo>
                  <a:lnTo>
                    <a:pt x="60" y="427"/>
                  </a:lnTo>
                  <a:lnTo>
                    <a:pt x="78" y="391"/>
                  </a:lnTo>
                  <a:lnTo>
                    <a:pt x="84" y="367"/>
                  </a:lnTo>
                  <a:lnTo>
                    <a:pt x="84" y="337"/>
                  </a:lnTo>
                  <a:lnTo>
                    <a:pt x="72" y="307"/>
                  </a:lnTo>
                  <a:lnTo>
                    <a:pt x="66" y="283"/>
                  </a:lnTo>
                  <a:lnTo>
                    <a:pt x="66" y="265"/>
                  </a:lnTo>
                  <a:lnTo>
                    <a:pt x="66" y="253"/>
                  </a:lnTo>
                  <a:lnTo>
                    <a:pt x="48" y="247"/>
                  </a:lnTo>
                  <a:lnTo>
                    <a:pt x="48" y="222"/>
                  </a:lnTo>
                  <a:lnTo>
                    <a:pt x="36" y="192"/>
                  </a:lnTo>
                  <a:lnTo>
                    <a:pt x="30" y="162"/>
                  </a:lnTo>
                  <a:lnTo>
                    <a:pt x="30" y="132"/>
                  </a:lnTo>
                  <a:lnTo>
                    <a:pt x="42" y="126"/>
                  </a:lnTo>
                  <a:lnTo>
                    <a:pt x="54" y="114"/>
                  </a:lnTo>
                  <a:lnTo>
                    <a:pt x="66" y="114"/>
                  </a:lnTo>
                  <a:lnTo>
                    <a:pt x="78" y="78"/>
                  </a:lnTo>
                  <a:lnTo>
                    <a:pt x="78" y="48"/>
                  </a:lnTo>
                  <a:lnTo>
                    <a:pt x="72" y="24"/>
                  </a:lnTo>
                  <a:lnTo>
                    <a:pt x="90" y="12"/>
                  </a:lnTo>
                  <a:lnTo>
                    <a:pt x="108" y="0"/>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3" name="Freeform 17"/>
            <p:cNvSpPr>
              <a:spLocks/>
            </p:cNvSpPr>
            <p:nvPr/>
          </p:nvSpPr>
          <p:spPr bwMode="auto">
            <a:xfrm>
              <a:off x="4738131" y="1746578"/>
              <a:ext cx="782638" cy="1222375"/>
            </a:xfrm>
            <a:custGeom>
              <a:avLst/>
              <a:gdLst>
                <a:gd name="T0" fmla="*/ 12 w 493"/>
                <a:gd name="T1" fmla="*/ 559 h 770"/>
                <a:gd name="T2" fmla="*/ 24 w 493"/>
                <a:gd name="T3" fmla="*/ 535 h 770"/>
                <a:gd name="T4" fmla="*/ 18 w 493"/>
                <a:gd name="T5" fmla="*/ 499 h 770"/>
                <a:gd name="T6" fmla="*/ 24 w 493"/>
                <a:gd name="T7" fmla="*/ 469 h 770"/>
                <a:gd name="T8" fmla="*/ 84 w 493"/>
                <a:gd name="T9" fmla="*/ 445 h 770"/>
                <a:gd name="T10" fmla="*/ 126 w 493"/>
                <a:gd name="T11" fmla="*/ 445 h 770"/>
                <a:gd name="T12" fmla="*/ 138 w 493"/>
                <a:gd name="T13" fmla="*/ 445 h 770"/>
                <a:gd name="T14" fmla="*/ 132 w 493"/>
                <a:gd name="T15" fmla="*/ 403 h 770"/>
                <a:gd name="T16" fmla="*/ 144 w 493"/>
                <a:gd name="T17" fmla="*/ 373 h 770"/>
                <a:gd name="T18" fmla="*/ 138 w 493"/>
                <a:gd name="T19" fmla="*/ 349 h 770"/>
                <a:gd name="T20" fmla="*/ 102 w 493"/>
                <a:gd name="T21" fmla="*/ 301 h 770"/>
                <a:gd name="T22" fmla="*/ 126 w 493"/>
                <a:gd name="T23" fmla="*/ 271 h 770"/>
                <a:gd name="T24" fmla="*/ 114 w 493"/>
                <a:gd name="T25" fmla="*/ 222 h 770"/>
                <a:gd name="T26" fmla="*/ 126 w 493"/>
                <a:gd name="T27" fmla="*/ 204 h 770"/>
                <a:gd name="T28" fmla="*/ 138 w 493"/>
                <a:gd name="T29" fmla="*/ 180 h 770"/>
                <a:gd name="T30" fmla="*/ 126 w 493"/>
                <a:gd name="T31" fmla="*/ 144 h 770"/>
                <a:gd name="T32" fmla="*/ 126 w 493"/>
                <a:gd name="T33" fmla="*/ 126 h 770"/>
                <a:gd name="T34" fmla="*/ 168 w 493"/>
                <a:gd name="T35" fmla="*/ 114 h 770"/>
                <a:gd name="T36" fmla="*/ 192 w 493"/>
                <a:gd name="T37" fmla="*/ 114 h 770"/>
                <a:gd name="T38" fmla="*/ 240 w 493"/>
                <a:gd name="T39" fmla="*/ 96 h 770"/>
                <a:gd name="T40" fmla="*/ 264 w 493"/>
                <a:gd name="T41" fmla="*/ 102 h 770"/>
                <a:gd name="T42" fmla="*/ 312 w 493"/>
                <a:gd name="T43" fmla="*/ 78 h 770"/>
                <a:gd name="T44" fmla="*/ 355 w 493"/>
                <a:gd name="T45" fmla="*/ 72 h 770"/>
                <a:gd name="T46" fmla="*/ 391 w 493"/>
                <a:gd name="T47" fmla="*/ 54 h 770"/>
                <a:gd name="T48" fmla="*/ 427 w 493"/>
                <a:gd name="T49" fmla="*/ 30 h 770"/>
                <a:gd name="T50" fmla="*/ 457 w 493"/>
                <a:gd name="T51" fmla="*/ 0 h 770"/>
                <a:gd name="T52" fmla="*/ 475 w 493"/>
                <a:gd name="T53" fmla="*/ 12 h 770"/>
                <a:gd name="T54" fmla="*/ 493 w 493"/>
                <a:gd name="T55" fmla="*/ 30 h 770"/>
                <a:gd name="T56" fmla="*/ 457 w 493"/>
                <a:gd name="T57" fmla="*/ 54 h 770"/>
                <a:gd name="T58" fmla="*/ 463 w 493"/>
                <a:gd name="T59" fmla="*/ 108 h 770"/>
                <a:gd name="T60" fmla="*/ 439 w 493"/>
                <a:gd name="T61" fmla="*/ 144 h 770"/>
                <a:gd name="T62" fmla="*/ 415 w 493"/>
                <a:gd name="T63" fmla="*/ 162 h 770"/>
                <a:gd name="T64" fmla="*/ 421 w 493"/>
                <a:gd name="T65" fmla="*/ 222 h 770"/>
                <a:gd name="T66" fmla="*/ 433 w 493"/>
                <a:gd name="T67" fmla="*/ 277 h 770"/>
                <a:gd name="T68" fmla="*/ 451 w 493"/>
                <a:gd name="T69" fmla="*/ 295 h 770"/>
                <a:gd name="T70" fmla="*/ 457 w 493"/>
                <a:gd name="T71" fmla="*/ 337 h 770"/>
                <a:gd name="T72" fmla="*/ 469 w 493"/>
                <a:gd name="T73" fmla="*/ 397 h 770"/>
                <a:gd name="T74" fmla="*/ 445 w 493"/>
                <a:gd name="T75" fmla="*/ 457 h 770"/>
                <a:gd name="T76" fmla="*/ 457 w 493"/>
                <a:gd name="T77" fmla="*/ 523 h 770"/>
                <a:gd name="T78" fmla="*/ 445 w 493"/>
                <a:gd name="T79" fmla="*/ 541 h 770"/>
                <a:gd name="T80" fmla="*/ 403 w 493"/>
                <a:gd name="T81" fmla="*/ 517 h 770"/>
                <a:gd name="T82" fmla="*/ 385 w 493"/>
                <a:gd name="T83" fmla="*/ 523 h 770"/>
                <a:gd name="T84" fmla="*/ 391 w 493"/>
                <a:gd name="T85" fmla="*/ 553 h 770"/>
                <a:gd name="T86" fmla="*/ 433 w 493"/>
                <a:gd name="T87" fmla="*/ 613 h 770"/>
                <a:gd name="T88" fmla="*/ 457 w 493"/>
                <a:gd name="T89" fmla="*/ 673 h 770"/>
                <a:gd name="T90" fmla="*/ 433 w 493"/>
                <a:gd name="T91" fmla="*/ 685 h 770"/>
                <a:gd name="T92" fmla="*/ 415 w 493"/>
                <a:gd name="T93" fmla="*/ 709 h 770"/>
                <a:gd name="T94" fmla="*/ 415 w 493"/>
                <a:gd name="T95" fmla="*/ 734 h 770"/>
                <a:gd name="T96" fmla="*/ 397 w 493"/>
                <a:gd name="T97" fmla="*/ 758 h 770"/>
                <a:gd name="T98" fmla="*/ 343 w 493"/>
                <a:gd name="T99" fmla="*/ 764 h 770"/>
                <a:gd name="T100" fmla="*/ 306 w 493"/>
                <a:gd name="T101" fmla="*/ 716 h 770"/>
                <a:gd name="T102" fmla="*/ 258 w 493"/>
                <a:gd name="T103" fmla="*/ 691 h 770"/>
                <a:gd name="T104" fmla="*/ 234 w 493"/>
                <a:gd name="T105" fmla="*/ 697 h 770"/>
                <a:gd name="T106" fmla="*/ 210 w 493"/>
                <a:gd name="T107" fmla="*/ 728 h 770"/>
                <a:gd name="T108" fmla="*/ 222 w 493"/>
                <a:gd name="T109" fmla="*/ 703 h 770"/>
                <a:gd name="T110" fmla="*/ 210 w 493"/>
                <a:gd name="T111" fmla="*/ 685 h 770"/>
                <a:gd name="T112" fmla="*/ 186 w 493"/>
                <a:gd name="T113" fmla="*/ 643 h 770"/>
                <a:gd name="T114" fmla="*/ 138 w 493"/>
                <a:gd name="T115" fmla="*/ 619 h 770"/>
                <a:gd name="T116" fmla="*/ 102 w 493"/>
                <a:gd name="T117" fmla="*/ 607 h 770"/>
                <a:gd name="T118" fmla="*/ 90 w 493"/>
                <a:gd name="T119" fmla="*/ 595 h 770"/>
                <a:gd name="T120" fmla="*/ 54 w 493"/>
                <a:gd name="T121" fmla="*/ 583 h 770"/>
                <a:gd name="T122" fmla="*/ 30 w 493"/>
                <a:gd name="T123" fmla="*/ 589 h 770"/>
                <a:gd name="T124" fmla="*/ 0 w 493"/>
                <a:gd name="T125" fmla="*/ 5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3" h="770">
                  <a:moveTo>
                    <a:pt x="0" y="565"/>
                  </a:moveTo>
                  <a:lnTo>
                    <a:pt x="12" y="559"/>
                  </a:lnTo>
                  <a:lnTo>
                    <a:pt x="12" y="529"/>
                  </a:lnTo>
                  <a:lnTo>
                    <a:pt x="24" y="535"/>
                  </a:lnTo>
                  <a:lnTo>
                    <a:pt x="36" y="523"/>
                  </a:lnTo>
                  <a:lnTo>
                    <a:pt x="18" y="499"/>
                  </a:lnTo>
                  <a:lnTo>
                    <a:pt x="12" y="487"/>
                  </a:lnTo>
                  <a:lnTo>
                    <a:pt x="24" y="469"/>
                  </a:lnTo>
                  <a:lnTo>
                    <a:pt x="48" y="451"/>
                  </a:lnTo>
                  <a:lnTo>
                    <a:pt x="84" y="445"/>
                  </a:lnTo>
                  <a:lnTo>
                    <a:pt x="108" y="439"/>
                  </a:lnTo>
                  <a:lnTo>
                    <a:pt x="126" y="445"/>
                  </a:lnTo>
                  <a:lnTo>
                    <a:pt x="132" y="445"/>
                  </a:lnTo>
                  <a:lnTo>
                    <a:pt x="138" y="445"/>
                  </a:lnTo>
                  <a:lnTo>
                    <a:pt x="132" y="415"/>
                  </a:lnTo>
                  <a:lnTo>
                    <a:pt x="132" y="403"/>
                  </a:lnTo>
                  <a:lnTo>
                    <a:pt x="138" y="391"/>
                  </a:lnTo>
                  <a:lnTo>
                    <a:pt x="144" y="373"/>
                  </a:lnTo>
                  <a:lnTo>
                    <a:pt x="144" y="361"/>
                  </a:lnTo>
                  <a:lnTo>
                    <a:pt x="138" y="349"/>
                  </a:lnTo>
                  <a:lnTo>
                    <a:pt x="126" y="325"/>
                  </a:lnTo>
                  <a:lnTo>
                    <a:pt x="102" y="301"/>
                  </a:lnTo>
                  <a:lnTo>
                    <a:pt x="108" y="283"/>
                  </a:lnTo>
                  <a:lnTo>
                    <a:pt x="126" y="271"/>
                  </a:lnTo>
                  <a:lnTo>
                    <a:pt x="120" y="240"/>
                  </a:lnTo>
                  <a:lnTo>
                    <a:pt x="114" y="222"/>
                  </a:lnTo>
                  <a:lnTo>
                    <a:pt x="114" y="216"/>
                  </a:lnTo>
                  <a:lnTo>
                    <a:pt x="126" y="204"/>
                  </a:lnTo>
                  <a:lnTo>
                    <a:pt x="132" y="186"/>
                  </a:lnTo>
                  <a:lnTo>
                    <a:pt x="138" y="180"/>
                  </a:lnTo>
                  <a:lnTo>
                    <a:pt x="138" y="168"/>
                  </a:lnTo>
                  <a:lnTo>
                    <a:pt x="126" y="144"/>
                  </a:lnTo>
                  <a:lnTo>
                    <a:pt x="114" y="126"/>
                  </a:lnTo>
                  <a:lnTo>
                    <a:pt x="126" y="126"/>
                  </a:lnTo>
                  <a:lnTo>
                    <a:pt x="144" y="120"/>
                  </a:lnTo>
                  <a:lnTo>
                    <a:pt x="168" y="114"/>
                  </a:lnTo>
                  <a:lnTo>
                    <a:pt x="174" y="114"/>
                  </a:lnTo>
                  <a:lnTo>
                    <a:pt x="192" y="114"/>
                  </a:lnTo>
                  <a:lnTo>
                    <a:pt x="228" y="108"/>
                  </a:lnTo>
                  <a:lnTo>
                    <a:pt x="240" y="96"/>
                  </a:lnTo>
                  <a:lnTo>
                    <a:pt x="258" y="96"/>
                  </a:lnTo>
                  <a:lnTo>
                    <a:pt x="264" y="102"/>
                  </a:lnTo>
                  <a:lnTo>
                    <a:pt x="282" y="84"/>
                  </a:lnTo>
                  <a:lnTo>
                    <a:pt x="312" y="78"/>
                  </a:lnTo>
                  <a:lnTo>
                    <a:pt x="318" y="78"/>
                  </a:lnTo>
                  <a:lnTo>
                    <a:pt x="355" y="72"/>
                  </a:lnTo>
                  <a:lnTo>
                    <a:pt x="379" y="60"/>
                  </a:lnTo>
                  <a:lnTo>
                    <a:pt x="391" y="54"/>
                  </a:lnTo>
                  <a:lnTo>
                    <a:pt x="415" y="42"/>
                  </a:lnTo>
                  <a:lnTo>
                    <a:pt x="427" y="30"/>
                  </a:lnTo>
                  <a:lnTo>
                    <a:pt x="451" y="24"/>
                  </a:lnTo>
                  <a:lnTo>
                    <a:pt x="457" y="0"/>
                  </a:lnTo>
                  <a:lnTo>
                    <a:pt x="475" y="0"/>
                  </a:lnTo>
                  <a:lnTo>
                    <a:pt x="475" y="12"/>
                  </a:lnTo>
                  <a:lnTo>
                    <a:pt x="481" y="18"/>
                  </a:lnTo>
                  <a:lnTo>
                    <a:pt x="493" y="30"/>
                  </a:lnTo>
                  <a:lnTo>
                    <a:pt x="475" y="42"/>
                  </a:lnTo>
                  <a:lnTo>
                    <a:pt x="457" y="54"/>
                  </a:lnTo>
                  <a:lnTo>
                    <a:pt x="463" y="78"/>
                  </a:lnTo>
                  <a:lnTo>
                    <a:pt x="463" y="108"/>
                  </a:lnTo>
                  <a:lnTo>
                    <a:pt x="451" y="144"/>
                  </a:lnTo>
                  <a:lnTo>
                    <a:pt x="439" y="144"/>
                  </a:lnTo>
                  <a:lnTo>
                    <a:pt x="427" y="156"/>
                  </a:lnTo>
                  <a:lnTo>
                    <a:pt x="415" y="162"/>
                  </a:lnTo>
                  <a:lnTo>
                    <a:pt x="415" y="192"/>
                  </a:lnTo>
                  <a:lnTo>
                    <a:pt x="421" y="222"/>
                  </a:lnTo>
                  <a:lnTo>
                    <a:pt x="433" y="252"/>
                  </a:lnTo>
                  <a:lnTo>
                    <a:pt x="433" y="277"/>
                  </a:lnTo>
                  <a:lnTo>
                    <a:pt x="451" y="283"/>
                  </a:lnTo>
                  <a:lnTo>
                    <a:pt x="451" y="295"/>
                  </a:lnTo>
                  <a:lnTo>
                    <a:pt x="451" y="313"/>
                  </a:lnTo>
                  <a:lnTo>
                    <a:pt x="457" y="337"/>
                  </a:lnTo>
                  <a:lnTo>
                    <a:pt x="469" y="367"/>
                  </a:lnTo>
                  <a:lnTo>
                    <a:pt x="469" y="397"/>
                  </a:lnTo>
                  <a:lnTo>
                    <a:pt x="463" y="421"/>
                  </a:lnTo>
                  <a:lnTo>
                    <a:pt x="445" y="457"/>
                  </a:lnTo>
                  <a:lnTo>
                    <a:pt x="457" y="487"/>
                  </a:lnTo>
                  <a:lnTo>
                    <a:pt x="457" y="523"/>
                  </a:lnTo>
                  <a:lnTo>
                    <a:pt x="451" y="529"/>
                  </a:lnTo>
                  <a:lnTo>
                    <a:pt x="445" y="541"/>
                  </a:lnTo>
                  <a:lnTo>
                    <a:pt x="421" y="535"/>
                  </a:lnTo>
                  <a:lnTo>
                    <a:pt x="403" y="517"/>
                  </a:lnTo>
                  <a:lnTo>
                    <a:pt x="391" y="517"/>
                  </a:lnTo>
                  <a:lnTo>
                    <a:pt x="385" y="523"/>
                  </a:lnTo>
                  <a:lnTo>
                    <a:pt x="385" y="529"/>
                  </a:lnTo>
                  <a:lnTo>
                    <a:pt x="391" y="553"/>
                  </a:lnTo>
                  <a:lnTo>
                    <a:pt x="409" y="589"/>
                  </a:lnTo>
                  <a:lnTo>
                    <a:pt x="433" y="613"/>
                  </a:lnTo>
                  <a:lnTo>
                    <a:pt x="451" y="643"/>
                  </a:lnTo>
                  <a:lnTo>
                    <a:pt x="457" y="673"/>
                  </a:lnTo>
                  <a:lnTo>
                    <a:pt x="457" y="691"/>
                  </a:lnTo>
                  <a:lnTo>
                    <a:pt x="433" y="685"/>
                  </a:lnTo>
                  <a:lnTo>
                    <a:pt x="415" y="691"/>
                  </a:lnTo>
                  <a:lnTo>
                    <a:pt x="415" y="709"/>
                  </a:lnTo>
                  <a:lnTo>
                    <a:pt x="421" y="728"/>
                  </a:lnTo>
                  <a:lnTo>
                    <a:pt x="415" y="734"/>
                  </a:lnTo>
                  <a:lnTo>
                    <a:pt x="409" y="740"/>
                  </a:lnTo>
                  <a:lnTo>
                    <a:pt x="397" y="758"/>
                  </a:lnTo>
                  <a:lnTo>
                    <a:pt x="373" y="770"/>
                  </a:lnTo>
                  <a:lnTo>
                    <a:pt x="343" y="764"/>
                  </a:lnTo>
                  <a:lnTo>
                    <a:pt x="318" y="734"/>
                  </a:lnTo>
                  <a:lnTo>
                    <a:pt x="306" y="716"/>
                  </a:lnTo>
                  <a:lnTo>
                    <a:pt x="288" y="697"/>
                  </a:lnTo>
                  <a:lnTo>
                    <a:pt x="258" y="691"/>
                  </a:lnTo>
                  <a:lnTo>
                    <a:pt x="246" y="697"/>
                  </a:lnTo>
                  <a:lnTo>
                    <a:pt x="234" y="697"/>
                  </a:lnTo>
                  <a:lnTo>
                    <a:pt x="228" y="716"/>
                  </a:lnTo>
                  <a:lnTo>
                    <a:pt x="210" y="728"/>
                  </a:lnTo>
                  <a:lnTo>
                    <a:pt x="216" y="709"/>
                  </a:lnTo>
                  <a:lnTo>
                    <a:pt x="222" y="703"/>
                  </a:lnTo>
                  <a:lnTo>
                    <a:pt x="222" y="691"/>
                  </a:lnTo>
                  <a:lnTo>
                    <a:pt x="210" y="685"/>
                  </a:lnTo>
                  <a:lnTo>
                    <a:pt x="210" y="661"/>
                  </a:lnTo>
                  <a:lnTo>
                    <a:pt x="186" y="643"/>
                  </a:lnTo>
                  <a:lnTo>
                    <a:pt x="162" y="625"/>
                  </a:lnTo>
                  <a:lnTo>
                    <a:pt x="138" y="619"/>
                  </a:lnTo>
                  <a:lnTo>
                    <a:pt x="114" y="613"/>
                  </a:lnTo>
                  <a:lnTo>
                    <a:pt x="102" y="607"/>
                  </a:lnTo>
                  <a:lnTo>
                    <a:pt x="102" y="595"/>
                  </a:lnTo>
                  <a:lnTo>
                    <a:pt x="90" y="595"/>
                  </a:lnTo>
                  <a:lnTo>
                    <a:pt x="78" y="595"/>
                  </a:lnTo>
                  <a:lnTo>
                    <a:pt x="54" y="583"/>
                  </a:lnTo>
                  <a:lnTo>
                    <a:pt x="42" y="589"/>
                  </a:lnTo>
                  <a:lnTo>
                    <a:pt x="30" y="589"/>
                  </a:lnTo>
                  <a:lnTo>
                    <a:pt x="18" y="577"/>
                  </a:lnTo>
                  <a:lnTo>
                    <a:pt x="0" y="565"/>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4" name="Freeform 18"/>
            <p:cNvSpPr>
              <a:spLocks/>
            </p:cNvSpPr>
            <p:nvPr/>
          </p:nvSpPr>
          <p:spPr bwMode="auto">
            <a:xfrm>
              <a:off x="5616019" y="2940378"/>
              <a:ext cx="430213" cy="647700"/>
            </a:xfrm>
            <a:custGeom>
              <a:avLst/>
              <a:gdLst>
                <a:gd name="T0" fmla="*/ 6 w 271"/>
                <a:gd name="T1" fmla="*/ 174 h 408"/>
                <a:gd name="T2" fmla="*/ 24 w 271"/>
                <a:gd name="T3" fmla="*/ 162 h 408"/>
                <a:gd name="T4" fmla="*/ 24 w 271"/>
                <a:gd name="T5" fmla="*/ 150 h 408"/>
                <a:gd name="T6" fmla="*/ 24 w 271"/>
                <a:gd name="T7" fmla="*/ 132 h 408"/>
                <a:gd name="T8" fmla="*/ 36 w 271"/>
                <a:gd name="T9" fmla="*/ 120 h 408"/>
                <a:gd name="T10" fmla="*/ 60 w 271"/>
                <a:gd name="T11" fmla="*/ 108 h 408"/>
                <a:gd name="T12" fmla="*/ 60 w 271"/>
                <a:gd name="T13" fmla="*/ 90 h 408"/>
                <a:gd name="T14" fmla="*/ 54 w 271"/>
                <a:gd name="T15" fmla="*/ 78 h 408"/>
                <a:gd name="T16" fmla="*/ 48 w 271"/>
                <a:gd name="T17" fmla="*/ 54 h 408"/>
                <a:gd name="T18" fmla="*/ 90 w 271"/>
                <a:gd name="T19" fmla="*/ 24 h 408"/>
                <a:gd name="T20" fmla="*/ 121 w 271"/>
                <a:gd name="T21" fmla="*/ 12 h 408"/>
                <a:gd name="T22" fmla="*/ 139 w 271"/>
                <a:gd name="T23" fmla="*/ 12 h 408"/>
                <a:gd name="T24" fmla="*/ 127 w 271"/>
                <a:gd name="T25" fmla="*/ 54 h 408"/>
                <a:gd name="T26" fmla="*/ 169 w 271"/>
                <a:gd name="T27" fmla="*/ 78 h 408"/>
                <a:gd name="T28" fmla="*/ 169 w 271"/>
                <a:gd name="T29" fmla="*/ 114 h 408"/>
                <a:gd name="T30" fmla="*/ 163 w 271"/>
                <a:gd name="T31" fmla="*/ 156 h 408"/>
                <a:gd name="T32" fmla="*/ 211 w 271"/>
                <a:gd name="T33" fmla="*/ 174 h 408"/>
                <a:gd name="T34" fmla="*/ 241 w 271"/>
                <a:gd name="T35" fmla="*/ 198 h 408"/>
                <a:gd name="T36" fmla="*/ 259 w 271"/>
                <a:gd name="T37" fmla="*/ 216 h 408"/>
                <a:gd name="T38" fmla="*/ 265 w 271"/>
                <a:gd name="T39" fmla="*/ 246 h 408"/>
                <a:gd name="T40" fmla="*/ 235 w 271"/>
                <a:gd name="T41" fmla="*/ 258 h 408"/>
                <a:gd name="T42" fmla="*/ 205 w 271"/>
                <a:gd name="T43" fmla="*/ 276 h 408"/>
                <a:gd name="T44" fmla="*/ 199 w 271"/>
                <a:gd name="T45" fmla="*/ 318 h 408"/>
                <a:gd name="T46" fmla="*/ 187 w 271"/>
                <a:gd name="T47" fmla="*/ 336 h 408"/>
                <a:gd name="T48" fmla="*/ 169 w 271"/>
                <a:gd name="T49" fmla="*/ 348 h 408"/>
                <a:gd name="T50" fmla="*/ 145 w 271"/>
                <a:gd name="T51" fmla="*/ 372 h 408"/>
                <a:gd name="T52" fmla="*/ 127 w 271"/>
                <a:gd name="T53" fmla="*/ 402 h 408"/>
                <a:gd name="T54" fmla="*/ 96 w 271"/>
                <a:gd name="T55" fmla="*/ 396 h 408"/>
                <a:gd name="T56" fmla="*/ 36 w 271"/>
                <a:gd name="T57" fmla="*/ 378 h 408"/>
                <a:gd name="T58" fmla="*/ 6 w 271"/>
                <a:gd name="T59" fmla="*/ 336 h 408"/>
                <a:gd name="T60" fmla="*/ 12 w 271"/>
                <a:gd name="T61" fmla="*/ 312 h 408"/>
                <a:gd name="T62" fmla="*/ 18 w 271"/>
                <a:gd name="T63" fmla="*/ 300 h 408"/>
                <a:gd name="T64" fmla="*/ 36 w 271"/>
                <a:gd name="T65" fmla="*/ 258 h 408"/>
                <a:gd name="T66" fmla="*/ 30 w 271"/>
                <a:gd name="T67" fmla="*/ 216 h 408"/>
                <a:gd name="T68" fmla="*/ 6 w 271"/>
                <a:gd name="T69" fmla="*/ 19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408">
                  <a:moveTo>
                    <a:pt x="0" y="174"/>
                  </a:moveTo>
                  <a:lnTo>
                    <a:pt x="6" y="174"/>
                  </a:lnTo>
                  <a:lnTo>
                    <a:pt x="12" y="168"/>
                  </a:lnTo>
                  <a:lnTo>
                    <a:pt x="24" y="162"/>
                  </a:lnTo>
                  <a:lnTo>
                    <a:pt x="18" y="156"/>
                  </a:lnTo>
                  <a:lnTo>
                    <a:pt x="24" y="150"/>
                  </a:lnTo>
                  <a:lnTo>
                    <a:pt x="24" y="144"/>
                  </a:lnTo>
                  <a:lnTo>
                    <a:pt x="24" y="132"/>
                  </a:lnTo>
                  <a:lnTo>
                    <a:pt x="30" y="126"/>
                  </a:lnTo>
                  <a:lnTo>
                    <a:pt x="36" y="120"/>
                  </a:lnTo>
                  <a:lnTo>
                    <a:pt x="42" y="114"/>
                  </a:lnTo>
                  <a:lnTo>
                    <a:pt x="60" y="108"/>
                  </a:lnTo>
                  <a:lnTo>
                    <a:pt x="60" y="102"/>
                  </a:lnTo>
                  <a:lnTo>
                    <a:pt x="60" y="90"/>
                  </a:lnTo>
                  <a:lnTo>
                    <a:pt x="60" y="84"/>
                  </a:lnTo>
                  <a:lnTo>
                    <a:pt x="54" y="78"/>
                  </a:lnTo>
                  <a:lnTo>
                    <a:pt x="54" y="66"/>
                  </a:lnTo>
                  <a:lnTo>
                    <a:pt x="48" y="54"/>
                  </a:lnTo>
                  <a:lnTo>
                    <a:pt x="54" y="42"/>
                  </a:lnTo>
                  <a:lnTo>
                    <a:pt x="90" y="24"/>
                  </a:lnTo>
                  <a:lnTo>
                    <a:pt x="102" y="24"/>
                  </a:lnTo>
                  <a:lnTo>
                    <a:pt x="121" y="12"/>
                  </a:lnTo>
                  <a:lnTo>
                    <a:pt x="145" y="0"/>
                  </a:lnTo>
                  <a:lnTo>
                    <a:pt x="139" y="12"/>
                  </a:lnTo>
                  <a:lnTo>
                    <a:pt x="133" y="30"/>
                  </a:lnTo>
                  <a:lnTo>
                    <a:pt x="127" y="54"/>
                  </a:lnTo>
                  <a:lnTo>
                    <a:pt x="145" y="72"/>
                  </a:lnTo>
                  <a:lnTo>
                    <a:pt x="169" y="78"/>
                  </a:lnTo>
                  <a:lnTo>
                    <a:pt x="181" y="102"/>
                  </a:lnTo>
                  <a:lnTo>
                    <a:pt x="169" y="114"/>
                  </a:lnTo>
                  <a:lnTo>
                    <a:pt x="151" y="144"/>
                  </a:lnTo>
                  <a:lnTo>
                    <a:pt x="163" y="156"/>
                  </a:lnTo>
                  <a:lnTo>
                    <a:pt x="187" y="168"/>
                  </a:lnTo>
                  <a:lnTo>
                    <a:pt x="211" y="174"/>
                  </a:lnTo>
                  <a:lnTo>
                    <a:pt x="223" y="192"/>
                  </a:lnTo>
                  <a:lnTo>
                    <a:pt x="241" y="198"/>
                  </a:lnTo>
                  <a:lnTo>
                    <a:pt x="247" y="216"/>
                  </a:lnTo>
                  <a:lnTo>
                    <a:pt x="259" y="216"/>
                  </a:lnTo>
                  <a:lnTo>
                    <a:pt x="271" y="240"/>
                  </a:lnTo>
                  <a:lnTo>
                    <a:pt x="265" y="246"/>
                  </a:lnTo>
                  <a:lnTo>
                    <a:pt x="247" y="246"/>
                  </a:lnTo>
                  <a:lnTo>
                    <a:pt x="235" y="258"/>
                  </a:lnTo>
                  <a:lnTo>
                    <a:pt x="217" y="258"/>
                  </a:lnTo>
                  <a:lnTo>
                    <a:pt x="205" y="276"/>
                  </a:lnTo>
                  <a:lnTo>
                    <a:pt x="193" y="306"/>
                  </a:lnTo>
                  <a:lnTo>
                    <a:pt x="199" y="318"/>
                  </a:lnTo>
                  <a:lnTo>
                    <a:pt x="193" y="336"/>
                  </a:lnTo>
                  <a:lnTo>
                    <a:pt x="187" y="336"/>
                  </a:lnTo>
                  <a:lnTo>
                    <a:pt x="181" y="342"/>
                  </a:lnTo>
                  <a:lnTo>
                    <a:pt x="169" y="348"/>
                  </a:lnTo>
                  <a:lnTo>
                    <a:pt x="151" y="366"/>
                  </a:lnTo>
                  <a:lnTo>
                    <a:pt x="145" y="372"/>
                  </a:lnTo>
                  <a:lnTo>
                    <a:pt x="133" y="378"/>
                  </a:lnTo>
                  <a:lnTo>
                    <a:pt x="127" y="402"/>
                  </a:lnTo>
                  <a:lnTo>
                    <a:pt x="115" y="408"/>
                  </a:lnTo>
                  <a:lnTo>
                    <a:pt x="96" y="396"/>
                  </a:lnTo>
                  <a:lnTo>
                    <a:pt x="72" y="396"/>
                  </a:lnTo>
                  <a:lnTo>
                    <a:pt x="36" y="378"/>
                  </a:lnTo>
                  <a:lnTo>
                    <a:pt x="24" y="360"/>
                  </a:lnTo>
                  <a:lnTo>
                    <a:pt x="6" y="336"/>
                  </a:lnTo>
                  <a:lnTo>
                    <a:pt x="12" y="330"/>
                  </a:lnTo>
                  <a:lnTo>
                    <a:pt x="12" y="312"/>
                  </a:lnTo>
                  <a:lnTo>
                    <a:pt x="12" y="300"/>
                  </a:lnTo>
                  <a:lnTo>
                    <a:pt x="18" y="300"/>
                  </a:lnTo>
                  <a:lnTo>
                    <a:pt x="30" y="282"/>
                  </a:lnTo>
                  <a:lnTo>
                    <a:pt x="36" y="258"/>
                  </a:lnTo>
                  <a:lnTo>
                    <a:pt x="24" y="222"/>
                  </a:lnTo>
                  <a:lnTo>
                    <a:pt x="30" y="216"/>
                  </a:lnTo>
                  <a:lnTo>
                    <a:pt x="36" y="210"/>
                  </a:lnTo>
                  <a:lnTo>
                    <a:pt x="6" y="192"/>
                  </a:lnTo>
                  <a:lnTo>
                    <a:pt x="0" y="174"/>
                  </a:lnTo>
                  <a:close/>
                </a:path>
              </a:pathLst>
            </a:custGeom>
            <a:solidFill>
              <a:schemeClr val="accent1"/>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5" name="Freeform 19"/>
            <p:cNvSpPr>
              <a:spLocks/>
            </p:cNvSpPr>
            <p:nvPr/>
          </p:nvSpPr>
          <p:spPr bwMode="auto">
            <a:xfrm>
              <a:off x="5100081" y="2834015"/>
              <a:ext cx="573088" cy="715963"/>
            </a:xfrm>
            <a:custGeom>
              <a:avLst/>
              <a:gdLst>
                <a:gd name="T0" fmla="*/ 169 w 361"/>
                <a:gd name="T1" fmla="*/ 73 h 451"/>
                <a:gd name="T2" fmla="*/ 187 w 361"/>
                <a:gd name="T3" fmla="*/ 49 h 451"/>
                <a:gd name="T4" fmla="*/ 187 w 361"/>
                <a:gd name="T5" fmla="*/ 24 h 451"/>
                <a:gd name="T6" fmla="*/ 205 w 361"/>
                <a:gd name="T7" fmla="*/ 0 h 451"/>
                <a:gd name="T8" fmla="*/ 241 w 361"/>
                <a:gd name="T9" fmla="*/ 6 h 451"/>
                <a:gd name="T10" fmla="*/ 259 w 361"/>
                <a:gd name="T11" fmla="*/ 61 h 451"/>
                <a:gd name="T12" fmla="*/ 259 w 361"/>
                <a:gd name="T13" fmla="*/ 97 h 451"/>
                <a:gd name="T14" fmla="*/ 265 w 361"/>
                <a:gd name="T15" fmla="*/ 127 h 451"/>
                <a:gd name="T16" fmla="*/ 301 w 361"/>
                <a:gd name="T17" fmla="*/ 157 h 451"/>
                <a:gd name="T18" fmla="*/ 307 w 361"/>
                <a:gd name="T19" fmla="*/ 181 h 451"/>
                <a:gd name="T20" fmla="*/ 319 w 361"/>
                <a:gd name="T21" fmla="*/ 211 h 451"/>
                <a:gd name="T22" fmla="*/ 331 w 361"/>
                <a:gd name="T23" fmla="*/ 259 h 451"/>
                <a:gd name="T24" fmla="*/ 355 w 361"/>
                <a:gd name="T25" fmla="*/ 283 h 451"/>
                <a:gd name="T26" fmla="*/ 361 w 361"/>
                <a:gd name="T27" fmla="*/ 325 h 451"/>
                <a:gd name="T28" fmla="*/ 343 w 361"/>
                <a:gd name="T29" fmla="*/ 367 h 451"/>
                <a:gd name="T30" fmla="*/ 325 w 361"/>
                <a:gd name="T31" fmla="*/ 367 h 451"/>
                <a:gd name="T32" fmla="*/ 295 w 361"/>
                <a:gd name="T33" fmla="*/ 367 h 451"/>
                <a:gd name="T34" fmla="*/ 265 w 361"/>
                <a:gd name="T35" fmla="*/ 379 h 451"/>
                <a:gd name="T36" fmla="*/ 247 w 361"/>
                <a:gd name="T37" fmla="*/ 403 h 451"/>
                <a:gd name="T38" fmla="*/ 205 w 361"/>
                <a:gd name="T39" fmla="*/ 445 h 451"/>
                <a:gd name="T40" fmla="*/ 151 w 361"/>
                <a:gd name="T41" fmla="*/ 451 h 451"/>
                <a:gd name="T42" fmla="*/ 127 w 361"/>
                <a:gd name="T43" fmla="*/ 433 h 451"/>
                <a:gd name="T44" fmla="*/ 121 w 361"/>
                <a:gd name="T45" fmla="*/ 415 h 451"/>
                <a:gd name="T46" fmla="*/ 103 w 361"/>
                <a:gd name="T47" fmla="*/ 373 h 451"/>
                <a:gd name="T48" fmla="*/ 66 w 361"/>
                <a:gd name="T49" fmla="*/ 337 h 451"/>
                <a:gd name="T50" fmla="*/ 48 w 361"/>
                <a:gd name="T51" fmla="*/ 295 h 451"/>
                <a:gd name="T52" fmla="*/ 24 w 361"/>
                <a:gd name="T53" fmla="*/ 271 h 451"/>
                <a:gd name="T54" fmla="*/ 12 w 361"/>
                <a:gd name="T55" fmla="*/ 247 h 451"/>
                <a:gd name="T56" fmla="*/ 0 w 361"/>
                <a:gd name="T57" fmla="*/ 223 h 451"/>
                <a:gd name="T58" fmla="*/ 0 w 361"/>
                <a:gd name="T59" fmla="*/ 193 h 451"/>
                <a:gd name="T60" fmla="*/ 18 w 361"/>
                <a:gd name="T61" fmla="*/ 175 h 451"/>
                <a:gd name="T62" fmla="*/ 30 w 361"/>
                <a:gd name="T63" fmla="*/ 139 h 451"/>
                <a:gd name="T64" fmla="*/ 6 w 361"/>
                <a:gd name="T65" fmla="*/ 103 h 451"/>
                <a:gd name="T66" fmla="*/ 36 w 361"/>
                <a:gd name="T67" fmla="*/ 103 h 451"/>
                <a:gd name="T68" fmla="*/ 60 w 361"/>
                <a:gd name="T69" fmla="*/ 73 h 451"/>
                <a:gd name="T70" fmla="*/ 97 w 361"/>
                <a:gd name="T71" fmla="*/ 109 h 451"/>
                <a:gd name="T72" fmla="*/ 133 w 361"/>
                <a:gd name="T73" fmla="*/ 109 h 451"/>
                <a:gd name="T74" fmla="*/ 145 w 361"/>
                <a:gd name="T75" fmla="*/ 8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1" h="451">
                  <a:moveTo>
                    <a:pt x="145" y="85"/>
                  </a:moveTo>
                  <a:lnTo>
                    <a:pt x="169" y="73"/>
                  </a:lnTo>
                  <a:lnTo>
                    <a:pt x="181" y="55"/>
                  </a:lnTo>
                  <a:lnTo>
                    <a:pt x="187" y="49"/>
                  </a:lnTo>
                  <a:lnTo>
                    <a:pt x="193" y="43"/>
                  </a:lnTo>
                  <a:lnTo>
                    <a:pt x="187" y="24"/>
                  </a:lnTo>
                  <a:lnTo>
                    <a:pt x="187" y="6"/>
                  </a:lnTo>
                  <a:lnTo>
                    <a:pt x="205" y="0"/>
                  </a:lnTo>
                  <a:lnTo>
                    <a:pt x="229" y="6"/>
                  </a:lnTo>
                  <a:lnTo>
                    <a:pt x="241" y="6"/>
                  </a:lnTo>
                  <a:lnTo>
                    <a:pt x="253" y="37"/>
                  </a:lnTo>
                  <a:lnTo>
                    <a:pt x="259" y="61"/>
                  </a:lnTo>
                  <a:lnTo>
                    <a:pt x="259" y="73"/>
                  </a:lnTo>
                  <a:lnTo>
                    <a:pt x="259" y="97"/>
                  </a:lnTo>
                  <a:lnTo>
                    <a:pt x="259" y="103"/>
                  </a:lnTo>
                  <a:lnTo>
                    <a:pt x="265" y="127"/>
                  </a:lnTo>
                  <a:lnTo>
                    <a:pt x="307" y="127"/>
                  </a:lnTo>
                  <a:lnTo>
                    <a:pt x="301" y="157"/>
                  </a:lnTo>
                  <a:lnTo>
                    <a:pt x="319" y="157"/>
                  </a:lnTo>
                  <a:lnTo>
                    <a:pt x="307" y="181"/>
                  </a:lnTo>
                  <a:lnTo>
                    <a:pt x="307" y="199"/>
                  </a:lnTo>
                  <a:lnTo>
                    <a:pt x="319" y="211"/>
                  </a:lnTo>
                  <a:lnTo>
                    <a:pt x="325" y="241"/>
                  </a:lnTo>
                  <a:lnTo>
                    <a:pt x="331" y="259"/>
                  </a:lnTo>
                  <a:lnTo>
                    <a:pt x="361" y="277"/>
                  </a:lnTo>
                  <a:lnTo>
                    <a:pt x="355" y="283"/>
                  </a:lnTo>
                  <a:lnTo>
                    <a:pt x="349" y="289"/>
                  </a:lnTo>
                  <a:lnTo>
                    <a:pt x="361" y="325"/>
                  </a:lnTo>
                  <a:lnTo>
                    <a:pt x="355" y="349"/>
                  </a:lnTo>
                  <a:lnTo>
                    <a:pt x="343" y="367"/>
                  </a:lnTo>
                  <a:lnTo>
                    <a:pt x="337" y="367"/>
                  </a:lnTo>
                  <a:lnTo>
                    <a:pt x="325" y="367"/>
                  </a:lnTo>
                  <a:lnTo>
                    <a:pt x="313" y="367"/>
                  </a:lnTo>
                  <a:lnTo>
                    <a:pt x="295" y="367"/>
                  </a:lnTo>
                  <a:lnTo>
                    <a:pt x="271" y="373"/>
                  </a:lnTo>
                  <a:lnTo>
                    <a:pt x="265" y="379"/>
                  </a:lnTo>
                  <a:lnTo>
                    <a:pt x="247" y="397"/>
                  </a:lnTo>
                  <a:lnTo>
                    <a:pt x="247" y="403"/>
                  </a:lnTo>
                  <a:lnTo>
                    <a:pt x="229" y="427"/>
                  </a:lnTo>
                  <a:lnTo>
                    <a:pt x="205" y="445"/>
                  </a:lnTo>
                  <a:lnTo>
                    <a:pt x="175" y="445"/>
                  </a:lnTo>
                  <a:lnTo>
                    <a:pt x="151" y="451"/>
                  </a:lnTo>
                  <a:lnTo>
                    <a:pt x="151" y="439"/>
                  </a:lnTo>
                  <a:lnTo>
                    <a:pt x="127" y="433"/>
                  </a:lnTo>
                  <a:lnTo>
                    <a:pt x="115" y="427"/>
                  </a:lnTo>
                  <a:lnTo>
                    <a:pt x="121" y="415"/>
                  </a:lnTo>
                  <a:lnTo>
                    <a:pt x="109" y="379"/>
                  </a:lnTo>
                  <a:lnTo>
                    <a:pt x="103" y="373"/>
                  </a:lnTo>
                  <a:lnTo>
                    <a:pt x="90" y="361"/>
                  </a:lnTo>
                  <a:lnTo>
                    <a:pt x="66" y="337"/>
                  </a:lnTo>
                  <a:lnTo>
                    <a:pt x="54" y="325"/>
                  </a:lnTo>
                  <a:lnTo>
                    <a:pt x="48" y="295"/>
                  </a:lnTo>
                  <a:lnTo>
                    <a:pt x="24" y="277"/>
                  </a:lnTo>
                  <a:lnTo>
                    <a:pt x="24" y="271"/>
                  </a:lnTo>
                  <a:lnTo>
                    <a:pt x="30" y="253"/>
                  </a:lnTo>
                  <a:lnTo>
                    <a:pt x="12" y="247"/>
                  </a:lnTo>
                  <a:lnTo>
                    <a:pt x="12" y="223"/>
                  </a:lnTo>
                  <a:lnTo>
                    <a:pt x="0" y="223"/>
                  </a:lnTo>
                  <a:lnTo>
                    <a:pt x="6" y="217"/>
                  </a:lnTo>
                  <a:lnTo>
                    <a:pt x="0" y="193"/>
                  </a:lnTo>
                  <a:lnTo>
                    <a:pt x="6" y="181"/>
                  </a:lnTo>
                  <a:lnTo>
                    <a:pt x="18" y="175"/>
                  </a:lnTo>
                  <a:lnTo>
                    <a:pt x="18" y="157"/>
                  </a:lnTo>
                  <a:lnTo>
                    <a:pt x="30" y="139"/>
                  </a:lnTo>
                  <a:lnTo>
                    <a:pt x="24" y="121"/>
                  </a:lnTo>
                  <a:lnTo>
                    <a:pt x="6" y="103"/>
                  </a:lnTo>
                  <a:lnTo>
                    <a:pt x="24" y="103"/>
                  </a:lnTo>
                  <a:lnTo>
                    <a:pt x="36" y="103"/>
                  </a:lnTo>
                  <a:lnTo>
                    <a:pt x="48" y="97"/>
                  </a:lnTo>
                  <a:lnTo>
                    <a:pt x="60" y="73"/>
                  </a:lnTo>
                  <a:lnTo>
                    <a:pt x="84" y="97"/>
                  </a:lnTo>
                  <a:lnTo>
                    <a:pt x="97" y="109"/>
                  </a:lnTo>
                  <a:lnTo>
                    <a:pt x="115" y="121"/>
                  </a:lnTo>
                  <a:lnTo>
                    <a:pt x="133" y="109"/>
                  </a:lnTo>
                  <a:lnTo>
                    <a:pt x="145" y="103"/>
                  </a:lnTo>
                  <a:lnTo>
                    <a:pt x="145" y="85"/>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6" name="Freeform 20"/>
            <p:cNvSpPr>
              <a:spLocks/>
            </p:cNvSpPr>
            <p:nvPr/>
          </p:nvSpPr>
          <p:spPr bwMode="auto">
            <a:xfrm>
              <a:off x="4307919" y="2624465"/>
              <a:ext cx="1022350" cy="601663"/>
            </a:xfrm>
            <a:custGeom>
              <a:avLst/>
              <a:gdLst>
                <a:gd name="T0" fmla="*/ 66 w 644"/>
                <a:gd name="T1" fmla="*/ 120 h 379"/>
                <a:gd name="T2" fmla="*/ 66 w 644"/>
                <a:gd name="T3" fmla="*/ 78 h 379"/>
                <a:gd name="T4" fmla="*/ 96 w 644"/>
                <a:gd name="T5" fmla="*/ 48 h 379"/>
                <a:gd name="T6" fmla="*/ 114 w 644"/>
                <a:gd name="T7" fmla="*/ 30 h 379"/>
                <a:gd name="T8" fmla="*/ 162 w 644"/>
                <a:gd name="T9" fmla="*/ 24 h 379"/>
                <a:gd name="T10" fmla="*/ 204 w 644"/>
                <a:gd name="T11" fmla="*/ 6 h 379"/>
                <a:gd name="T12" fmla="*/ 246 w 644"/>
                <a:gd name="T13" fmla="*/ 12 h 379"/>
                <a:gd name="T14" fmla="*/ 271 w 644"/>
                <a:gd name="T15" fmla="*/ 12 h 379"/>
                <a:gd name="T16" fmla="*/ 301 w 644"/>
                <a:gd name="T17" fmla="*/ 36 h 379"/>
                <a:gd name="T18" fmla="*/ 325 w 644"/>
                <a:gd name="T19" fmla="*/ 30 h 379"/>
                <a:gd name="T20" fmla="*/ 361 w 644"/>
                <a:gd name="T21" fmla="*/ 42 h 379"/>
                <a:gd name="T22" fmla="*/ 373 w 644"/>
                <a:gd name="T23" fmla="*/ 54 h 379"/>
                <a:gd name="T24" fmla="*/ 409 w 644"/>
                <a:gd name="T25" fmla="*/ 66 h 379"/>
                <a:gd name="T26" fmla="*/ 457 w 644"/>
                <a:gd name="T27" fmla="*/ 90 h 379"/>
                <a:gd name="T28" fmla="*/ 481 w 644"/>
                <a:gd name="T29" fmla="*/ 132 h 379"/>
                <a:gd name="T30" fmla="*/ 493 w 644"/>
                <a:gd name="T31" fmla="*/ 150 h 379"/>
                <a:gd name="T32" fmla="*/ 481 w 644"/>
                <a:gd name="T33" fmla="*/ 175 h 379"/>
                <a:gd name="T34" fmla="*/ 505 w 644"/>
                <a:gd name="T35" fmla="*/ 144 h 379"/>
                <a:gd name="T36" fmla="*/ 529 w 644"/>
                <a:gd name="T37" fmla="*/ 138 h 379"/>
                <a:gd name="T38" fmla="*/ 577 w 644"/>
                <a:gd name="T39" fmla="*/ 163 h 379"/>
                <a:gd name="T40" fmla="*/ 614 w 644"/>
                <a:gd name="T41" fmla="*/ 211 h 379"/>
                <a:gd name="T42" fmla="*/ 644 w 644"/>
                <a:gd name="T43" fmla="*/ 235 h 379"/>
                <a:gd name="T44" fmla="*/ 614 w 644"/>
                <a:gd name="T45" fmla="*/ 253 h 379"/>
                <a:gd name="T46" fmla="*/ 583 w 644"/>
                <a:gd name="T47" fmla="*/ 229 h 379"/>
                <a:gd name="T48" fmla="*/ 547 w 644"/>
                <a:gd name="T49" fmla="*/ 229 h 379"/>
                <a:gd name="T50" fmla="*/ 523 w 644"/>
                <a:gd name="T51" fmla="*/ 235 h 379"/>
                <a:gd name="T52" fmla="*/ 523 w 644"/>
                <a:gd name="T53" fmla="*/ 253 h 379"/>
                <a:gd name="T54" fmla="*/ 517 w 644"/>
                <a:gd name="T55" fmla="*/ 289 h 379"/>
                <a:gd name="T56" fmla="*/ 505 w 644"/>
                <a:gd name="T57" fmla="*/ 313 h 379"/>
                <a:gd name="T58" fmla="*/ 505 w 644"/>
                <a:gd name="T59" fmla="*/ 349 h 379"/>
                <a:gd name="T60" fmla="*/ 487 w 644"/>
                <a:gd name="T61" fmla="*/ 361 h 379"/>
                <a:gd name="T62" fmla="*/ 457 w 644"/>
                <a:gd name="T63" fmla="*/ 343 h 379"/>
                <a:gd name="T64" fmla="*/ 433 w 644"/>
                <a:gd name="T65" fmla="*/ 313 h 379"/>
                <a:gd name="T66" fmla="*/ 409 w 644"/>
                <a:gd name="T67" fmla="*/ 325 h 379"/>
                <a:gd name="T68" fmla="*/ 379 w 644"/>
                <a:gd name="T69" fmla="*/ 379 h 379"/>
                <a:gd name="T70" fmla="*/ 367 w 644"/>
                <a:gd name="T71" fmla="*/ 361 h 379"/>
                <a:gd name="T72" fmla="*/ 331 w 644"/>
                <a:gd name="T73" fmla="*/ 361 h 379"/>
                <a:gd name="T74" fmla="*/ 331 w 644"/>
                <a:gd name="T75" fmla="*/ 319 h 379"/>
                <a:gd name="T76" fmla="*/ 325 w 644"/>
                <a:gd name="T77" fmla="*/ 271 h 379"/>
                <a:gd name="T78" fmla="*/ 313 w 644"/>
                <a:gd name="T79" fmla="*/ 253 h 379"/>
                <a:gd name="T80" fmla="*/ 289 w 644"/>
                <a:gd name="T81" fmla="*/ 253 h 379"/>
                <a:gd name="T82" fmla="*/ 240 w 644"/>
                <a:gd name="T83" fmla="*/ 277 h 379"/>
                <a:gd name="T84" fmla="*/ 204 w 644"/>
                <a:gd name="T85" fmla="*/ 289 h 379"/>
                <a:gd name="T86" fmla="*/ 144 w 644"/>
                <a:gd name="T87" fmla="*/ 307 h 379"/>
                <a:gd name="T88" fmla="*/ 114 w 644"/>
                <a:gd name="T89" fmla="*/ 313 h 379"/>
                <a:gd name="T90" fmla="*/ 78 w 644"/>
                <a:gd name="T91" fmla="*/ 319 h 379"/>
                <a:gd name="T92" fmla="*/ 36 w 644"/>
                <a:gd name="T93" fmla="*/ 349 h 379"/>
                <a:gd name="T94" fmla="*/ 0 w 644"/>
                <a:gd name="T95" fmla="*/ 337 h 379"/>
                <a:gd name="T96" fmla="*/ 12 w 644"/>
                <a:gd name="T97" fmla="*/ 313 h 379"/>
                <a:gd name="T98" fmla="*/ 24 w 644"/>
                <a:gd name="T99" fmla="*/ 271 h 379"/>
                <a:gd name="T100" fmla="*/ 42 w 644"/>
                <a:gd name="T101" fmla="*/ 253 h 379"/>
                <a:gd name="T102" fmla="*/ 66 w 644"/>
                <a:gd name="T103" fmla="*/ 247 h 379"/>
                <a:gd name="T104" fmla="*/ 90 w 644"/>
                <a:gd name="T105" fmla="*/ 253 h 379"/>
                <a:gd name="T106" fmla="*/ 114 w 644"/>
                <a:gd name="T107" fmla="*/ 265 h 379"/>
                <a:gd name="T108" fmla="*/ 150 w 644"/>
                <a:gd name="T109" fmla="*/ 247 h 379"/>
                <a:gd name="T110" fmla="*/ 150 w 644"/>
                <a:gd name="T111" fmla="*/ 223 h 379"/>
                <a:gd name="T112" fmla="*/ 138 w 644"/>
                <a:gd name="T113" fmla="*/ 187 h 379"/>
                <a:gd name="T114" fmla="*/ 102 w 644"/>
                <a:gd name="T115" fmla="*/ 175 h 379"/>
                <a:gd name="T116" fmla="*/ 78 w 644"/>
                <a:gd name="T117" fmla="*/ 163 h 379"/>
                <a:gd name="T118" fmla="*/ 78 w 644"/>
                <a:gd name="T119" fmla="*/ 13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 h="379">
                  <a:moveTo>
                    <a:pt x="72" y="132"/>
                  </a:moveTo>
                  <a:lnTo>
                    <a:pt x="66" y="120"/>
                  </a:lnTo>
                  <a:lnTo>
                    <a:pt x="60" y="102"/>
                  </a:lnTo>
                  <a:lnTo>
                    <a:pt x="66" y="78"/>
                  </a:lnTo>
                  <a:lnTo>
                    <a:pt x="78" y="60"/>
                  </a:lnTo>
                  <a:lnTo>
                    <a:pt x="96" y="48"/>
                  </a:lnTo>
                  <a:lnTo>
                    <a:pt x="114" y="36"/>
                  </a:lnTo>
                  <a:lnTo>
                    <a:pt x="114" y="30"/>
                  </a:lnTo>
                  <a:lnTo>
                    <a:pt x="138" y="24"/>
                  </a:lnTo>
                  <a:lnTo>
                    <a:pt x="162" y="24"/>
                  </a:lnTo>
                  <a:lnTo>
                    <a:pt x="180" y="18"/>
                  </a:lnTo>
                  <a:lnTo>
                    <a:pt x="204" y="6"/>
                  </a:lnTo>
                  <a:lnTo>
                    <a:pt x="222" y="0"/>
                  </a:lnTo>
                  <a:lnTo>
                    <a:pt x="246" y="12"/>
                  </a:lnTo>
                  <a:lnTo>
                    <a:pt x="265" y="18"/>
                  </a:lnTo>
                  <a:lnTo>
                    <a:pt x="271" y="12"/>
                  </a:lnTo>
                  <a:lnTo>
                    <a:pt x="289" y="24"/>
                  </a:lnTo>
                  <a:lnTo>
                    <a:pt x="301" y="36"/>
                  </a:lnTo>
                  <a:lnTo>
                    <a:pt x="313" y="36"/>
                  </a:lnTo>
                  <a:lnTo>
                    <a:pt x="325" y="30"/>
                  </a:lnTo>
                  <a:lnTo>
                    <a:pt x="349" y="42"/>
                  </a:lnTo>
                  <a:lnTo>
                    <a:pt x="361" y="42"/>
                  </a:lnTo>
                  <a:lnTo>
                    <a:pt x="373" y="42"/>
                  </a:lnTo>
                  <a:lnTo>
                    <a:pt x="373" y="54"/>
                  </a:lnTo>
                  <a:lnTo>
                    <a:pt x="385" y="60"/>
                  </a:lnTo>
                  <a:lnTo>
                    <a:pt x="409" y="66"/>
                  </a:lnTo>
                  <a:lnTo>
                    <a:pt x="433" y="72"/>
                  </a:lnTo>
                  <a:lnTo>
                    <a:pt x="457" y="90"/>
                  </a:lnTo>
                  <a:lnTo>
                    <a:pt x="481" y="108"/>
                  </a:lnTo>
                  <a:lnTo>
                    <a:pt x="481" y="132"/>
                  </a:lnTo>
                  <a:lnTo>
                    <a:pt x="493" y="138"/>
                  </a:lnTo>
                  <a:lnTo>
                    <a:pt x="493" y="150"/>
                  </a:lnTo>
                  <a:lnTo>
                    <a:pt x="487" y="156"/>
                  </a:lnTo>
                  <a:lnTo>
                    <a:pt x="481" y="175"/>
                  </a:lnTo>
                  <a:lnTo>
                    <a:pt x="499" y="163"/>
                  </a:lnTo>
                  <a:lnTo>
                    <a:pt x="505" y="144"/>
                  </a:lnTo>
                  <a:lnTo>
                    <a:pt x="517" y="144"/>
                  </a:lnTo>
                  <a:lnTo>
                    <a:pt x="529" y="138"/>
                  </a:lnTo>
                  <a:lnTo>
                    <a:pt x="559" y="144"/>
                  </a:lnTo>
                  <a:lnTo>
                    <a:pt x="577" y="163"/>
                  </a:lnTo>
                  <a:lnTo>
                    <a:pt x="589" y="181"/>
                  </a:lnTo>
                  <a:lnTo>
                    <a:pt x="614" y="211"/>
                  </a:lnTo>
                  <a:lnTo>
                    <a:pt x="644" y="217"/>
                  </a:lnTo>
                  <a:lnTo>
                    <a:pt x="644" y="235"/>
                  </a:lnTo>
                  <a:lnTo>
                    <a:pt x="632" y="241"/>
                  </a:lnTo>
                  <a:lnTo>
                    <a:pt x="614" y="253"/>
                  </a:lnTo>
                  <a:lnTo>
                    <a:pt x="596" y="241"/>
                  </a:lnTo>
                  <a:lnTo>
                    <a:pt x="583" y="229"/>
                  </a:lnTo>
                  <a:lnTo>
                    <a:pt x="559" y="205"/>
                  </a:lnTo>
                  <a:lnTo>
                    <a:pt x="547" y="229"/>
                  </a:lnTo>
                  <a:lnTo>
                    <a:pt x="535" y="235"/>
                  </a:lnTo>
                  <a:lnTo>
                    <a:pt x="523" y="235"/>
                  </a:lnTo>
                  <a:lnTo>
                    <a:pt x="505" y="235"/>
                  </a:lnTo>
                  <a:lnTo>
                    <a:pt x="523" y="253"/>
                  </a:lnTo>
                  <a:lnTo>
                    <a:pt x="529" y="271"/>
                  </a:lnTo>
                  <a:lnTo>
                    <a:pt x="517" y="289"/>
                  </a:lnTo>
                  <a:lnTo>
                    <a:pt x="517" y="307"/>
                  </a:lnTo>
                  <a:lnTo>
                    <a:pt x="505" y="313"/>
                  </a:lnTo>
                  <a:lnTo>
                    <a:pt x="499" y="325"/>
                  </a:lnTo>
                  <a:lnTo>
                    <a:pt x="505" y="349"/>
                  </a:lnTo>
                  <a:lnTo>
                    <a:pt x="499" y="355"/>
                  </a:lnTo>
                  <a:lnTo>
                    <a:pt x="487" y="361"/>
                  </a:lnTo>
                  <a:lnTo>
                    <a:pt x="463" y="337"/>
                  </a:lnTo>
                  <a:lnTo>
                    <a:pt x="457" y="343"/>
                  </a:lnTo>
                  <a:lnTo>
                    <a:pt x="451" y="337"/>
                  </a:lnTo>
                  <a:lnTo>
                    <a:pt x="433" y="313"/>
                  </a:lnTo>
                  <a:lnTo>
                    <a:pt x="421" y="319"/>
                  </a:lnTo>
                  <a:lnTo>
                    <a:pt x="409" y="325"/>
                  </a:lnTo>
                  <a:lnTo>
                    <a:pt x="397" y="361"/>
                  </a:lnTo>
                  <a:lnTo>
                    <a:pt x="379" y="379"/>
                  </a:lnTo>
                  <a:lnTo>
                    <a:pt x="373" y="379"/>
                  </a:lnTo>
                  <a:lnTo>
                    <a:pt x="367" y="361"/>
                  </a:lnTo>
                  <a:lnTo>
                    <a:pt x="355" y="361"/>
                  </a:lnTo>
                  <a:lnTo>
                    <a:pt x="331" y="361"/>
                  </a:lnTo>
                  <a:lnTo>
                    <a:pt x="331" y="337"/>
                  </a:lnTo>
                  <a:lnTo>
                    <a:pt x="331" y="319"/>
                  </a:lnTo>
                  <a:lnTo>
                    <a:pt x="331" y="295"/>
                  </a:lnTo>
                  <a:lnTo>
                    <a:pt x="325" y="271"/>
                  </a:lnTo>
                  <a:lnTo>
                    <a:pt x="319" y="253"/>
                  </a:lnTo>
                  <a:lnTo>
                    <a:pt x="313" y="253"/>
                  </a:lnTo>
                  <a:lnTo>
                    <a:pt x="307" y="247"/>
                  </a:lnTo>
                  <a:lnTo>
                    <a:pt x="289" y="253"/>
                  </a:lnTo>
                  <a:lnTo>
                    <a:pt x="265" y="265"/>
                  </a:lnTo>
                  <a:lnTo>
                    <a:pt x="240" y="277"/>
                  </a:lnTo>
                  <a:lnTo>
                    <a:pt x="222" y="289"/>
                  </a:lnTo>
                  <a:lnTo>
                    <a:pt x="204" y="289"/>
                  </a:lnTo>
                  <a:lnTo>
                    <a:pt x="174" y="289"/>
                  </a:lnTo>
                  <a:lnTo>
                    <a:pt x="144" y="307"/>
                  </a:lnTo>
                  <a:lnTo>
                    <a:pt x="132" y="313"/>
                  </a:lnTo>
                  <a:lnTo>
                    <a:pt x="114" y="313"/>
                  </a:lnTo>
                  <a:lnTo>
                    <a:pt x="96" y="313"/>
                  </a:lnTo>
                  <a:lnTo>
                    <a:pt x="78" y="319"/>
                  </a:lnTo>
                  <a:lnTo>
                    <a:pt x="54" y="337"/>
                  </a:lnTo>
                  <a:lnTo>
                    <a:pt x="36" y="349"/>
                  </a:lnTo>
                  <a:lnTo>
                    <a:pt x="24" y="355"/>
                  </a:lnTo>
                  <a:lnTo>
                    <a:pt x="0" y="337"/>
                  </a:lnTo>
                  <a:lnTo>
                    <a:pt x="0" y="331"/>
                  </a:lnTo>
                  <a:lnTo>
                    <a:pt x="12" y="313"/>
                  </a:lnTo>
                  <a:lnTo>
                    <a:pt x="24" y="295"/>
                  </a:lnTo>
                  <a:lnTo>
                    <a:pt x="24" y="271"/>
                  </a:lnTo>
                  <a:lnTo>
                    <a:pt x="36" y="265"/>
                  </a:lnTo>
                  <a:lnTo>
                    <a:pt x="42" y="253"/>
                  </a:lnTo>
                  <a:lnTo>
                    <a:pt x="60" y="247"/>
                  </a:lnTo>
                  <a:lnTo>
                    <a:pt x="66" y="247"/>
                  </a:lnTo>
                  <a:lnTo>
                    <a:pt x="78" y="247"/>
                  </a:lnTo>
                  <a:lnTo>
                    <a:pt x="90" y="253"/>
                  </a:lnTo>
                  <a:lnTo>
                    <a:pt x="108" y="259"/>
                  </a:lnTo>
                  <a:lnTo>
                    <a:pt x="114" y="265"/>
                  </a:lnTo>
                  <a:lnTo>
                    <a:pt x="138" y="253"/>
                  </a:lnTo>
                  <a:lnTo>
                    <a:pt x="150" y="247"/>
                  </a:lnTo>
                  <a:lnTo>
                    <a:pt x="150" y="241"/>
                  </a:lnTo>
                  <a:lnTo>
                    <a:pt x="150" y="223"/>
                  </a:lnTo>
                  <a:lnTo>
                    <a:pt x="144" y="205"/>
                  </a:lnTo>
                  <a:lnTo>
                    <a:pt x="138" y="187"/>
                  </a:lnTo>
                  <a:lnTo>
                    <a:pt x="120" y="181"/>
                  </a:lnTo>
                  <a:lnTo>
                    <a:pt x="102" y="175"/>
                  </a:lnTo>
                  <a:lnTo>
                    <a:pt x="84" y="169"/>
                  </a:lnTo>
                  <a:lnTo>
                    <a:pt x="78" y="163"/>
                  </a:lnTo>
                  <a:lnTo>
                    <a:pt x="84" y="144"/>
                  </a:lnTo>
                  <a:lnTo>
                    <a:pt x="78" y="138"/>
                  </a:lnTo>
                  <a:lnTo>
                    <a:pt x="72" y="132"/>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7" name="Freeform 21"/>
            <p:cNvSpPr>
              <a:spLocks/>
            </p:cNvSpPr>
            <p:nvPr/>
          </p:nvSpPr>
          <p:spPr bwMode="auto">
            <a:xfrm>
              <a:off x="4660344" y="3016578"/>
              <a:ext cx="173038" cy="180975"/>
            </a:xfrm>
            <a:custGeom>
              <a:avLst/>
              <a:gdLst>
                <a:gd name="T0" fmla="*/ 0 w 109"/>
                <a:gd name="T1" fmla="*/ 42 h 114"/>
                <a:gd name="T2" fmla="*/ 18 w 109"/>
                <a:gd name="T3" fmla="*/ 30 h 114"/>
                <a:gd name="T4" fmla="*/ 43 w 109"/>
                <a:gd name="T5" fmla="*/ 18 h 114"/>
                <a:gd name="T6" fmla="*/ 67 w 109"/>
                <a:gd name="T7" fmla="*/ 6 h 114"/>
                <a:gd name="T8" fmla="*/ 85 w 109"/>
                <a:gd name="T9" fmla="*/ 0 h 114"/>
                <a:gd name="T10" fmla="*/ 91 w 109"/>
                <a:gd name="T11" fmla="*/ 6 h 114"/>
                <a:gd name="T12" fmla="*/ 97 w 109"/>
                <a:gd name="T13" fmla="*/ 6 h 114"/>
                <a:gd name="T14" fmla="*/ 103 w 109"/>
                <a:gd name="T15" fmla="*/ 24 h 114"/>
                <a:gd name="T16" fmla="*/ 109 w 109"/>
                <a:gd name="T17" fmla="*/ 48 h 114"/>
                <a:gd name="T18" fmla="*/ 109 w 109"/>
                <a:gd name="T19" fmla="*/ 72 h 114"/>
                <a:gd name="T20" fmla="*/ 109 w 109"/>
                <a:gd name="T21" fmla="*/ 90 h 114"/>
                <a:gd name="T22" fmla="*/ 109 w 109"/>
                <a:gd name="T23" fmla="*/ 114 h 114"/>
                <a:gd name="T24" fmla="*/ 103 w 109"/>
                <a:gd name="T25" fmla="*/ 114 h 114"/>
                <a:gd name="T26" fmla="*/ 91 w 109"/>
                <a:gd name="T27" fmla="*/ 114 h 114"/>
                <a:gd name="T28" fmla="*/ 79 w 109"/>
                <a:gd name="T29" fmla="*/ 114 h 114"/>
                <a:gd name="T30" fmla="*/ 37 w 109"/>
                <a:gd name="T31" fmla="*/ 108 h 114"/>
                <a:gd name="T32" fmla="*/ 6 w 109"/>
                <a:gd name="T33" fmla="*/ 108 h 114"/>
                <a:gd name="T34" fmla="*/ 0 w 109"/>
                <a:gd name="T35" fmla="*/ 84 h 114"/>
                <a:gd name="T36" fmla="*/ 0 w 109"/>
                <a:gd name="T37" fmla="*/ 60 h 114"/>
                <a:gd name="T38" fmla="*/ 0 w 109"/>
                <a:gd name="T3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14">
                  <a:moveTo>
                    <a:pt x="0" y="42"/>
                  </a:moveTo>
                  <a:lnTo>
                    <a:pt x="18" y="30"/>
                  </a:lnTo>
                  <a:lnTo>
                    <a:pt x="43" y="18"/>
                  </a:lnTo>
                  <a:lnTo>
                    <a:pt x="67" y="6"/>
                  </a:lnTo>
                  <a:lnTo>
                    <a:pt x="85" y="0"/>
                  </a:lnTo>
                  <a:lnTo>
                    <a:pt x="91" y="6"/>
                  </a:lnTo>
                  <a:lnTo>
                    <a:pt x="97" y="6"/>
                  </a:lnTo>
                  <a:lnTo>
                    <a:pt x="103" y="24"/>
                  </a:lnTo>
                  <a:lnTo>
                    <a:pt x="109" y="48"/>
                  </a:lnTo>
                  <a:lnTo>
                    <a:pt x="109" y="72"/>
                  </a:lnTo>
                  <a:lnTo>
                    <a:pt x="109" y="90"/>
                  </a:lnTo>
                  <a:lnTo>
                    <a:pt x="109" y="114"/>
                  </a:lnTo>
                  <a:lnTo>
                    <a:pt x="103" y="114"/>
                  </a:lnTo>
                  <a:lnTo>
                    <a:pt x="91" y="114"/>
                  </a:lnTo>
                  <a:lnTo>
                    <a:pt x="79" y="114"/>
                  </a:lnTo>
                  <a:lnTo>
                    <a:pt x="37" y="108"/>
                  </a:lnTo>
                  <a:lnTo>
                    <a:pt x="6" y="108"/>
                  </a:lnTo>
                  <a:lnTo>
                    <a:pt x="0" y="84"/>
                  </a:lnTo>
                  <a:lnTo>
                    <a:pt x="0" y="60"/>
                  </a:lnTo>
                  <a:lnTo>
                    <a:pt x="0" y="42"/>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8" name="Freeform 22"/>
            <p:cNvSpPr>
              <a:spLocks/>
            </p:cNvSpPr>
            <p:nvPr/>
          </p:nvSpPr>
          <p:spPr bwMode="auto">
            <a:xfrm>
              <a:off x="3972956" y="2805440"/>
              <a:ext cx="573088" cy="687388"/>
            </a:xfrm>
            <a:custGeom>
              <a:avLst/>
              <a:gdLst>
                <a:gd name="T0" fmla="*/ 96 w 361"/>
                <a:gd name="T1" fmla="*/ 30 h 433"/>
                <a:gd name="T2" fmla="*/ 120 w 361"/>
                <a:gd name="T3" fmla="*/ 18 h 433"/>
                <a:gd name="T4" fmla="*/ 157 w 361"/>
                <a:gd name="T5" fmla="*/ 12 h 433"/>
                <a:gd name="T6" fmla="*/ 187 w 361"/>
                <a:gd name="T7" fmla="*/ 12 h 433"/>
                <a:gd name="T8" fmla="*/ 211 w 361"/>
                <a:gd name="T9" fmla="*/ 12 h 433"/>
                <a:gd name="T10" fmla="*/ 223 w 361"/>
                <a:gd name="T11" fmla="*/ 0 h 433"/>
                <a:gd name="T12" fmla="*/ 253 w 361"/>
                <a:gd name="T13" fmla="*/ 6 h 433"/>
                <a:gd name="T14" fmla="*/ 271 w 361"/>
                <a:gd name="T15" fmla="*/ 30 h 433"/>
                <a:gd name="T16" fmla="*/ 289 w 361"/>
                <a:gd name="T17" fmla="*/ 24 h 433"/>
                <a:gd name="T18" fmla="*/ 289 w 361"/>
                <a:gd name="T19" fmla="*/ 49 h 433"/>
                <a:gd name="T20" fmla="*/ 313 w 361"/>
                <a:gd name="T21" fmla="*/ 61 h 433"/>
                <a:gd name="T22" fmla="*/ 349 w 361"/>
                <a:gd name="T23" fmla="*/ 73 h 433"/>
                <a:gd name="T24" fmla="*/ 361 w 361"/>
                <a:gd name="T25" fmla="*/ 109 h 433"/>
                <a:gd name="T26" fmla="*/ 361 w 361"/>
                <a:gd name="T27" fmla="*/ 133 h 433"/>
                <a:gd name="T28" fmla="*/ 325 w 361"/>
                <a:gd name="T29" fmla="*/ 151 h 433"/>
                <a:gd name="T30" fmla="*/ 301 w 361"/>
                <a:gd name="T31" fmla="*/ 139 h 433"/>
                <a:gd name="T32" fmla="*/ 277 w 361"/>
                <a:gd name="T33" fmla="*/ 133 h 433"/>
                <a:gd name="T34" fmla="*/ 253 w 361"/>
                <a:gd name="T35" fmla="*/ 139 h 433"/>
                <a:gd name="T36" fmla="*/ 235 w 361"/>
                <a:gd name="T37" fmla="*/ 157 h 433"/>
                <a:gd name="T38" fmla="*/ 223 w 361"/>
                <a:gd name="T39" fmla="*/ 199 h 433"/>
                <a:gd name="T40" fmla="*/ 211 w 361"/>
                <a:gd name="T41" fmla="*/ 223 h 433"/>
                <a:gd name="T42" fmla="*/ 247 w 361"/>
                <a:gd name="T43" fmla="*/ 235 h 433"/>
                <a:gd name="T44" fmla="*/ 289 w 361"/>
                <a:gd name="T45" fmla="*/ 205 h 433"/>
                <a:gd name="T46" fmla="*/ 325 w 361"/>
                <a:gd name="T47" fmla="*/ 199 h 433"/>
                <a:gd name="T48" fmla="*/ 355 w 361"/>
                <a:gd name="T49" fmla="*/ 205 h 433"/>
                <a:gd name="T50" fmla="*/ 355 w 361"/>
                <a:gd name="T51" fmla="*/ 229 h 433"/>
                <a:gd name="T52" fmla="*/ 361 w 361"/>
                <a:gd name="T53" fmla="*/ 247 h 433"/>
                <a:gd name="T54" fmla="*/ 355 w 361"/>
                <a:gd name="T55" fmla="*/ 265 h 433"/>
                <a:gd name="T56" fmla="*/ 331 w 361"/>
                <a:gd name="T57" fmla="*/ 283 h 433"/>
                <a:gd name="T58" fmla="*/ 295 w 361"/>
                <a:gd name="T59" fmla="*/ 307 h 433"/>
                <a:gd name="T60" fmla="*/ 283 w 361"/>
                <a:gd name="T61" fmla="*/ 319 h 433"/>
                <a:gd name="T62" fmla="*/ 277 w 361"/>
                <a:gd name="T63" fmla="*/ 349 h 433"/>
                <a:gd name="T64" fmla="*/ 253 w 361"/>
                <a:gd name="T65" fmla="*/ 367 h 433"/>
                <a:gd name="T66" fmla="*/ 235 w 361"/>
                <a:gd name="T67" fmla="*/ 385 h 433"/>
                <a:gd name="T68" fmla="*/ 229 w 361"/>
                <a:gd name="T69" fmla="*/ 397 h 433"/>
                <a:gd name="T70" fmla="*/ 193 w 361"/>
                <a:gd name="T71" fmla="*/ 415 h 433"/>
                <a:gd name="T72" fmla="*/ 145 w 361"/>
                <a:gd name="T73" fmla="*/ 427 h 433"/>
                <a:gd name="T74" fmla="*/ 120 w 361"/>
                <a:gd name="T75" fmla="*/ 433 h 433"/>
                <a:gd name="T76" fmla="*/ 133 w 361"/>
                <a:gd name="T77" fmla="*/ 403 h 433"/>
                <a:gd name="T78" fmla="*/ 102 w 361"/>
                <a:gd name="T79" fmla="*/ 403 h 433"/>
                <a:gd name="T80" fmla="*/ 66 w 361"/>
                <a:gd name="T81" fmla="*/ 409 h 433"/>
                <a:gd name="T82" fmla="*/ 48 w 361"/>
                <a:gd name="T83" fmla="*/ 391 h 433"/>
                <a:gd name="T84" fmla="*/ 12 w 361"/>
                <a:gd name="T85" fmla="*/ 385 h 433"/>
                <a:gd name="T86" fmla="*/ 0 w 361"/>
                <a:gd name="T87" fmla="*/ 349 h 433"/>
                <a:gd name="T88" fmla="*/ 12 w 361"/>
                <a:gd name="T89" fmla="*/ 343 h 433"/>
                <a:gd name="T90" fmla="*/ 30 w 361"/>
                <a:gd name="T91" fmla="*/ 313 h 433"/>
                <a:gd name="T92" fmla="*/ 6 w 361"/>
                <a:gd name="T93" fmla="*/ 289 h 433"/>
                <a:gd name="T94" fmla="*/ 48 w 361"/>
                <a:gd name="T95" fmla="*/ 271 h 433"/>
                <a:gd name="T96" fmla="*/ 48 w 361"/>
                <a:gd name="T97" fmla="*/ 235 h 433"/>
                <a:gd name="T98" fmla="*/ 42 w 361"/>
                <a:gd name="T99" fmla="*/ 199 h 433"/>
                <a:gd name="T100" fmla="*/ 42 w 361"/>
                <a:gd name="T101" fmla="*/ 163 h 433"/>
                <a:gd name="T102" fmla="*/ 36 w 361"/>
                <a:gd name="T103" fmla="*/ 145 h 433"/>
                <a:gd name="T104" fmla="*/ 66 w 361"/>
                <a:gd name="T105" fmla="*/ 139 h 433"/>
                <a:gd name="T106" fmla="*/ 90 w 361"/>
                <a:gd name="T107" fmla="*/ 115 h 433"/>
                <a:gd name="T108" fmla="*/ 120 w 361"/>
                <a:gd name="T109" fmla="*/ 91 h 433"/>
                <a:gd name="T110" fmla="*/ 139 w 361"/>
                <a:gd name="T111" fmla="*/ 67 h 433"/>
                <a:gd name="T112" fmla="*/ 127 w 361"/>
                <a:gd name="T113" fmla="*/ 49 h 433"/>
                <a:gd name="T114" fmla="*/ 108 w 361"/>
                <a:gd name="T115" fmla="*/ 73 h 433"/>
                <a:gd name="T116" fmla="*/ 96 w 361"/>
                <a:gd name="T117" fmla="*/ 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1" h="433">
                  <a:moveTo>
                    <a:pt x="90" y="36"/>
                  </a:moveTo>
                  <a:lnTo>
                    <a:pt x="96" y="30"/>
                  </a:lnTo>
                  <a:lnTo>
                    <a:pt x="108" y="30"/>
                  </a:lnTo>
                  <a:lnTo>
                    <a:pt x="120" y="18"/>
                  </a:lnTo>
                  <a:lnTo>
                    <a:pt x="139" y="18"/>
                  </a:lnTo>
                  <a:lnTo>
                    <a:pt x="157" y="12"/>
                  </a:lnTo>
                  <a:lnTo>
                    <a:pt x="169" y="12"/>
                  </a:lnTo>
                  <a:lnTo>
                    <a:pt x="187" y="12"/>
                  </a:lnTo>
                  <a:lnTo>
                    <a:pt x="205" y="12"/>
                  </a:lnTo>
                  <a:lnTo>
                    <a:pt x="211" y="12"/>
                  </a:lnTo>
                  <a:lnTo>
                    <a:pt x="223" y="6"/>
                  </a:lnTo>
                  <a:lnTo>
                    <a:pt x="223" y="0"/>
                  </a:lnTo>
                  <a:lnTo>
                    <a:pt x="241" y="6"/>
                  </a:lnTo>
                  <a:lnTo>
                    <a:pt x="253" y="6"/>
                  </a:lnTo>
                  <a:lnTo>
                    <a:pt x="265" y="18"/>
                  </a:lnTo>
                  <a:lnTo>
                    <a:pt x="271" y="30"/>
                  </a:lnTo>
                  <a:lnTo>
                    <a:pt x="283" y="18"/>
                  </a:lnTo>
                  <a:lnTo>
                    <a:pt x="289" y="24"/>
                  </a:lnTo>
                  <a:lnTo>
                    <a:pt x="295" y="30"/>
                  </a:lnTo>
                  <a:lnTo>
                    <a:pt x="289" y="49"/>
                  </a:lnTo>
                  <a:lnTo>
                    <a:pt x="295" y="55"/>
                  </a:lnTo>
                  <a:lnTo>
                    <a:pt x="313" y="61"/>
                  </a:lnTo>
                  <a:lnTo>
                    <a:pt x="331" y="67"/>
                  </a:lnTo>
                  <a:lnTo>
                    <a:pt x="349" y="73"/>
                  </a:lnTo>
                  <a:lnTo>
                    <a:pt x="355" y="91"/>
                  </a:lnTo>
                  <a:lnTo>
                    <a:pt x="361" y="109"/>
                  </a:lnTo>
                  <a:lnTo>
                    <a:pt x="361" y="127"/>
                  </a:lnTo>
                  <a:lnTo>
                    <a:pt x="361" y="133"/>
                  </a:lnTo>
                  <a:lnTo>
                    <a:pt x="349" y="139"/>
                  </a:lnTo>
                  <a:lnTo>
                    <a:pt x="325" y="151"/>
                  </a:lnTo>
                  <a:lnTo>
                    <a:pt x="319" y="145"/>
                  </a:lnTo>
                  <a:lnTo>
                    <a:pt x="301" y="139"/>
                  </a:lnTo>
                  <a:lnTo>
                    <a:pt x="289" y="133"/>
                  </a:lnTo>
                  <a:lnTo>
                    <a:pt x="277" y="133"/>
                  </a:lnTo>
                  <a:lnTo>
                    <a:pt x="271" y="133"/>
                  </a:lnTo>
                  <a:lnTo>
                    <a:pt x="253" y="139"/>
                  </a:lnTo>
                  <a:lnTo>
                    <a:pt x="247" y="151"/>
                  </a:lnTo>
                  <a:lnTo>
                    <a:pt x="235" y="157"/>
                  </a:lnTo>
                  <a:lnTo>
                    <a:pt x="235" y="181"/>
                  </a:lnTo>
                  <a:lnTo>
                    <a:pt x="223" y="199"/>
                  </a:lnTo>
                  <a:lnTo>
                    <a:pt x="211" y="217"/>
                  </a:lnTo>
                  <a:lnTo>
                    <a:pt x="211" y="223"/>
                  </a:lnTo>
                  <a:lnTo>
                    <a:pt x="235" y="241"/>
                  </a:lnTo>
                  <a:lnTo>
                    <a:pt x="247" y="235"/>
                  </a:lnTo>
                  <a:lnTo>
                    <a:pt x="265" y="223"/>
                  </a:lnTo>
                  <a:lnTo>
                    <a:pt x="289" y="205"/>
                  </a:lnTo>
                  <a:lnTo>
                    <a:pt x="307" y="199"/>
                  </a:lnTo>
                  <a:lnTo>
                    <a:pt x="325" y="199"/>
                  </a:lnTo>
                  <a:lnTo>
                    <a:pt x="343" y="199"/>
                  </a:lnTo>
                  <a:lnTo>
                    <a:pt x="355" y="205"/>
                  </a:lnTo>
                  <a:lnTo>
                    <a:pt x="343" y="217"/>
                  </a:lnTo>
                  <a:lnTo>
                    <a:pt x="355" y="229"/>
                  </a:lnTo>
                  <a:lnTo>
                    <a:pt x="361" y="241"/>
                  </a:lnTo>
                  <a:lnTo>
                    <a:pt x="361" y="247"/>
                  </a:lnTo>
                  <a:lnTo>
                    <a:pt x="361" y="259"/>
                  </a:lnTo>
                  <a:lnTo>
                    <a:pt x="355" y="265"/>
                  </a:lnTo>
                  <a:lnTo>
                    <a:pt x="349" y="271"/>
                  </a:lnTo>
                  <a:lnTo>
                    <a:pt x="331" y="283"/>
                  </a:lnTo>
                  <a:lnTo>
                    <a:pt x="319" y="301"/>
                  </a:lnTo>
                  <a:lnTo>
                    <a:pt x="295" y="307"/>
                  </a:lnTo>
                  <a:lnTo>
                    <a:pt x="289" y="319"/>
                  </a:lnTo>
                  <a:lnTo>
                    <a:pt x="283" y="319"/>
                  </a:lnTo>
                  <a:lnTo>
                    <a:pt x="271" y="331"/>
                  </a:lnTo>
                  <a:lnTo>
                    <a:pt x="277" y="349"/>
                  </a:lnTo>
                  <a:lnTo>
                    <a:pt x="253" y="361"/>
                  </a:lnTo>
                  <a:lnTo>
                    <a:pt x="253" y="367"/>
                  </a:lnTo>
                  <a:lnTo>
                    <a:pt x="241" y="373"/>
                  </a:lnTo>
                  <a:lnTo>
                    <a:pt x="235" y="385"/>
                  </a:lnTo>
                  <a:lnTo>
                    <a:pt x="229" y="391"/>
                  </a:lnTo>
                  <a:lnTo>
                    <a:pt x="229" y="397"/>
                  </a:lnTo>
                  <a:lnTo>
                    <a:pt x="211" y="403"/>
                  </a:lnTo>
                  <a:lnTo>
                    <a:pt x="193" y="415"/>
                  </a:lnTo>
                  <a:lnTo>
                    <a:pt x="169" y="421"/>
                  </a:lnTo>
                  <a:lnTo>
                    <a:pt x="145" y="427"/>
                  </a:lnTo>
                  <a:lnTo>
                    <a:pt x="127" y="427"/>
                  </a:lnTo>
                  <a:lnTo>
                    <a:pt x="120" y="433"/>
                  </a:lnTo>
                  <a:lnTo>
                    <a:pt x="120" y="421"/>
                  </a:lnTo>
                  <a:lnTo>
                    <a:pt x="133" y="403"/>
                  </a:lnTo>
                  <a:lnTo>
                    <a:pt x="127" y="391"/>
                  </a:lnTo>
                  <a:lnTo>
                    <a:pt x="102" y="403"/>
                  </a:lnTo>
                  <a:lnTo>
                    <a:pt x="78" y="415"/>
                  </a:lnTo>
                  <a:lnTo>
                    <a:pt x="66" y="409"/>
                  </a:lnTo>
                  <a:lnTo>
                    <a:pt x="54" y="397"/>
                  </a:lnTo>
                  <a:lnTo>
                    <a:pt x="48" y="391"/>
                  </a:lnTo>
                  <a:lnTo>
                    <a:pt x="36" y="379"/>
                  </a:lnTo>
                  <a:lnTo>
                    <a:pt x="12" y="385"/>
                  </a:lnTo>
                  <a:lnTo>
                    <a:pt x="6" y="367"/>
                  </a:lnTo>
                  <a:lnTo>
                    <a:pt x="0" y="349"/>
                  </a:lnTo>
                  <a:lnTo>
                    <a:pt x="6" y="349"/>
                  </a:lnTo>
                  <a:lnTo>
                    <a:pt x="12" y="343"/>
                  </a:lnTo>
                  <a:lnTo>
                    <a:pt x="30" y="331"/>
                  </a:lnTo>
                  <a:lnTo>
                    <a:pt x="30" y="313"/>
                  </a:lnTo>
                  <a:lnTo>
                    <a:pt x="6" y="301"/>
                  </a:lnTo>
                  <a:lnTo>
                    <a:pt x="6" y="289"/>
                  </a:lnTo>
                  <a:lnTo>
                    <a:pt x="24" y="283"/>
                  </a:lnTo>
                  <a:lnTo>
                    <a:pt x="48" y="271"/>
                  </a:lnTo>
                  <a:lnTo>
                    <a:pt x="48" y="253"/>
                  </a:lnTo>
                  <a:lnTo>
                    <a:pt x="48" y="235"/>
                  </a:lnTo>
                  <a:lnTo>
                    <a:pt x="48" y="223"/>
                  </a:lnTo>
                  <a:lnTo>
                    <a:pt x="42" y="199"/>
                  </a:lnTo>
                  <a:lnTo>
                    <a:pt x="42" y="175"/>
                  </a:lnTo>
                  <a:lnTo>
                    <a:pt x="42" y="163"/>
                  </a:lnTo>
                  <a:lnTo>
                    <a:pt x="30" y="163"/>
                  </a:lnTo>
                  <a:lnTo>
                    <a:pt x="36" y="145"/>
                  </a:lnTo>
                  <a:lnTo>
                    <a:pt x="42" y="145"/>
                  </a:lnTo>
                  <a:lnTo>
                    <a:pt x="66" y="139"/>
                  </a:lnTo>
                  <a:lnTo>
                    <a:pt x="78" y="127"/>
                  </a:lnTo>
                  <a:lnTo>
                    <a:pt x="90" y="115"/>
                  </a:lnTo>
                  <a:lnTo>
                    <a:pt x="114" y="103"/>
                  </a:lnTo>
                  <a:lnTo>
                    <a:pt x="120" y="91"/>
                  </a:lnTo>
                  <a:lnTo>
                    <a:pt x="127" y="85"/>
                  </a:lnTo>
                  <a:lnTo>
                    <a:pt x="139" y="67"/>
                  </a:lnTo>
                  <a:lnTo>
                    <a:pt x="139" y="42"/>
                  </a:lnTo>
                  <a:lnTo>
                    <a:pt x="127" y="49"/>
                  </a:lnTo>
                  <a:lnTo>
                    <a:pt x="114" y="61"/>
                  </a:lnTo>
                  <a:lnTo>
                    <a:pt x="108" y="73"/>
                  </a:lnTo>
                  <a:lnTo>
                    <a:pt x="102" y="61"/>
                  </a:lnTo>
                  <a:lnTo>
                    <a:pt x="96" y="49"/>
                  </a:lnTo>
                  <a:lnTo>
                    <a:pt x="90" y="36"/>
                  </a:lnTo>
                  <a:close/>
                </a:path>
              </a:pathLst>
            </a:custGeom>
            <a:solidFill>
              <a:schemeClr val="accent2"/>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29" name="Freeform 23"/>
            <p:cNvSpPr>
              <a:spLocks/>
            </p:cNvSpPr>
            <p:nvPr/>
          </p:nvSpPr>
          <p:spPr bwMode="auto">
            <a:xfrm>
              <a:off x="3618944" y="2719715"/>
              <a:ext cx="574675" cy="1012825"/>
            </a:xfrm>
            <a:custGeom>
              <a:avLst/>
              <a:gdLst>
                <a:gd name="T0" fmla="*/ 73 w 362"/>
                <a:gd name="T1" fmla="*/ 211 h 638"/>
                <a:gd name="T2" fmla="*/ 103 w 362"/>
                <a:gd name="T3" fmla="*/ 169 h 638"/>
                <a:gd name="T4" fmla="*/ 91 w 362"/>
                <a:gd name="T5" fmla="*/ 133 h 638"/>
                <a:gd name="T6" fmla="*/ 103 w 362"/>
                <a:gd name="T7" fmla="*/ 90 h 638"/>
                <a:gd name="T8" fmla="*/ 133 w 362"/>
                <a:gd name="T9" fmla="*/ 60 h 638"/>
                <a:gd name="T10" fmla="*/ 181 w 362"/>
                <a:gd name="T11" fmla="*/ 18 h 638"/>
                <a:gd name="T12" fmla="*/ 211 w 362"/>
                <a:gd name="T13" fmla="*/ 0 h 638"/>
                <a:gd name="T14" fmla="*/ 223 w 362"/>
                <a:gd name="T15" fmla="*/ 30 h 638"/>
                <a:gd name="T16" fmla="*/ 217 w 362"/>
                <a:gd name="T17" fmla="*/ 66 h 638"/>
                <a:gd name="T18" fmla="*/ 265 w 362"/>
                <a:gd name="T19" fmla="*/ 66 h 638"/>
                <a:gd name="T20" fmla="*/ 241 w 362"/>
                <a:gd name="T21" fmla="*/ 109 h 638"/>
                <a:gd name="T22" fmla="*/ 277 w 362"/>
                <a:gd name="T23" fmla="*/ 103 h 638"/>
                <a:gd name="T24" fmla="*/ 313 w 362"/>
                <a:gd name="T25" fmla="*/ 90 h 638"/>
                <a:gd name="T26" fmla="*/ 331 w 362"/>
                <a:gd name="T27" fmla="*/ 127 h 638"/>
                <a:gd name="T28" fmla="*/ 362 w 362"/>
                <a:gd name="T29" fmla="*/ 96 h 638"/>
                <a:gd name="T30" fmla="*/ 343 w 362"/>
                <a:gd name="T31" fmla="*/ 145 h 638"/>
                <a:gd name="T32" fmla="*/ 301 w 362"/>
                <a:gd name="T33" fmla="*/ 181 h 638"/>
                <a:gd name="T34" fmla="*/ 259 w 362"/>
                <a:gd name="T35" fmla="*/ 199 h 638"/>
                <a:gd name="T36" fmla="*/ 265 w 362"/>
                <a:gd name="T37" fmla="*/ 229 h 638"/>
                <a:gd name="T38" fmla="*/ 271 w 362"/>
                <a:gd name="T39" fmla="*/ 289 h 638"/>
                <a:gd name="T40" fmla="*/ 247 w 362"/>
                <a:gd name="T41" fmla="*/ 337 h 638"/>
                <a:gd name="T42" fmla="*/ 253 w 362"/>
                <a:gd name="T43" fmla="*/ 367 h 638"/>
                <a:gd name="T44" fmla="*/ 229 w 362"/>
                <a:gd name="T45" fmla="*/ 403 h 638"/>
                <a:gd name="T46" fmla="*/ 235 w 362"/>
                <a:gd name="T47" fmla="*/ 439 h 638"/>
                <a:gd name="T48" fmla="*/ 277 w 362"/>
                <a:gd name="T49" fmla="*/ 451 h 638"/>
                <a:gd name="T50" fmla="*/ 325 w 362"/>
                <a:gd name="T51" fmla="*/ 457 h 638"/>
                <a:gd name="T52" fmla="*/ 343 w 362"/>
                <a:gd name="T53" fmla="*/ 475 h 638"/>
                <a:gd name="T54" fmla="*/ 301 w 362"/>
                <a:gd name="T55" fmla="*/ 493 h 638"/>
                <a:gd name="T56" fmla="*/ 265 w 362"/>
                <a:gd name="T57" fmla="*/ 505 h 638"/>
                <a:gd name="T58" fmla="*/ 217 w 362"/>
                <a:gd name="T59" fmla="*/ 529 h 638"/>
                <a:gd name="T60" fmla="*/ 187 w 362"/>
                <a:gd name="T61" fmla="*/ 572 h 638"/>
                <a:gd name="T62" fmla="*/ 175 w 362"/>
                <a:gd name="T63" fmla="*/ 638 h 638"/>
                <a:gd name="T64" fmla="*/ 127 w 362"/>
                <a:gd name="T65" fmla="*/ 638 h 638"/>
                <a:gd name="T66" fmla="*/ 97 w 362"/>
                <a:gd name="T67" fmla="*/ 602 h 638"/>
                <a:gd name="T68" fmla="*/ 67 w 362"/>
                <a:gd name="T69" fmla="*/ 566 h 638"/>
                <a:gd name="T70" fmla="*/ 7 w 362"/>
                <a:gd name="T71" fmla="*/ 560 h 638"/>
                <a:gd name="T72" fmla="*/ 25 w 362"/>
                <a:gd name="T73" fmla="*/ 529 h 638"/>
                <a:gd name="T74" fmla="*/ 43 w 362"/>
                <a:gd name="T75" fmla="*/ 505 h 638"/>
                <a:gd name="T76" fmla="*/ 31 w 362"/>
                <a:gd name="T77" fmla="*/ 463 h 638"/>
                <a:gd name="T78" fmla="*/ 25 w 362"/>
                <a:gd name="T79" fmla="*/ 427 h 638"/>
                <a:gd name="T80" fmla="*/ 7 w 362"/>
                <a:gd name="T81" fmla="*/ 397 h 638"/>
                <a:gd name="T82" fmla="*/ 61 w 362"/>
                <a:gd name="T83" fmla="*/ 391 h 638"/>
                <a:gd name="T84" fmla="*/ 61 w 362"/>
                <a:gd name="T85" fmla="*/ 367 h 638"/>
                <a:gd name="T86" fmla="*/ 43 w 362"/>
                <a:gd name="T87" fmla="*/ 319 h 638"/>
                <a:gd name="T88" fmla="*/ 25 w 362"/>
                <a:gd name="T89" fmla="*/ 283 h 638"/>
                <a:gd name="T90" fmla="*/ 55 w 362"/>
                <a:gd name="T91" fmla="*/ 24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2" h="638">
                  <a:moveTo>
                    <a:pt x="43" y="235"/>
                  </a:moveTo>
                  <a:lnTo>
                    <a:pt x="61" y="223"/>
                  </a:lnTo>
                  <a:lnTo>
                    <a:pt x="73" y="211"/>
                  </a:lnTo>
                  <a:lnTo>
                    <a:pt x="91" y="193"/>
                  </a:lnTo>
                  <a:lnTo>
                    <a:pt x="91" y="181"/>
                  </a:lnTo>
                  <a:lnTo>
                    <a:pt x="103" y="169"/>
                  </a:lnTo>
                  <a:lnTo>
                    <a:pt x="103" y="157"/>
                  </a:lnTo>
                  <a:lnTo>
                    <a:pt x="97" y="145"/>
                  </a:lnTo>
                  <a:lnTo>
                    <a:pt x="91" y="133"/>
                  </a:lnTo>
                  <a:lnTo>
                    <a:pt x="85" y="109"/>
                  </a:lnTo>
                  <a:lnTo>
                    <a:pt x="91" y="96"/>
                  </a:lnTo>
                  <a:lnTo>
                    <a:pt x="103" y="90"/>
                  </a:lnTo>
                  <a:lnTo>
                    <a:pt x="109" y="84"/>
                  </a:lnTo>
                  <a:lnTo>
                    <a:pt x="127" y="72"/>
                  </a:lnTo>
                  <a:lnTo>
                    <a:pt x="133" y="60"/>
                  </a:lnTo>
                  <a:lnTo>
                    <a:pt x="145" y="42"/>
                  </a:lnTo>
                  <a:lnTo>
                    <a:pt x="169" y="30"/>
                  </a:lnTo>
                  <a:lnTo>
                    <a:pt x="181" y="18"/>
                  </a:lnTo>
                  <a:lnTo>
                    <a:pt x="199" y="6"/>
                  </a:lnTo>
                  <a:lnTo>
                    <a:pt x="205" y="0"/>
                  </a:lnTo>
                  <a:lnTo>
                    <a:pt x="211" y="0"/>
                  </a:lnTo>
                  <a:lnTo>
                    <a:pt x="217" y="6"/>
                  </a:lnTo>
                  <a:lnTo>
                    <a:pt x="229" y="18"/>
                  </a:lnTo>
                  <a:lnTo>
                    <a:pt x="223" y="30"/>
                  </a:lnTo>
                  <a:lnTo>
                    <a:pt x="211" y="42"/>
                  </a:lnTo>
                  <a:lnTo>
                    <a:pt x="211" y="54"/>
                  </a:lnTo>
                  <a:lnTo>
                    <a:pt x="217" y="66"/>
                  </a:lnTo>
                  <a:lnTo>
                    <a:pt x="241" y="60"/>
                  </a:lnTo>
                  <a:lnTo>
                    <a:pt x="259" y="60"/>
                  </a:lnTo>
                  <a:lnTo>
                    <a:pt x="265" y="66"/>
                  </a:lnTo>
                  <a:lnTo>
                    <a:pt x="253" y="78"/>
                  </a:lnTo>
                  <a:lnTo>
                    <a:pt x="241" y="90"/>
                  </a:lnTo>
                  <a:lnTo>
                    <a:pt x="241" y="109"/>
                  </a:lnTo>
                  <a:lnTo>
                    <a:pt x="247" y="109"/>
                  </a:lnTo>
                  <a:lnTo>
                    <a:pt x="253" y="109"/>
                  </a:lnTo>
                  <a:lnTo>
                    <a:pt x="277" y="103"/>
                  </a:lnTo>
                  <a:lnTo>
                    <a:pt x="295" y="96"/>
                  </a:lnTo>
                  <a:lnTo>
                    <a:pt x="307" y="90"/>
                  </a:lnTo>
                  <a:lnTo>
                    <a:pt x="313" y="90"/>
                  </a:lnTo>
                  <a:lnTo>
                    <a:pt x="319" y="103"/>
                  </a:lnTo>
                  <a:lnTo>
                    <a:pt x="325" y="115"/>
                  </a:lnTo>
                  <a:lnTo>
                    <a:pt x="331" y="127"/>
                  </a:lnTo>
                  <a:lnTo>
                    <a:pt x="337" y="115"/>
                  </a:lnTo>
                  <a:lnTo>
                    <a:pt x="350" y="103"/>
                  </a:lnTo>
                  <a:lnTo>
                    <a:pt x="362" y="96"/>
                  </a:lnTo>
                  <a:lnTo>
                    <a:pt x="362" y="121"/>
                  </a:lnTo>
                  <a:lnTo>
                    <a:pt x="350" y="139"/>
                  </a:lnTo>
                  <a:lnTo>
                    <a:pt x="343" y="145"/>
                  </a:lnTo>
                  <a:lnTo>
                    <a:pt x="337" y="157"/>
                  </a:lnTo>
                  <a:lnTo>
                    <a:pt x="313" y="169"/>
                  </a:lnTo>
                  <a:lnTo>
                    <a:pt x="301" y="181"/>
                  </a:lnTo>
                  <a:lnTo>
                    <a:pt x="289" y="193"/>
                  </a:lnTo>
                  <a:lnTo>
                    <a:pt x="265" y="199"/>
                  </a:lnTo>
                  <a:lnTo>
                    <a:pt x="259" y="199"/>
                  </a:lnTo>
                  <a:lnTo>
                    <a:pt x="253" y="217"/>
                  </a:lnTo>
                  <a:lnTo>
                    <a:pt x="265" y="217"/>
                  </a:lnTo>
                  <a:lnTo>
                    <a:pt x="265" y="229"/>
                  </a:lnTo>
                  <a:lnTo>
                    <a:pt x="265" y="253"/>
                  </a:lnTo>
                  <a:lnTo>
                    <a:pt x="271" y="277"/>
                  </a:lnTo>
                  <a:lnTo>
                    <a:pt x="271" y="289"/>
                  </a:lnTo>
                  <a:lnTo>
                    <a:pt x="271" y="307"/>
                  </a:lnTo>
                  <a:lnTo>
                    <a:pt x="271" y="325"/>
                  </a:lnTo>
                  <a:lnTo>
                    <a:pt x="247" y="337"/>
                  </a:lnTo>
                  <a:lnTo>
                    <a:pt x="229" y="343"/>
                  </a:lnTo>
                  <a:lnTo>
                    <a:pt x="229" y="355"/>
                  </a:lnTo>
                  <a:lnTo>
                    <a:pt x="253" y="367"/>
                  </a:lnTo>
                  <a:lnTo>
                    <a:pt x="253" y="385"/>
                  </a:lnTo>
                  <a:lnTo>
                    <a:pt x="235" y="397"/>
                  </a:lnTo>
                  <a:lnTo>
                    <a:pt x="229" y="403"/>
                  </a:lnTo>
                  <a:lnTo>
                    <a:pt x="223" y="403"/>
                  </a:lnTo>
                  <a:lnTo>
                    <a:pt x="229" y="421"/>
                  </a:lnTo>
                  <a:lnTo>
                    <a:pt x="235" y="439"/>
                  </a:lnTo>
                  <a:lnTo>
                    <a:pt x="259" y="433"/>
                  </a:lnTo>
                  <a:lnTo>
                    <a:pt x="271" y="445"/>
                  </a:lnTo>
                  <a:lnTo>
                    <a:pt x="277" y="451"/>
                  </a:lnTo>
                  <a:lnTo>
                    <a:pt x="289" y="463"/>
                  </a:lnTo>
                  <a:lnTo>
                    <a:pt x="301" y="469"/>
                  </a:lnTo>
                  <a:lnTo>
                    <a:pt x="325" y="457"/>
                  </a:lnTo>
                  <a:lnTo>
                    <a:pt x="350" y="445"/>
                  </a:lnTo>
                  <a:lnTo>
                    <a:pt x="356" y="457"/>
                  </a:lnTo>
                  <a:lnTo>
                    <a:pt x="343" y="475"/>
                  </a:lnTo>
                  <a:lnTo>
                    <a:pt x="343" y="487"/>
                  </a:lnTo>
                  <a:lnTo>
                    <a:pt x="319" y="487"/>
                  </a:lnTo>
                  <a:lnTo>
                    <a:pt x="301" y="493"/>
                  </a:lnTo>
                  <a:lnTo>
                    <a:pt x="289" y="499"/>
                  </a:lnTo>
                  <a:lnTo>
                    <a:pt x="271" y="499"/>
                  </a:lnTo>
                  <a:lnTo>
                    <a:pt x="265" y="505"/>
                  </a:lnTo>
                  <a:lnTo>
                    <a:pt x="247" y="511"/>
                  </a:lnTo>
                  <a:lnTo>
                    <a:pt x="235" y="517"/>
                  </a:lnTo>
                  <a:lnTo>
                    <a:pt x="217" y="529"/>
                  </a:lnTo>
                  <a:lnTo>
                    <a:pt x="205" y="541"/>
                  </a:lnTo>
                  <a:lnTo>
                    <a:pt x="193" y="547"/>
                  </a:lnTo>
                  <a:lnTo>
                    <a:pt x="187" y="572"/>
                  </a:lnTo>
                  <a:lnTo>
                    <a:pt x="175" y="584"/>
                  </a:lnTo>
                  <a:lnTo>
                    <a:pt x="175" y="614"/>
                  </a:lnTo>
                  <a:lnTo>
                    <a:pt x="175" y="638"/>
                  </a:lnTo>
                  <a:lnTo>
                    <a:pt x="163" y="638"/>
                  </a:lnTo>
                  <a:lnTo>
                    <a:pt x="145" y="638"/>
                  </a:lnTo>
                  <a:lnTo>
                    <a:pt x="127" y="638"/>
                  </a:lnTo>
                  <a:lnTo>
                    <a:pt x="121" y="638"/>
                  </a:lnTo>
                  <a:lnTo>
                    <a:pt x="109" y="620"/>
                  </a:lnTo>
                  <a:lnTo>
                    <a:pt x="97" y="602"/>
                  </a:lnTo>
                  <a:lnTo>
                    <a:pt x="85" y="584"/>
                  </a:lnTo>
                  <a:lnTo>
                    <a:pt x="79" y="578"/>
                  </a:lnTo>
                  <a:lnTo>
                    <a:pt x="67" y="566"/>
                  </a:lnTo>
                  <a:lnTo>
                    <a:pt x="49" y="560"/>
                  </a:lnTo>
                  <a:lnTo>
                    <a:pt x="31" y="560"/>
                  </a:lnTo>
                  <a:lnTo>
                    <a:pt x="7" y="560"/>
                  </a:lnTo>
                  <a:lnTo>
                    <a:pt x="0" y="547"/>
                  </a:lnTo>
                  <a:lnTo>
                    <a:pt x="7" y="535"/>
                  </a:lnTo>
                  <a:lnTo>
                    <a:pt x="25" y="529"/>
                  </a:lnTo>
                  <a:lnTo>
                    <a:pt x="37" y="523"/>
                  </a:lnTo>
                  <a:lnTo>
                    <a:pt x="43" y="511"/>
                  </a:lnTo>
                  <a:lnTo>
                    <a:pt x="43" y="505"/>
                  </a:lnTo>
                  <a:lnTo>
                    <a:pt x="43" y="493"/>
                  </a:lnTo>
                  <a:lnTo>
                    <a:pt x="37" y="481"/>
                  </a:lnTo>
                  <a:lnTo>
                    <a:pt x="31" y="463"/>
                  </a:lnTo>
                  <a:lnTo>
                    <a:pt x="31" y="451"/>
                  </a:lnTo>
                  <a:lnTo>
                    <a:pt x="31" y="439"/>
                  </a:lnTo>
                  <a:lnTo>
                    <a:pt x="25" y="427"/>
                  </a:lnTo>
                  <a:lnTo>
                    <a:pt x="7" y="421"/>
                  </a:lnTo>
                  <a:lnTo>
                    <a:pt x="0" y="409"/>
                  </a:lnTo>
                  <a:lnTo>
                    <a:pt x="7" y="397"/>
                  </a:lnTo>
                  <a:lnTo>
                    <a:pt x="31" y="397"/>
                  </a:lnTo>
                  <a:lnTo>
                    <a:pt x="49" y="397"/>
                  </a:lnTo>
                  <a:lnTo>
                    <a:pt x="61" y="391"/>
                  </a:lnTo>
                  <a:lnTo>
                    <a:pt x="67" y="385"/>
                  </a:lnTo>
                  <a:lnTo>
                    <a:pt x="61" y="373"/>
                  </a:lnTo>
                  <a:lnTo>
                    <a:pt x="61" y="367"/>
                  </a:lnTo>
                  <a:lnTo>
                    <a:pt x="55" y="349"/>
                  </a:lnTo>
                  <a:lnTo>
                    <a:pt x="49" y="331"/>
                  </a:lnTo>
                  <a:lnTo>
                    <a:pt x="43" y="319"/>
                  </a:lnTo>
                  <a:lnTo>
                    <a:pt x="31" y="307"/>
                  </a:lnTo>
                  <a:lnTo>
                    <a:pt x="25" y="295"/>
                  </a:lnTo>
                  <a:lnTo>
                    <a:pt x="25" y="283"/>
                  </a:lnTo>
                  <a:lnTo>
                    <a:pt x="37" y="271"/>
                  </a:lnTo>
                  <a:lnTo>
                    <a:pt x="55" y="259"/>
                  </a:lnTo>
                  <a:lnTo>
                    <a:pt x="55" y="247"/>
                  </a:lnTo>
                  <a:lnTo>
                    <a:pt x="43" y="235"/>
                  </a:lnTo>
                  <a:close/>
                </a:path>
              </a:pathLst>
            </a:custGeom>
            <a:solidFill>
              <a:schemeClr val="accent2"/>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0" name="Freeform 24"/>
            <p:cNvSpPr>
              <a:spLocks/>
            </p:cNvSpPr>
            <p:nvPr/>
          </p:nvSpPr>
          <p:spPr bwMode="auto">
            <a:xfrm>
              <a:off x="4336494" y="3083253"/>
              <a:ext cx="955675" cy="668338"/>
            </a:xfrm>
            <a:custGeom>
              <a:avLst/>
              <a:gdLst>
                <a:gd name="T0" fmla="*/ 6 w 602"/>
                <a:gd name="T1" fmla="*/ 210 h 421"/>
                <a:gd name="T2" fmla="*/ 24 w 602"/>
                <a:gd name="T3" fmla="*/ 192 h 421"/>
                <a:gd name="T4" fmla="*/ 48 w 602"/>
                <a:gd name="T5" fmla="*/ 174 h 421"/>
                <a:gd name="T6" fmla="*/ 54 w 602"/>
                <a:gd name="T7" fmla="*/ 144 h 421"/>
                <a:gd name="T8" fmla="*/ 66 w 602"/>
                <a:gd name="T9" fmla="*/ 132 h 421"/>
                <a:gd name="T10" fmla="*/ 102 w 602"/>
                <a:gd name="T11" fmla="*/ 108 h 421"/>
                <a:gd name="T12" fmla="*/ 126 w 602"/>
                <a:gd name="T13" fmla="*/ 90 h 421"/>
                <a:gd name="T14" fmla="*/ 132 w 602"/>
                <a:gd name="T15" fmla="*/ 72 h 421"/>
                <a:gd name="T16" fmla="*/ 126 w 602"/>
                <a:gd name="T17" fmla="*/ 54 h 421"/>
                <a:gd name="T18" fmla="*/ 126 w 602"/>
                <a:gd name="T19" fmla="*/ 30 h 421"/>
                <a:gd name="T20" fmla="*/ 126 w 602"/>
                <a:gd name="T21" fmla="*/ 18 h 421"/>
                <a:gd name="T22" fmla="*/ 186 w 602"/>
                <a:gd name="T23" fmla="*/ 0 h 421"/>
                <a:gd name="T24" fmla="*/ 204 w 602"/>
                <a:gd name="T25" fmla="*/ 18 h 421"/>
                <a:gd name="T26" fmla="*/ 210 w 602"/>
                <a:gd name="T27" fmla="*/ 66 h 421"/>
                <a:gd name="T28" fmla="*/ 283 w 602"/>
                <a:gd name="T29" fmla="*/ 72 h 421"/>
                <a:gd name="T30" fmla="*/ 307 w 602"/>
                <a:gd name="T31" fmla="*/ 72 h 421"/>
                <a:gd name="T32" fmla="*/ 337 w 602"/>
                <a:gd name="T33" fmla="*/ 72 h 421"/>
                <a:gd name="T34" fmla="*/ 355 w 602"/>
                <a:gd name="T35" fmla="*/ 90 h 421"/>
                <a:gd name="T36" fmla="*/ 379 w 602"/>
                <a:gd name="T37" fmla="*/ 72 h 421"/>
                <a:gd name="T38" fmla="*/ 403 w 602"/>
                <a:gd name="T39" fmla="*/ 30 h 421"/>
                <a:gd name="T40" fmla="*/ 433 w 602"/>
                <a:gd name="T41" fmla="*/ 48 h 421"/>
                <a:gd name="T42" fmla="*/ 445 w 602"/>
                <a:gd name="T43" fmla="*/ 48 h 421"/>
                <a:gd name="T44" fmla="*/ 481 w 602"/>
                <a:gd name="T45" fmla="*/ 66 h 421"/>
                <a:gd name="T46" fmla="*/ 493 w 602"/>
                <a:gd name="T47" fmla="*/ 90 h 421"/>
                <a:gd name="T48" fmla="*/ 505 w 602"/>
                <a:gd name="T49" fmla="*/ 114 h 421"/>
                <a:gd name="T50" fmla="*/ 529 w 602"/>
                <a:gd name="T51" fmla="*/ 138 h 421"/>
                <a:gd name="T52" fmla="*/ 547 w 602"/>
                <a:gd name="T53" fmla="*/ 180 h 421"/>
                <a:gd name="T54" fmla="*/ 584 w 602"/>
                <a:gd name="T55" fmla="*/ 216 h 421"/>
                <a:gd name="T56" fmla="*/ 602 w 602"/>
                <a:gd name="T57" fmla="*/ 258 h 421"/>
                <a:gd name="T58" fmla="*/ 590 w 602"/>
                <a:gd name="T59" fmla="*/ 270 h 421"/>
                <a:gd name="T60" fmla="*/ 523 w 602"/>
                <a:gd name="T61" fmla="*/ 246 h 421"/>
                <a:gd name="T62" fmla="*/ 493 w 602"/>
                <a:gd name="T63" fmla="*/ 240 h 421"/>
                <a:gd name="T64" fmla="*/ 427 w 602"/>
                <a:gd name="T65" fmla="*/ 288 h 421"/>
                <a:gd name="T66" fmla="*/ 415 w 602"/>
                <a:gd name="T67" fmla="*/ 312 h 421"/>
                <a:gd name="T68" fmla="*/ 379 w 602"/>
                <a:gd name="T69" fmla="*/ 361 h 421"/>
                <a:gd name="T70" fmla="*/ 367 w 602"/>
                <a:gd name="T71" fmla="*/ 403 h 421"/>
                <a:gd name="T72" fmla="*/ 355 w 602"/>
                <a:gd name="T73" fmla="*/ 415 h 421"/>
                <a:gd name="T74" fmla="*/ 307 w 602"/>
                <a:gd name="T75" fmla="*/ 391 h 421"/>
                <a:gd name="T76" fmla="*/ 295 w 602"/>
                <a:gd name="T77" fmla="*/ 373 h 421"/>
                <a:gd name="T78" fmla="*/ 259 w 602"/>
                <a:gd name="T79" fmla="*/ 355 h 421"/>
                <a:gd name="T80" fmla="*/ 241 w 602"/>
                <a:gd name="T81" fmla="*/ 337 h 421"/>
                <a:gd name="T82" fmla="*/ 216 w 602"/>
                <a:gd name="T83" fmla="*/ 324 h 421"/>
                <a:gd name="T84" fmla="*/ 192 w 602"/>
                <a:gd name="T85" fmla="*/ 306 h 421"/>
                <a:gd name="T86" fmla="*/ 168 w 602"/>
                <a:gd name="T87" fmla="*/ 288 h 421"/>
                <a:gd name="T88" fmla="*/ 138 w 602"/>
                <a:gd name="T89" fmla="*/ 252 h 421"/>
                <a:gd name="T90" fmla="*/ 114 w 602"/>
                <a:gd name="T91" fmla="*/ 234 h 421"/>
                <a:gd name="T92" fmla="*/ 84 w 602"/>
                <a:gd name="T93" fmla="*/ 258 h 421"/>
                <a:gd name="T94" fmla="*/ 48 w 602"/>
                <a:gd name="T95" fmla="*/ 252 h 421"/>
                <a:gd name="T96" fmla="*/ 36 w 602"/>
                <a:gd name="T97" fmla="*/ 252 h 421"/>
                <a:gd name="T98" fmla="*/ 18 w 602"/>
                <a:gd name="T99" fmla="*/ 22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421">
                  <a:moveTo>
                    <a:pt x="0" y="216"/>
                  </a:moveTo>
                  <a:lnTo>
                    <a:pt x="6" y="210"/>
                  </a:lnTo>
                  <a:lnTo>
                    <a:pt x="12" y="198"/>
                  </a:lnTo>
                  <a:lnTo>
                    <a:pt x="24" y="192"/>
                  </a:lnTo>
                  <a:lnTo>
                    <a:pt x="24" y="186"/>
                  </a:lnTo>
                  <a:lnTo>
                    <a:pt x="48" y="174"/>
                  </a:lnTo>
                  <a:lnTo>
                    <a:pt x="42" y="156"/>
                  </a:lnTo>
                  <a:lnTo>
                    <a:pt x="54" y="144"/>
                  </a:lnTo>
                  <a:lnTo>
                    <a:pt x="60" y="144"/>
                  </a:lnTo>
                  <a:lnTo>
                    <a:pt x="66" y="132"/>
                  </a:lnTo>
                  <a:lnTo>
                    <a:pt x="90" y="126"/>
                  </a:lnTo>
                  <a:lnTo>
                    <a:pt x="102" y="108"/>
                  </a:lnTo>
                  <a:lnTo>
                    <a:pt x="120" y="96"/>
                  </a:lnTo>
                  <a:lnTo>
                    <a:pt x="126" y="90"/>
                  </a:lnTo>
                  <a:lnTo>
                    <a:pt x="132" y="84"/>
                  </a:lnTo>
                  <a:lnTo>
                    <a:pt x="132" y="72"/>
                  </a:lnTo>
                  <a:lnTo>
                    <a:pt x="132" y="66"/>
                  </a:lnTo>
                  <a:lnTo>
                    <a:pt x="126" y="54"/>
                  </a:lnTo>
                  <a:lnTo>
                    <a:pt x="114" y="42"/>
                  </a:lnTo>
                  <a:lnTo>
                    <a:pt x="126" y="30"/>
                  </a:lnTo>
                  <a:lnTo>
                    <a:pt x="114" y="24"/>
                  </a:lnTo>
                  <a:lnTo>
                    <a:pt x="126" y="18"/>
                  </a:lnTo>
                  <a:lnTo>
                    <a:pt x="156" y="0"/>
                  </a:lnTo>
                  <a:lnTo>
                    <a:pt x="186" y="0"/>
                  </a:lnTo>
                  <a:lnTo>
                    <a:pt x="204" y="0"/>
                  </a:lnTo>
                  <a:lnTo>
                    <a:pt x="204" y="18"/>
                  </a:lnTo>
                  <a:lnTo>
                    <a:pt x="204" y="42"/>
                  </a:lnTo>
                  <a:lnTo>
                    <a:pt x="210" y="66"/>
                  </a:lnTo>
                  <a:lnTo>
                    <a:pt x="241" y="66"/>
                  </a:lnTo>
                  <a:lnTo>
                    <a:pt x="283" y="72"/>
                  </a:lnTo>
                  <a:lnTo>
                    <a:pt x="295" y="72"/>
                  </a:lnTo>
                  <a:lnTo>
                    <a:pt x="307" y="72"/>
                  </a:lnTo>
                  <a:lnTo>
                    <a:pt x="313" y="72"/>
                  </a:lnTo>
                  <a:lnTo>
                    <a:pt x="337" y="72"/>
                  </a:lnTo>
                  <a:lnTo>
                    <a:pt x="349" y="72"/>
                  </a:lnTo>
                  <a:lnTo>
                    <a:pt x="355" y="90"/>
                  </a:lnTo>
                  <a:lnTo>
                    <a:pt x="361" y="90"/>
                  </a:lnTo>
                  <a:lnTo>
                    <a:pt x="379" y="72"/>
                  </a:lnTo>
                  <a:lnTo>
                    <a:pt x="391" y="36"/>
                  </a:lnTo>
                  <a:lnTo>
                    <a:pt x="403" y="30"/>
                  </a:lnTo>
                  <a:lnTo>
                    <a:pt x="415" y="24"/>
                  </a:lnTo>
                  <a:lnTo>
                    <a:pt x="433" y="48"/>
                  </a:lnTo>
                  <a:lnTo>
                    <a:pt x="439" y="54"/>
                  </a:lnTo>
                  <a:lnTo>
                    <a:pt x="445" y="48"/>
                  </a:lnTo>
                  <a:lnTo>
                    <a:pt x="469" y="72"/>
                  </a:lnTo>
                  <a:lnTo>
                    <a:pt x="481" y="66"/>
                  </a:lnTo>
                  <a:lnTo>
                    <a:pt x="493" y="66"/>
                  </a:lnTo>
                  <a:lnTo>
                    <a:pt x="493" y="90"/>
                  </a:lnTo>
                  <a:lnTo>
                    <a:pt x="511" y="96"/>
                  </a:lnTo>
                  <a:lnTo>
                    <a:pt x="505" y="114"/>
                  </a:lnTo>
                  <a:lnTo>
                    <a:pt x="505" y="120"/>
                  </a:lnTo>
                  <a:lnTo>
                    <a:pt x="529" y="138"/>
                  </a:lnTo>
                  <a:lnTo>
                    <a:pt x="535" y="168"/>
                  </a:lnTo>
                  <a:lnTo>
                    <a:pt x="547" y="180"/>
                  </a:lnTo>
                  <a:lnTo>
                    <a:pt x="571" y="204"/>
                  </a:lnTo>
                  <a:lnTo>
                    <a:pt x="584" y="216"/>
                  </a:lnTo>
                  <a:lnTo>
                    <a:pt x="590" y="222"/>
                  </a:lnTo>
                  <a:lnTo>
                    <a:pt x="602" y="258"/>
                  </a:lnTo>
                  <a:lnTo>
                    <a:pt x="596" y="270"/>
                  </a:lnTo>
                  <a:lnTo>
                    <a:pt x="590" y="270"/>
                  </a:lnTo>
                  <a:lnTo>
                    <a:pt x="553" y="264"/>
                  </a:lnTo>
                  <a:lnTo>
                    <a:pt x="523" y="246"/>
                  </a:lnTo>
                  <a:lnTo>
                    <a:pt x="511" y="246"/>
                  </a:lnTo>
                  <a:lnTo>
                    <a:pt x="493" y="240"/>
                  </a:lnTo>
                  <a:lnTo>
                    <a:pt x="457" y="264"/>
                  </a:lnTo>
                  <a:lnTo>
                    <a:pt x="427" y="288"/>
                  </a:lnTo>
                  <a:lnTo>
                    <a:pt x="421" y="300"/>
                  </a:lnTo>
                  <a:lnTo>
                    <a:pt x="415" y="312"/>
                  </a:lnTo>
                  <a:lnTo>
                    <a:pt x="397" y="343"/>
                  </a:lnTo>
                  <a:lnTo>
                    <a:pt x="379" y="361"/>
                  </a:lnTo>
                  <a:lnTo>
                    <a:pt x="373" y="385"/>
                  </a:lnTo>
                  <a:lnTo>
                    <a:pt x="367" y="403"/>
                  </a:lnTo>
                  <a:lnTo>
                    <a:pt x="361" y="421"/>
                  </a:lnTo>
                  <a:lnTo>
                    <a:pt x="355" y="415"/>
                  </a:lnTo>
                  <a:lnTo>
                    <a:pt x="331" y="409"/>
                  </a:lnTo>
                  <a:lnTo>
                    <a:pt x="307" y="391"/>
                  </a:lnTo>
                  <a:lnTo>
                    <a:pt x="301" y="379"/>
                  </a:lnTo>
                  <a:lnTo>
                    <a:pt x="295" y="373"/>
                  </a:lnTo>
                  <a:lnTo>
                    <a:pt x="289" y="361"/>
                  </a:lnTo>
                  <a:lnTo>
                    <a:pt x="259" y="355"/>
                  </a:lnTo>
                  <a:lnTo>
                    <a:pt x="253" y="349"/>
                  </a:lnTo>
                  <a:lnTo>
                    <a:pt x="241" y="337"/>
                  </a:lnTo>
                  <a:lnTo>
                    <a:pt x="235" y="331"/>
                  </a:lnTo>
                  <a:lnTo>
                    <a:pt x="216" y="324"/>
                  </a:lnTo>
                  <a:lnTo>
                    <a:pt x="210" y="324"/>
                  </a:lnTo>
                  <a:lnTo>
                    <a:pt x="192" y="306"/>
                  </a:lnTo>
                  <a:lnTo>
                    <a:pt x="180" y="294"/>
                  </a:lnTo>
                  <a:lnTo>
                    <a:pt x="168" y="288"/>
                  </a:lnTo>
                  <a:lnTo>
                    <a:pt x="156" y="270"/>
                  </a:lnTo>
                  <a:lnTo>
                    <a:pt x="138" y="252"/>
                  </a:lnTo>
                  <a:lnTo>
                    <a:pt x="126" y="234"/>
                  </a:lnTo>
                  <a:lnTo>
                    <a:pt x="114" y="234"/>
                  </a:lnTo>
                  <a:lnTo>
                    <a:pt x="102" y="240"/>
                  </a:lnTo>
                  <a:lnTo>
                    <a:pt x="84" y="258"/>
                  </a:lnTo>
                  <a:lnTo>
                    <a:pt x="60" y="246"/>
                  </a:lnTo>
                  <a:lnTo>
                    <a:pt x="48" y="252"/>
                  </a:lnTo>
                  <a:lnTo>
                    <a:pt x="42" y="252"/>
                  </a:lnTo>
                  <a:lnTo>
                    <a:pt x="36" y="252"/>
                  </a:lnTo>
                  <a:lnTo>
                    <a:pt x="24" y="228"/>
                  </a:lnTo>
                  <a:lnTo>
                    <a:pt x="18" y="228"/>
                  </a:lnTo>
                  <a:lnTo>
                    <a:pt x="0" y="216"/>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1" name="Freeform 25"/>
            <p:cNvSpPr>
              <a:spLocks/>
            </p:cNvSpPr>
            <p:nvPr/>
          </p:nvSpPr>
          <p:spPr bwMode="auto">
            <a:xfrm>
              <a:off x="3658631" y="3426153"/>
              <a:ext cx="1279525" cy="839788"/>
            </a:xfrm>
            <a:custGeom>
              <a:avLst/>
              <a:gdLst>
                <a:gd name="T0" fmla="*/ 48 w 806"/>
                <a:gd name="T1" fmla="*/ 223 h 529"/>
                <a:gd name="T2" fmla="*/ 96 w 806"/>
                <a:gd name="T3" fmla="*/ 193 h 529"/>
                <a:gd name="T4" fmla="*/ 150 w 806"/>
                <a:gd name="T5" fmla="*/ 193 h 529"/>
                <a:gd name="T6" fmla="*/ 168 w 806"/>
                <a:gd name="T7" fmla="*/ 102 h 529"/>
                <a:gd name="T8" fmla="*/ 222 w 806"/>
                <a:gd name="T9" fmla="*/ 66 h 529"/>
                <a:gd name="T10" fmla="*/ 276 w 806"/>
                <a:gd name="T11" fmla="*/ 48 h 529"/>
                <a:gd name="T12" fmla="*/ 343 w 806"/>
                <a:gd name="T13" fmla="*/ 36 h 529"/>
                <a:gd name="T14" fmla="*/ 427 w 806"/>
                <a:gd name="T15" fmla="*/ 6 h 529"/>
                <a:gd name="T16" fmla="*/ 463 w 806"/>
                <a:gd name="T17" fmla="*/ 36 h 529"/>
                <a:gd name="T18" fmla="*/ 511 w 806"/>
                <a:gd name="T19" fmla="*/ 42 h 529"/>
                <a:gd name="T20" fmla="*/ 565 w 806"/>
                <a:gd name="T21" fmla="*/ 36 h 529"/>
                <a:gd name="T22" fmla="*/ 619 w 806"/>
                <a:gd name="T23" fmla="*/ 90 h 529"/>
                <a:gd name="T24" fmla="*/ 668 w 806"/>
                <a:gd name="T25" fmla="*/ 121 h 529"/>
                <a:gd name="T26" fmla="*/ 722 w 806"/>
                <a:gd name="T27" fmla="*/ 157 h 529"/>
                <a:gd name="T28" fmla="*/ 782 w 806"/>
                <a:gd name="T29" fmla="*/ 199 h 529"/>
                <a:gd name="T30" fmla="*/ 794 w 806"/>
                <a:gd name="T31" fmla="*/ 247 h 529"/>
                <a:gd name="T32" fmla="*/ 758 w 806"/>
                <a:gd name="T33" fmla="*/ 283 h 529"/>
                <a:gd name="T34" fmla="*/ 716 w 806"/>
                <a:gd name="T35" fmla="*/ 301 h 529"/>
                <a:gd name="T36" fmla="*/ 680 w 806"/>
                <a:gd name="T37" fmla="*/ 325 h 529"/>
                <a:gd name="T38" fmla="*/ 662 w 806"/>
                <a:gd name="T39" fmla="*/ 367 h 529"/>
                <a:gd name="T40" fmla="*/ 649 w 806"/>
                <a:gd name="T41" fmla="*/ 409 h 529"/>
                <a:gd name="T42" fmla="*/ 655 w 806"/>
                <a:gd name="T43" fmla="*/ 451 h 529"/>
                <a:gd name="T44" fmla="*/ 686 w 806"/>
                <a:gd name="T45" fmla="*/ 469 h 529"/>
                <a:gd name="T46" fmla="*/ 722 w 806"/>
                <a:gd name="T47" fmla="*/ 475 h 529"/>
                <a:gd name="T48" fmla="*/ 740 w 806"/>
                <a:gd name="T49" fmla="*/ 493 h 529"/>
                <a:gd name="T50" fmla="*/ 746 w 806"/>
                <a:gd name="T51" fmla="*/ 505 h 529"/>
                <a:gd name="T52" fmla="*/ 698 w 806"/>
                <a:gd name="T53" fmla="*/ 505 h 529"/>
                <a:gd name="T54" fmla="*/ 662 w 806"/>
                <a:gd name="T55" fmla="*/ 517 h 529"/>
                <a:gd name="T56" fmla="*/ 643 w 806"/>
                <a:gd name="T57" fmla="*/ 517 h 529"/>
                <a:gd name="T58" fmla="*/ 595 w 806"/>
                <a:gd name="T59" fmla="*/ 529 h 529"/>
                <a:gd name="T60" fmla="*/ 547 w 806"/>
                <a:gd name="T61" fmla="*/ 523 h 529"/>
                <a:gd name="T62" fmla="*/ 499 w 806"/>
                <a:gd name="T63" fmla="*/ 523 h 529"/>
                <a:gd name="T64" fmla="*/ 427 w 806"/>
                <a:gd name="T65" fmla="*/ 523 h 529"/>
                <a:gd name="T66" fmla="*/ 385 w 806"/>
                <a:gd name="T67" fmla="*/ 529 h 529"/>
                <a:gd name="T68" fmla="*/ 337 w 806"/>
                <a:gd name="T69" fmla="*/ 523 h 529"/>
                <a:gd name="T70" fmla="*/ 300 w 806"/>
                <a:gd name="T71" fmla="*/ 523 h 529"/>
                <a:gd name="T72" fmla="*/ 252 w 806"/>
                <a:gd name="T73" fmla="*/ 523 h 529"/>
                <a:gd name="T74" fmla="*/ 192 w 806"/>
                <a:gd name="T75" fmla="*/ 523 h 529"/>
                <a:gd name="T76" fmla="*/ 162 w 806"/>
                <a:gd name="T77" fmla="*/ 523 h 529"/>
                <a:gd name="T78" fmla="*/ 102 w 806"/>
                <a:gd name="T79" fmla="*/ 517 h 529"/>
                <a:gd name="T80" fmla="*/ 72 w 806"/>
                <a:gd name="T81" fmla="*/ 517 h 529"/>
                <a:gd name="T82" fmla="*/ 30 w 806"/>
                <a:gd name="T83" fmla="*/ 511 h 529"/>
                <a:gd name="T84" fmla="*/ 18 w 806"/>
                <a:gd name="T85" fmla="*/ 487 h 529"/>
                <a:gd name="T86" fmla="*/ 30 w 806"/>
                <a:gd name="T87" fmla="*/ 463 h 529"/>
                <a:gd name="T88" fmla="*/ 42 w 806"/>
                <a:gd name="T89" fmla="*/ 439 h 529"/>
                <a:gd name="T90" fmla="*/ 30 w 806"/>
                <a:gd name="T91" fmla="*/ 403 h 529"/>
                <a:gd name="T92" fmla="*/ 0 w 806"/>
                <a:gd name="T93" fmla="*/ 379 h 529"/>
                <a:gd name="T94" fmla="*/ 24 w 806"/>
                <a:gd name="T95" fmla="*/ 343 h 529"/>
                <a:gd name="T96" fmla="*/ 30 w 806"/>
                <a:gd name="T97" fmla="*/ 301 h 529"/>
                <a:gd name="T98" fmla="*/ 24 w 806"/>
                <a:gd name="T99" fmla="*/ 26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6" h="529">
                  <a:moveTo>
                    <a:pt x="18" y="241"/>
                  </a:moveTo>
                  <a:lnTo>
                    <a:pt x="30" y="241"/>
                  </a:lnTo>
                  <a:lnTo>
                    <a:pt x="36" y="223"/>
                  </a:lnTo>
                  <a:lnTo>
                    <a:pt x="48" y="223"/>
                  </a:lnTo>
                  <a:lnTo>
                    <a:pt x="60" y="217"/>
                  </a:lnTo>
                  <a:lnTo>
                    <a:pt x="78" y="211"/>
                  </a:lnTo>
                  <a:lnTo>
                    <a:pt x="84" y="199"/>
                  </a:lnTo>
                  <a:lnTo>
                    <a:pt x="96" y="193"/>
                  </a:lnTo>
                  <a:lnTo>
                    <a:pt x="102" y="193"/>
                  </a:lnTo>
                  <a:lnTo>
                    <a:pt x="120" y="193"/>
                  </a:lnTo>
                  <a:lnTo>
                    <a:pt x="138" y="193"/>
                  </a:lnTo>
                  <a:lnTo>
                    <a:pt x="150" y="193"/>
                  </a:lnTo>
                  <a:lnTo>
                    <a:pt x="150" y="169"/>
                  </a:lnTo>
                  <a:lnTo>
                    <a:pt x="150" y="139"/>
                  </a:lnTo>
                  <a:lnTo>
                    <a:pt x="162" y="127"/>
                  </a:lnTo>
                  <a:lnTo>
                    <a:pt x="168" y="102"/>
                  </a:lnTo>
                  <a:lnTo>
                    <a:pt x="180" y="96"/>
                  </a:lnTo>
                  <a:lnTo>
                    <a:pt x="192" y="84"/>
                  </a:lnTo>
                  <a:lnTo>
                    <a:pt x="210" y="72"/>
                  </a:lnTo>
                  <a:lnTo>
                    <a:pt x="222" y="66"/>
                  </a:lnTo>
                  <a:lnTo>
                    <a:pt x="240" y="60"/>
                  </a:lnTo>
                  <a:lnTo>
                    <a:pt x="246" y="54"/>
                  </a:lnTo>
                  <a:lnTo>
                    <a:pt x="264" y="54"/>
                  </a:lnTo>
                  <a:lnTo>
                    <a:pt x="276" y="48"/>
                  </a:lnTo>
                  <a:lnTo>
                    <a:pt x="294" y="42"/>
                  </a:lnTo>
                  <a:lnTo>
                    <a:pt x="318" y="42"/>
                  </a:lnTo>
                  <a:lnTo>
                    <a:pt x="325" y="36"/>
                  </a:lnTo>
                  <a:lnTo>
                    <a:pt x="343" y="36"/>
                  </a:lnTo>
                  <a:lnTo>
                    <a:pt x="367" y="30"/>
                  </a:lnTo>
                  <a:lnTo>
                    <a:pt x="391" y="24"/>
                  </a:lnTo>
                  <a:lnTo>
                    <a:pt x="409" y="12"/>
                  </a:lnTo>
                  <a:lnTo>
                    <a:pt x="427" y="6"/>
                  </a:lnTo>
                  <a:lnTo>
                    <a:pt x="427" y="0"/>
                  </a:lnTo>
                  <a:lnTo>
                    <a:pt x="445" y="12"/>
                  </a:lnTo>
                  <a:lnTo>
                    <a:pt x="451" y="12"/>
                  </a:lnTo>
                  <a:lnTo>
                    <a:pt x="463" y="36"/>
                  </a:lnTo>
                  <a:lnTo>
                    <a:pt x="469" y="36"/>
                  </a:lnTo>
                  <a:lnTo>
                    <a:pt x="475" y="36"/>
                  </a:lnTo>
                  <a:lnTo>
                    <a:pt x="487" y="30"/>
                  </a:lnTo>
                  <a:lnTo>
                    <a:pt x="511" y="42"/>
                  </a:lnTo>
                  <a:lnTo>
                    <a:pt x="529" y="24"/>
                  </a:lnTo>
                  <a:lnTo>
                    <a:pt x="541" y="18"/>
                  </a:lnTo>
                  <a:lnTo>
                    <a:pt x="553" y="18"/>
                  </a:lnTo>
                  <a:lnTo>
                    <a:pt x="565" y="36"/>
                  </a:lnTo>
                  <a:lnTo>
                    <a:pt x="583" y="54"/>
                  </a:lnTo>
                  <a:lnTo>
                    <a:pt x="595" y="72"/>
                  </a:lnTo>
                  <a:lnTo>
                    <a:pt x="607" y="78"/>
                  </a:lnTo>
                  <a:lnTo>
                    <a:pt x="619" y="90"/>
                  </a:lnTo>
                  <a:lnTo>
                    <a:pt x="637" y="108"/>
                  </a:lnTo>
                  <a:lnTo>
                    <a:pt x="643" y="108"/>
                  </a:lnTo>
                  <a:lnTo>
                    <a:pt x="662" y="115"/>
                  </a:lnTo>
                  <a:lnTo>
                    <a:pt x="668" y="121"/>
                  </a:lnTo>
                  <a:lnTo>
                    <a:pt x="680" y="133"/>
                  </a:lnTo>
                  <a:lnTo>
                    <a:pt x="686" y="139"/>
                  </a:lnTo>
                  <a:lnTo>
                    <a:pt x="716" y="145"/>
                  </a:lnTo>
                  <a:lnTo>
                    <a:pt x="722" y="157"/>
                  </a:lnTo>
                  <a:lnTo>
                    <a:pt x="728" y="163"/>
                  </a:lnTo>
                  <a:lnTo>
                    <a:pt x="734" y="175"/>
                  </a:lnTo>
                  <a:lnTo>
                    <a:pt x="758" y="193"/>
                  </a:lnTo>
                  <a:lnTo>
                    <a:pt x="782" y="199"/>
                  </a:lnTo>
                  <a:lnTo>
                    <a:pt x="788" y="205"/>
                  </a:lnTo>
                  <a:lnTo>
                    <a:pt x="800" y="229"/>
                  </a:lnTo>
                  <a:lnTo>
                    <a:pt x="806" y="235"/>
                  </a:lnTo>
                  <a:lnTo>
                    <a:pt x="794" y="247"/>
                  </a:lnTo>
                  <a:lnTo>
                    <a:pt x="782" y="259"/>
                  </a:lnTo>
                  <a:lnTo>
                    <a:pt x="770" y="271"/>
                  </a:lnTo>
                  <a:lnTo>
                    <a:pt x="764" y="271"/>
                  </a:lnTo>
                  <a:lnTo>
                    <a:pt x="758" y="283"/>
                  </a:lnTo>
                  <a:lnTo>
                    <a:pt x="746" y="283"/>
                  </a:lnTo>
                  <a:lnTo>
                    <a:pt x="734" y="289"/>
                  </a:lnTo>
                  <a:lnTo>
                    <a:pt x="734" y="295"/>
                  </a:lnTo>
                  <a:lnTo>
                    <a:pt x="716" y="301"/>
                  </a:lnTo>
                  <a:lnTo>
                    <a:pt x="710" y="319"/>
                  </a:lnTo>
                  <a:lnTo>
                    <a:pt x="698" y="325"/>
                  </a:lnTo>
                  <a:lnTo>
                    <a:pt x="686" y="331"/>
                  </a:lnTo>
                  <a:lnTo>
                    <a:pt x="680" y="325"/>
                  </a:lnTo>
                  <a:lnTo>
                    <a:pt x="668" y="337"/>
                  </a:lnTo>
                  <a:lnTo>
                    <a:pt x="662" y="343"/>
                  </a:lnTo>
                  <a:lnTo>
                    <a:pt x="662" y="355"/>
                  </a:lnTo>
                  <a:lnTo>
                    <a:pt x="662" y="367"/>
                  </a:lnTo>
                  <a:lnTo>
                    <a:pt x="662" y="379"/>
                  </a:lnTo>
                  <a:lnTo>
                    <a:pt x="655" y="385"/>
                  </a:lnTo>
                  <a:lnTo>
                    <a:pt x="655" y="403"/>
                  </a:lnTo>
                  <a:lnTo>
                    <a:pt x="649" y="409"/>
                  </a:lnTo>
                  <a:lnTo>
                    <a:pt x="637" y="421"/>
                  </a:lnTo>
                  <a:lnTo>
                    <a:pt x="631" y="439"/>
                  </a:lnTo>
                  <a:lnTo>
                    <a:pt x="643" y="445"/>
                  </a:lnTo>
                  <a:lnTo>
                    <a:pt x="655" y="451"/>
                  </a:lnTo>
                  <a:lnTo>
                    <a:pt x="668" y="463"/>
                  </a:lnTo>
                  <a:lnTo>
                    <a:pt x="674" y="457"/>
                  </a:lnTo>
                  <a:lnTo>
                    <a:pt x="680" y="463"/>
                  </a:lnTo>
                  <a:lnTo>
                    <a:pt x="686" y="469"/>
                  </a:lnTo>
                  <a:lnTo>
                    <a:pt x="698" y="475"/>
                  </a:lnTo>
                  <a:lnTo>
                    <a:pt x="704" y="475"/>
                  </a:lnTo>
                  <a:lnTo>
                    <a:pt x="710" y="475"/>
                  </a:lnTo>
                  <a:lnTo>
                    <a:pt x="722" y="475"/>
                  </a:lnTo>
                  <a:lnTo>
                    <a:pt x="728" y="475"/>
                  </a:lnTo>
                  <a:lnTo>
                    <a:pt x="728" y="481"/>
                  </a:lnTo>
                  <a:lnTo>
                    <a:pt x="734" y="493"/>
                  </a:lnTo>
                  <a:lnTo>
                    <a:pt x="740" y="493"/>
                  </a:lnTo>
                  <a:lnTo>
                    <a:pt x="752" y="487"/>
                  </a:lnTo>
                  <a:lnTo>
                    <a:pt x="758" y="517"/>
                  </a:lnTo>
                  <a:lnTo>
                    <a:pt x="752" y="511"/>
                  </a:lnTo>
                  <a:lnTo>
                    <a:pt x="746" y="505"/>
                  </a:lnTo>
                  <a:lnTo>
                    <a:pt x="728" y="505"/>
                  </a:lnTo>
                  <a:lnTo>
                    <a:pt x="716" y="505"/>
                  </a:lnTo>
                  <a:lnTo>
                    <a:pt x="704" y="505"/>
                  </a:lnTo>
                  <a:lnTo>
                    <a:pt x="698" y="505"/>
                  </a:lnTo>
                  <a:lnTo>
                    <a:pt x="692" y="505"/>
                  </a:lnTo>
                  <a:lnTo>
                    <a:pt x="662" y="505"/>
                  </a:lnTo>
                  <a:lnTo>
                    <a:pt x="662" y="511"/>
                  </a:lnTo>
                  <a:lnTo>
                    <a:pt x="662" y="517"/>
                  </a:lnTo>
                  <a:lnTo>
                    <a:pt x="662" y="523"/>
                  </a:lnTo>
                  <a:lnTo>
                    <a:pt x="649" y="517"/>
                  </a:lnTo>
                  <a:lnTo>
                    <a:pt x="649" y="523"/>
                  </a:lnTo>
                  <a:lnTo>
                    <a:pt x="643" y="517"/>
                  </a:lnTo>
                  <a:lnTo>
                    <a:pt x="631" y="517"/>
                  </a:lnTo>
                  <a:lnTo>
                    <a:pt x="625" y="517"/>
                  </a:lnTo>
                  <a:lnTo>
                    <a:pt x="601" y="523"/>
                  </a:lnTo>
                  <a:lnTo>
                    <a:pt x="595" y="529"/>
                  </a:lnTo>
                  <a:lnTo>
                    <a:pt x="583" y="529"/>
                  </a:lnTo>
                  <a:lnTo>
                    <a:pt x="577" y="523"/>
                  </a:lnTo>
                  <a:lnTo>
                    <a:pt x="559" y="523"/>
                  </a:lnTo>
                  <a:lnTo>
                    <a:pt x="547" y="523"/>
                  </a:lnTo>
                  <a:lnTo>
                    <a:pt x="541" y="523"/>
                  </a:lnTo>
                  <a:lnTo>
                    <a:pt x="517" y="523"/>
                  </a:lnTo>
                  <a:lnTo>
                    <a:pt x="505" y="523"/>
                  </a:lnTo>
                  <a:lnTo>
                    <a:pt x="499" y="523"/>
                  </a:lnTo>
                  <a:lnTo>
                    <a:pt x="487" y="523"/>
                  </a:lnTo>
                  <a:lnTo>
                    <a:pt x="469" y="523"/>
                  </a:lnTo>
                  <a:lnTo>
                    <a:pt x="463" y="523"/>
                  </a:lnTo>
                  <a:lnTo>
                    <a:pt x="427" y="523"/>
                  </a:lnTo>
                  <a:lnTo>
                    <a:pt x="427" y="529"/>
                  </a:lnTo>
                  <a:lnTo>
                    <a:pt x="421" y="529"/>
                  </a:lnTo>
                  <a:lnTo>
                    <a:pt x="403" y="529"/>
                  </a:lnTo>
                  <a:lnTo>
                    <a:pt x="385" y="529"/>
                  </a:lnTo>
                  <a:lnTo>
                    <a:pt x="367" y="529"/>
                  </a:lnTo>
                  <a:lnTo>
                    <a:pt x="349" y="523"/>
                  </a:lnTo>
                  <a:lnTo>
                    <a:pt x="343" y="523"/>
                  </a:lnTo>
                  <a:lnTo>
                    <a:pt x="337" y="523"/>
                  </a:lnTo>
                  <a:lnTo>
                    <a:pt x="331" y="523"/>
                  </a:lnTo>
                  <a:lnTo>
                    <a:pt x="318" y="523"/>
                  </a:lnTo>
                  <a:lnTo>
                    <a:pt x="306" y="523"/>
                  </a:lnTo>
                  <a:lnTo>
                    <a:pt x="300" y="523"/>
                  </a:lnTo>
                  <a:lnTo>
                    <a:pt x="276" y="523"/>
                  </a:lnTo>
                  <a:lnTo>
                    <a:pt x="264" y="523"/>
                  </a:lnTo>
                  <a:lnTo>
                    <a:pt x="258" y="523"/>
                  </a:lnTo>
                  <a:lnTo>
                    <a:pt x="252" y="523"/>
                  </a:lnTo>
                  <a:lnTo>
                    <a:pt x="240" y="523"/>
                  </a:lnTo>
                  <a:lnTo>
                    <a:pt x="228" y="523"/>
                  </a:lnTo>
                  <a:lnTo>
                    <a:pt x="222" y="523"/>
                  </a:lnTo>
                  <a:lnTo>
                    <a:pt x="192" y="523"/>
                  </a:lnTo>
                  <a:lnTo>
                    <a:pt x="180" y="523"/>
                  </a:lnTo>
                  <a:lnTo>
                    <a:pt x="174" y="523"/>
                  </a:lnTo>
                  <a:lnTo>
                    <a:pt x="168" y="523"/>
                  </a:lnTo>
                  <a:lnTo>
                    <a:pt x="162" y="523"/>
                  </a:lnTo>
                  <a:lnTo>
                    <a:pt x="150" y="517"/>
                  </a:lnTo>
                  <a:lnTo>
                    <a:pt x="144" y="517"/>
                  </a:lnTo>
                  <a:lnTo>
                    <a:pt x="138" y="517"/>
                  </a:lnTo>
                  <a:lnTo>
                    <a:pt x="102" y="517"/>
                  </a:lnTo>
                  <a:lnTo>
                    <a:pt x="90" y="517"/>
                  </a:lnTo>
                  <a:lnTo>
                    <a:pt x="84" y="517"/>
                  </a:lnTo>
                  <a:lnTo>
                    <a:pt x="78" y="517"/>
                  </a:lnTo>
                  <a:lnTo>
                    <a:pt x="72" y="517"/>
                  </a:lnTo>
                  <a:lnTo>
                    <a:pt x="66" y="517"/>
                  </a:lnTo>
                  <a:lnTo>
                    <a:pt x="60" y="517"/>
                  </a:lnTo>
                  <a:lnTo>
                    <a:pt x="54" y="511"/>
                  </a:lnTo>
                  <a:lnTo>
                    <a:pt x="30" y="511"/>
                  </a:lnTo>
                  <a:lnTo>
                    <a:pt x="24" y="511"/>
                  </a:lnTo>
                  <a:lnTo>
                    <a:pt x="24" y="499"/>
                  </a:lnTo>
                  <a:lnTo>
                    <a:pt x="18" y="493"/>
                  </a:lnTo>
                  <a:lnTo>
                    <a:pt x="18" y="487"/>
                  </a:lnTo>
                  <a:lnTo>
                    <a:pt x="18" y="481"/>
                  </a:lnTo>
                  <a:lnTo>
                    <a:pt x="24" y="475"/>
                  </a:lnTo>
                  <a:lnTo>
                    <a:pt x="30" y="469"/>
                  </a:lnTo>
                  <a:lnTo>
                    <a:pt x="30" y="463"/>
                  </a:lnTo>
                  <a:lnTo>
                    <a:pt x="36" y="451"/>
                  </a:lnTo>
                  <a:lnTo>
                    <a:pt x="42" y="445"/>
                  </a:lnTo>
                  <a:lnTo>
                    <a:pt x="36" y="439"/>
                  </a:lnTo>
                  <a:lnTo>
                    <a:pt x="42" y="439"/>
                  </a:lnTo>
                  <a:lnTo>
                    <a:pt x="36" y="427"/>
                  </a:lnTo>
                  <a:lnTo>
                    <a:pt x="36" y="415"/>
                  </a:lnTo>
                  <a:lnTo>
                    <a:pt x="36" y="403"/>
                  </a:lnTo>
                  <a:lnTo>
                    <a:pt x="30" y="403"/>
                  </a:lnTo>
                  <a:lnTo>
                    <a:pt x="24" y="391"/>
                  </a:lnTo>
                  <a:lnTo>
                    <a:pt x="12" y="385"/>
                  </a:lnTo>
                  <a:lnTo>
                    <a:pt x="0" y="385"/>
                  </a:lnTo>
                  <a:lnTo>
                    <a:pt x="0" y="379"/>
                  </a:lnTo>
                  <a:lnTo>
                    <a:pt x="12" y="373"/>
                  </a:lnTo>
                  <a:lnTo>
                    <a:pt x="12" y="367"/>
                  </a:lnTo>
                  <a:lnTo>
                    <a:pt x="18" y="355"/>
                  </a:lnTo>
                  <a:lnTo>
                    <a:pt x="24" y="343"/>
                  </a:lnTo>
                  <a:lnTo>
                    <a:pt x="24" y="337"/>
                  </a:lnTo>
                  <a:lnTo>
                    <a:pt x="30" y="325"/>
                  </a:lnTo>
                  <a:lnTo>
                    <a:pt x="30" y="313"/>
                  </a:lnTo>
                  <a:lnTo>
                    <a:pt x="30" y="301"/>
                  </a:lnTo>
                  <a:lnTo>
                    <a:pt x="30" y="295"/>
                  </a:lnTo>
                  <a:lnTo>
                    <a:pt x="30" y="277"/>
                  </a:lnTo>
                  <a:lnTo>
                    <a:pt x="24" y="271"/>
                  </a:lnTo>
                  <a:lnTo>
                    <a:pt x="24" y="265"/>
                  </a:lnTo>
                  <a:lnTo>
                    <a:pt x="30" y="259"/>
                  </a:lnTo>
                  <a:lnTo>
                    <a:pt x="30" y="247"/>
                  </a:lnTo>
                  <a:lnTo>
                    <a:pt x="18" y="241"/>
                  </a:lnTo>
                  <a:close/>
                </a:path>
              </a:pathLst>
            </a:custGeom>
            <a:solidFill>
              <a:schemeClr val="accent2"/>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2" name="Freeform 26"/>
            <p:cNvSpPr>
              <a:spLocks/>
            </p:cNvSpPr>
            <p:nvPr/>
          </p:nvSpPr>
          <p:spPr bwMode="auto">
            <a:xfrm>
              <a:off x="4909581" y="3464253"/>
              <a:ext cx="668338" cy="649288"/>
            </a:xfrm>
            <a:custGeom>
              <a:avLst/>
              <a:gdLst>
                <a:gd name="T0" fmla="*/ 6 w 421"/>
                <a:gd name="T1" fmla="*/ 163 h 409"/>
                <a:gd name="T2" fmla="*/ 18 w 421"/>
                <a:gd name="T3" fmla="*/ 121 h 409"/>
                <a:gd name="T4" fmla="*/ 54 w 421"/>
                <a:gd name="T5" fmla="*/ 72 h 409"/>
                <a:gd name="T6" fmla="*/ 66 w 421"/>
                <a:gd name="T7" fmla="*/ 48 h 409"/>
                <a:gd name="T8" fmla="*/ 132 w 421"/>
                <a:gd name="T9" fmla="*/ 0 h 409"/>
                <a:gd name="T10" fmla="*/ 162 w 421"/>
                <a:gd name="T11" fmla="*/ 6 h 409"/>
                <a:gd name="T12" fmla="*/ 229 w 421"/>
                <a:gd name="T13" fmla="*/ 30 h 409"/>
                <a:gd name="T14" fmla="*/ 247 w 421"/>
                <a:gd name="T15" fmla="*/ 36 h 409"/>
                <a:gd name="T16" fmla="*/ 271 w 421"/>
                <a:gd name="T17" fmla="*/ 54 h 409"/>
                <a:gd name="T18" fmla="*/ 247 w 421"/>
                <a:gd name="T19" fmla="*/ 97 h 409"/>
                <a:gd name="T20" fmla="*/ 223 w 421"/>
                <a:gd name="T21" fmla="*/ 133 h 409"/>
                <a:gd name="T22" fmla="*/ 241 w 421"/>
                <a:gd name="T23" fmla="*/ 169 h 409"/>
                <a:gd name="T24" fmla="*/ 271 w 421"/>
                <a:gd name="T25" fmla="*/ 193 h 409"/>
                <a:gd name="T26" fmla="*/ 319 w 421"/>
                <a:gd name="T27" fmla="*/ 217 h 409"/>
                <a:gd name="T28" fmla="*/ 343 w 421"/>
                <a:gd name="T29" fmla="*/ 199 h 409"/>
                <a:gd name="T30" fmla="*/ 361 w 421"/>
                <a:gd name="T31" fmla="*/ 223 h 409"/>
                <a:gd name="T32" fmla="*/ 415 w 421"/>
                <a:gd name="T33" fmla="*/ 247 h 409"/>
                <a:gd name="T34" fmla="*/ 409 w 421"/>
                <a:gd name="T35" fmla="*/ 277 h 409"/>
                <a:gd name="T36" fmla="*/ 409 w 421"/>
                <a:gd name="T37" fmla="*/ 301 h 409"/>
                <a:gd name="T38" fmla="*/ 379 w 421"/>
                <a:gd name="T39" fmla="*/ 313 h 409"/>
                <a:gd name="T40" fmla="*/ 337 w 421"/>
                <a:gd name="T41" fmla="*/ 337 h 409"/>
                <a:gd name="T42" fmla="*/ 313 w 421"/>
                <a:gd name="T43" fmla="*/ 349 h 409"/>
                <a:gd name="T44" fmla="*/ 301 w 421"/>
                <a:gd name="T45" fmla="*/ 379 h 409"/>
                <a:gd name="T46" fmla="*/ 277 w 421"/>
                <a:gd name="T47" fmla="*/ 409 h 409"/>
                <a:gd name="T48" fmla="*/ 247 w 421"/>
                <a:gd name="T49" fmla="*/ 391 h 409"/>
                <a:gd name="T50" fmla="*/ 229 w 421"/>
                <a:gd name="T51" fmla="*/ 373 h 409"/>
                <a:gd name="T52" fmla="*/ 210 w 421"/>
                <a:gd name="T53" fmla="*/ 343 h 409"/>
                <a:gd name="T54" fmla="*/ 192 w 421"/>
                <a:gd name="T55" fmla="*/ 337 h 409"/>
                <a:gd name="T56" fmla="*/ 180 w 421"/>
                <a:gd name="T57" fmla="*/ 313 h 409"/>
                <a:gd name="T58" fmla="*/ 150 w 421"/>
                <a:gd name="T59" fmla="*/ 325 h 409"/>
                <a:gd name="T60" fmla="*/ 132 w 421"/>
                <a:gd name="T61" fmla="*/ 301 h 409"/>
                <a:gd name="T62" fmla="*/ 102 w 421"/>
                <a:gd name="T63" fmla="*/ 283 h 409"/>
                <a:gd name="T64" fmla="*/ 84 w 421"/>
                <a:gd name="T65" fmla="*/ 271 h 409"/>
                <a:gd name="T66" fmla="*/ 66 w 421"/>
                <a:gd name="T67" fmla="*/ 241 h 409"/>
                <a:gd name="T68" fmla="*/ 36 w 421"/>
                <a:gd name="T69" fmla="*/ 235 h 409"/>
                <a:gd name="T70" fmla="*/ 18 w 421"/>
                <a:gd name="T71" fmla="*/ 211 h 409"/>
                <a:gd name="T72" fmla="*/ 0 w 421"/>
                <a:gd name="T73" fmla="*/ 18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409">
                  <a:moveTo>
                    <a:pt x="0" y="181"/>
                  </a:moveTo>
                  <a:lnTo>
                    <a:pt x="6" y="163"/>
                  </a:lnTo>
                  <a:lnTo>
                    <a:pt x="12" y="145"/>
                  </a:lnTo>
                  <a:lnTo>
                    <a:pt x="18" y="121"/>
                  </a:lnTo>
                  <a:lnTo>
                    <a:pt x="36" y="103"/>
                  </a:lnTo>
                  <a:lnTo>
                    <a:pt x="54" y="72"/>
                  </a:lnTo>
                  <a:lnTo>
                    <a:pt x="60" y="60"/>
                  </a:lnTo>
                  <a:lnTo>
                    <a:pt x="66" y="48"/>
                  </a:lnTo>
                  <a:lnTo>
                    <a:pt x="96" y="24"/>
                  </a:lnTo>
                  <a:lnTo>
                    <a:pt x="132" y="0"/>
                  </a:lnTo>
                  <a:lnTo>
                    <a:pt x="150" y="6"/>
                  </a:lnTo>
                  <a:lnTo>
                    <a:pt x="162" y="6"/>
                  </a:lnTo>
                  <a:lnTo>
                    <a:pt x="192" y="24"/>
                  </a:lnTo>
                  <a:lnTo>
                    <a:pt x="229" y="30"/>
                  </a:lnTo>
                  <a:lnTo>
                    <a:pt x="235" y="30"/>
                  </a:lnTo>
                  <a:lnTo>
                    <a:pt x="247" y="36"/>
                  </a:lnTo>
                  <a:lnTo>
                    <a:pt x="271" y="42"/>
                  </a:lnTo>
                  <a:lnTo>
                    <a:pt x="271" y="54"/>
                  </a:lnTo>
                  <a:lnTo>
                    <a:pt x="259" y="84"/>
                  </a:lnTo>
                  <a:lnTo>
                    <a:pt x="247" y="97"/>
                  </a:lnTo>
                  <a:lnTo>
                    <a:pt x="235" y="103"/>
                  </a:lnTo>
                  <a:lnTo>
                    <a:pt x="223" y="133"/>
                  </a:lnTo>
                  <a:lnTo>
                    <a:pt x="217" y="145"/>
                  </a:lnTo>
                  <a:lnTo>
                    <a:pt x="241" y="169"/>
                  </a:lnTo>
                  <a:lnTo>
                    <a:pt x="259" y="199"/>
                  </a:lnTo>
                  <a:lnTo>
                    <a:pt x="271" y="193"/>
                  </a:lnTo>
                  <a:lnTo>
                    <a:pt x="307" y="217"/>
                  </a:lnTo>
                  <a:lnTo>
                    <a:pt x="319" y="217"/>
                  </a:lnTo>
                  <a:lnTo>
                    <a:pt x="337" y="199"/>
                  </a:lnTo>
                  <a:lnTo>
                    <a:pt x="343" y="199"/>
                  </a:lnTo>
                  <a:lnTo>
                    <a:pt x="349" y="205"/>
                  </a:lnTo>
                  <a:lnTo>
                    <a:pt x="361" y="223"/>
                  </a:lnTo>
                  <a:lnTo>
                    <a:pt x="397" y="241"/>
                  </a:lnTo>
                  <a:lnTo>
                    <a:pt x="415" y="247"/>
                  </a:lnTo>
                  <a:lnTo>
                    <a:pt x="415" y="271"/>
                  </a:lnTo>
                  <a:lnTo>
                    <a:pt x="409" y="277"/>
                  </a:lnTo>
                  <a:lnTo>
                    <a:pt x="421" y="301"/>
                  </a:lnTo>
                  <a:lnTo>
                    <a:pt x="409" y="301"/>
                  </a:lnTo>
                  <a:lnTo>
                    <a:pt x="385" y="289"/>
                  </a:lnTo>
                  <a:lnTo>
                    <a:pt x="379" y="313"/>
                  </a:lnTo>
                  <a:lnTo>
                    <a:pt x="361" y="313"/>
                  </a:lnTo>
                  <a:lnTo>
                    <a:pt x="337" y="337"/>
                  </a:lnTo>
                  <a:lnTo>
                    <a:pt x="325" y="349"/>
                  </a:lnTo>
                  <a:lnTo>
                    <a:pt x="313" y="349"/>
                  </a:lnTo>
                  <a:lnTo>
                    <a:pt x="307" y="367"/>
                  </a:lnTo>
                  <a:lnTo>
                    <a:pt x="301" y="379"/>
                  </a:lnTo>
                  <a:lnTo>
                    <a:pt x="295" y="385"/>
                  </a:lnTo>
                  <a:lnTo>
                    <a:pt x="277" y="409"/>
                  </a:lnTo>
                  <a:lnTo>
                    <a:pt x="265" y="397"/>
                  </a:lnTo>
                  <a:lnTo>
                    <a:pt x="247" y="391"/>
                  </a:lnTo>
                  <a:lnTo>
                    <a:pt x="241" y="385"/>
                  </a:lnTo>
                  <a:lnTo>
                    <a:pt x="229" y="373"/>
                  </a:lnTo>
                  <a:lnTo>
                    <a:pt x="217" y="367"/>
                  </a:lnTo>
                  <a:lnTo>
                    <a:pt x="210" y="343"/>
                  </a:lnTo>
                  <a:lnTo>
                    <a:pt x="192" y="349"/>
                  </a:lnTo>
                  <a:lnTo>
                    <a:pt x="192" y="337"/>
                  </a:lnTo>
                  <a:lnTo>
                    <a:pt x="192" y="319"/>
                  </a:lnTo>
                  <a:lnTo>
                    <a:pt x="180" y="313"/>
                  </a:lnTo>
                  <a:lnTo>
                    <a:pt x="162" y="313"/>
                  </a:lnTo>
                  <a:lnTo>
                    <a:pt x="150" y="325"/>
                  </a:lnTo>
                  <a:lnTo>
                    <a:pt x="138" y="301"/>
                  </a:lnTo>
                  <a:lnTo>
                    <a:pt x="132" y="301"/>
                  </a:lnTo>
                  <a:lnTo>
                    <a:pt x="126" y="283"/>
                  </a:lnTo>
                  <a:lnTo>
                    <a:pt x="102" y="283"/>
                  </a:lnTo>
                  <a:lnTo>
                    <a:pt x="90" y="277"/>
                  </a:lnTo>
                  <a:lnTo>
                    <a:pt x="84" y="271"/>
                  </a:lnTo>
                  <a:lnTo>
                    <a:pt x="72" y="247"/>
                  </a:lnTo>
                  <a:lnTo>
                    <a:pt x="66" y="241"/>
                  </a:lnTo>
                  <a:lnTo>
                    <a:pt x="42" y="247"/>
                  </a:lnTo>
                  <a:lnTo>
                    <a:pt x="36" y="235"/>
                  </a:lnTo>
                  <a:lnTo>
                    <a:pt x="30" y="217"/>
                  </a:lnTo>
                  <a:lnTo>
                    <a:pt x="18" y="211"/>
                  </a:lnTo>
                  <a:lnTo>
                    <a:pt x="12" y="205"/>
                  </a:lnTo>
                  <a:lnTo>
                    <a:pt x="0" y="181"/>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3" name="Freeform 27"/>
            <p:cNvSpPr>
              <a:spLocks/>
            </p:cNvSpPr>
            <p:nvPr/>
          </p:nvSpPr>
          <p:spPr bwMode="auto">
            <a:xfrm>
              <a:off x="5254069" y="3416628"/>
              <a:ext cx="973138" cy="906463"/>
            </a:xfrm>
            <a:custGeom>
              <a:avLst/>
              <a:gdLst>
                <a:gd name="T0" fmla="*/ 108 w 613"/>
                <a:gd name="T1" fmla="*/ 78 h 571"/>
                <a:gd name="T2" fmla="*/ 150 w 613"/>
                <a:gd name="T3" fmla="*/ 30 h 571"/>
                <a:gd name="T4" fmla="*/ 198 w 613"/>
                <a:gd name="T5" fmla="*/ 0 h 571"/>
                <a:gd name="T6" fmla="*/ 240 w 613"/>
                <a:gd name="T7" fmla="*/ 0 h 571"/>
                <a:gd name="T8" fmla="*/ 234 w 613"/>
                <a:gd name="T9" fmla="*/ 36 h 571"/>
                <a:gd name="T10" fmla="*/ 300 w 613"/>
                <a:gd name="T11" fmla="*/ 96 h 571"/>
                <a:gd name="T12" fmla="*/ 355 w 613"/>
                <a:gd name="T13" fmla="*/ 102 h 571"/>
                <a:gd name="T14" fmla="*/ 379 w 613"/>
                <a:gd name="T15" fmla="*/ 66 h 571"/>
                <a:gd name="T16" fmla="*/ 415 w 613"/>
                <a:gd name="T17" fmla="*/ 36 h 571"/>
                <a:gd name="T18" fmla="*/ 445 w 613"/>
                <a:gd name="T19" fmla="*/ 42 h 571"/>
                <a:gd name="T20" fmla="*/ 487 w 613"/>
                <a:gd name="T21" fmla="*/ 72 h 571"/>
                <a:gd name="T22" fmla="*/ 505 w 613"/>
                <a:gd name="T23" fmla="*/ 127 h 571"/>
                <a:gd name="T24" fmla="*/ 499 w 613"/>
                <a:gd name="T25" fmla="*/ 157 h 571"/>
                <a:gd name="T26" fmla="*/ 529 w 613"/>
                <a:gd name="T27" fmla="*/ 205 h 571"/>
                <a:gd name="T28" fmla="*/ 535 w 613"/>
                <a:gd name="T29" fmla="*/ 235 h 571"/>
                <a:gd name="T30" fmla="*/ 547 w 613"/>
                <a:gd name="T31" fmla="*/ 295 h 571"/>
                <a:gd name="T32" fmla="*/ 571 w 613"/>
                <a:gd name="T33" fmla="*/ 349 h 571"/>
                <a:gd name="T34" fmla="*/ 577 w 613"/>
                <a:gd name="T35" fmla="*/ 379 h 571"/>
                <a:gd name="T36" fmla="*/ 607 w 613"/>
                <a:gd name="T37" fmla="*/ 415 h 571"/>
                <a:gd name="T38" fmla="*/ 607 w 613"/>
                <a:gd name="T39" fmla="*/ 463 h 571"/>
                <a:gd name="T40" fmla="*/ 601 w 613"/>
                <a:gd name="T41" fmla="*/ 487 h 571"/>
                <a:gd name="T42" fmla="*/ 541 w 613"/>
                <a:gd name="T43" fmla="*/ 475 h 571"/>
                <a:gd name="T44" fmla="*/ 511 w 613"/>
                <a:gd name="T45" fmla="*/ 469 h 571"/>
                <a:gd name="T46" fmla="*/ 481 w 613"/>
                <a:gd name="T47" fmla="*/ 463 h 571"/>
                <a:gd name="T48" fmla="*/ 463 w 613"/>
                <a:gd name="T49" fmla="*/ 457 h 571"/>
                <a:gd name="T50" fmla="*/ 433 w 613"/>
                <a:gd name="T51" fmla="*/ 451 h 571"/>
                <a:gd name="T52" fmla="*/ 415 w 613"/>
                <a:gd name="T53" fmla="*/ 451 h 571"/>
                <a:gd name="T54" fmla="*/ 379 w 613"/>
                <a:gd name="T55" fmla="*/ 439 h 571"/>
                <a:gd name="T56" fmla="*/ 343 w 613"/>
                <a:gd name="T57" fmla="*/ 433 h 571"/>
                <a:gd name="T58" fmla="*/ 337 w 613"/>
                <a:gd name="T59" fmla="*/ 439 h 571"/>
                <a:gd name="T60" fmla="*/ 337 w 613"/>
                <a:gd name="T61" fmla="*/ 451 h 571"/>
                <a:gd name="T62" fmla="*/ 324 w 613"/>
                <a:gd name="T63" fmla="*/ 463 h 571"/>
                <a:gd name="T64" fmla="*/ 306 w 613"/>
                <a:gd name="T65" fmla="*/ 469 h 571"/>
                <a:gd name="T66" fmla="*/ 300 w 613"/>
                <a:gd name="T67" fmla="*/ 481 h 571"/>
                <a:gd name="T68" fmla="*/ 294 w 613"/>
                <a:gd name="T69" fmla="*/ 481 h 571"/>
                <a:gd name="T70" fmla="*/ 282 w 613"/>
                <a:gd name="T71" fmla="*/ 469 h 571"/>
                <a:gd name="T72" fmla="*/ 276 w 613"/>
                <a:gd name="T73" fmla="*/ 457 h 571"/>
                <a:gd name="T74" fmla="*/ 252 w 613"/>
                <a:gd name="T75" fmla="*/ 475 h 571"/>
                <a:gd name="T76" fmla="*/ 252 w 613"/>
                <a:gd name="T77" fmla="*/ 499 h 571"/>
                <a:gd name="T78" fmla="*/ 234 w 613"/>
                <a:gd name="T79" fmla="*/ 505 h 571"/>
                <a:gd name="T80" fmla="*/ 216 w 613"/>
                <a:gd name="T81" fmla="*/ 523 h 571"/>
                <a:gd name="T82" fmla="*/ 204 w 613"/>
                <a:gd name="T83" fmla="*/ 529 h 571"/>
                <a:gd name="T84" fmla="*/ 192 w 613"/>
                <a:gd name="T85" fmla="*/ 535 h 571"/>
                <a:gd name="T86" fmla="*/ 180 w 613"/>
                <a:gd name="T87" fmla="*/ 535 h 571"/>
                <a:gd name="T88" fmla="*/ 174 w 613"/>
                <a:gd name="T89" fmla="*/ 559 h 571"/>
                <a:gd name="T90" fmla="*/ 156 w 613"/>
                <a:gd name="T91" fmla="*/ 571 h 571"/>
                <a:gd name="T92" fmla="*/ 144 w 613"/>
                <a:gd name="T93" fmla="*/ 553 h 571"/>
                <a:gd name="T94" fmla="*/ 138 w 613"/>
                <a:gd name="T95" fmla="*/ 547 h 571"/>
                <a:gd name="T96" fmla="*/ 138 w 613"/>
                <a:gd name="T97" fmla="*/ 535 h 571"/>
                <a:gd name="T98" fmla="*/ 126 w 613"/>
                <a:gd name="T99" fmla="*/ 535 h 571"/>
                <a:gd name="T100" fmla="*/ 120 w 613"/>
                <a:gd name="T101" fmla="*/ 523 h 571"/>
                <a:gd name="T102" fmla="*/ 126 w 613"/>
                <a:gd name="T103" fmla="*/ 493 h 571"/>
                <a:gd name="T104" fmla="*/ 102 w 613"/>
                <a:gd name="T105" fmla="*/ 469 h 571"/>
                <a:gd name="T106" fmla="*/ 78 w 613"/>
                <a:gd name="T107" fmla="*/ 415 h 571"/>
                <a:gd name="T108" fmla="*/ 96 w 613"/>
                <a:gd name="T109" fmla="*/ 379 h 571"/>
                <a:gd name="T110" fmla="*/ 144 w 613"/>
                <a:gd name="T111" fmla="*/ 343 h 571"/>
                <a:gd name="T112" fmla="*/ 192 w 613"/>
                <a:gd name="T113" fmla="*/ 331 h 571"/>
                <a:gd name="T114" fmla="*/ 198 w 613"/>
                <a:gd name="T115" fmla="*/ 301 h 571"/>
                <a:gd name="T116" fmla="*/ 144 w 613"/>
                <a:gd name="T117" fmla="*/ 253 h 571"/>
                <a:gd name="T118" fmla="*/ 120 w 613"/>
                <a:gd name="T119" fmla="*/ 229 h 571"/>
                <a:gd name="T120" fmla="*/ 54 w 613"/>
                <a:gd name="T121" fmla="*/ 223 h 571"/>
                <a:gd name="T122" fmla="*/ 0 w 613"/>
                <a:gd name="T123" fmla="*/ 175 h 571"/>
                <a:gd name="T124" fmla="*/ 30 w 613"/>
                <a:gd name="T125" fmla="*/ 12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3" h="571">
                  <a:moveTo>
                    <a:pt x="54" y="84"/>
                  </a:moveTo>
                  <a:lnTo>
                    <a:pt x="78" y="78"/>
                  </a:lnTo>
                  <a:lnTo>
                    <a:pt x="108" y="78"/>
                  </a:lnTo>
                  <a:lnTo>
                    <a:pt x="132" y="60"/>
                  </a:lnTo>
                  <a:lnTo>
                    <a:pt x="150" y="36"/>
                  </a:lnTo>
                  <a:lnTo>
                    <a:pt x="150" y="30"/>
                  </a:lnTo>
                  <a:lnTo>
                    <a:pt x="168" y="12"/>
                  </a:lnTo>
                  <a:lnTo>
                    <a:pt x="174" y="6"/>
                  </a:lnTo>
                  <a:lnTo>
                    <a:pt x="198" y="0"/>
                  </a:lnTo>
                  <a:lnTo>
                    <a:pt x="216" y="0"/>
                  </a:lnTo>
                  <a:lnTo>
                    <a:pt x="228" y="0"/>
                  </a:lnTo>
                  <a:lnTo>
                    <a:pt x="240" y="0"/>
                  </a:lnTo>
                  <a:lnTo>
                    <a:pt x="240" y="12"/>
                  </a:lnTo>
                  <a:lnTo>
                    <a:pt x="240" y="30"/>
                  </a:lnTo>
                  <a:lnTo>
                    <a:pt x="234" y="36"/>
                  </a:lnTo>
                  <a:lnTo>
                    <a:pt x="252" y="60"/>
                  </a:lnTo>
                  <a:lnTo>
                    <a:pt x="264" y="78"/>
                  </a:lnTo>
                  <a:lnTo>
                    <a:pt x="300" y="96"/>
                  </a:lnTo>
                  <a:lnTo>
                    <a:pt x="324" y="96"/>
                  </a:lnTo>
                  <a:lnTo>
                    <a:pt x="343" y="108"/>
                  </a:lnTo>
                  <a:lnTo>
                    <a:pt x="355" y="102"/>
                  </a:lnTo>
                  <a:lnTo>
                    <a:pt x="361" y="78"/>
                  </a:lnTo>
                  <a:lnTo>
                    <a:pt x="373" y="72"/>
                  </a:lnTo>
                  <a:lnTo>
                    <a:pt x="379" y="66"/>
                  </a:lnTo>
                  <a:lnTo>
                    <a:pt x="397" y="48"/>
                  </a:lnTo>
                  <a:lnTo>
                    <a:pt x="409" y="42"/>
                  </a:lnTo>
                  <a:lnTo>
                    <a:pt x="415" y="36"/>
                  </a:lnTo>
                  <a:lnTo>
                    <a:pt x="421" y="36"/>
                  </a:lnTo>
                  <a:lnTo>
                    <a:pt x="439" y="36"/>
                  </a:lnTo>
                  <a:lnTo>
                    <a:pt x="445" y="42"/>
                  </a:lnTo>
                  <a:lnTo>
                    <a:pt x="445" y="72"/>
                  </a:lnTo>
                  <a:lnTo>
                    <a:pt x="481" y="66"/>
                  </a:lnTo>
                  <a:lnTo>
                    <a:pt x="487" y="72"/>
                  </a:lnTo>
                  <a:lnTo>
                    <a:pt x="493" y="84"/>
                  </a:lnTo>
                  <a:lnTo>
                    <a:pt x="505" y="108"/>
                  </a:lnTo>
                  <a:lnTo>
                    <a:pt x="505" y="127"/>
                  </a:lnTo>
                  <a:lnTo>
                    <a:pt x="505" y="139"/>
                  </a:lnTo>
                  <a:lnTo>
                    <a:pt x="505" y="145"/>
                  </a:lnTo>
                  <a:lnTo>
                    <a:pt x="499" y="157"/>
                  </a:lnTo>
                  <a:lnTo>
                    <a:pt x="499" y="169"/>
                  </a:lnTo>
                  <a:lnTo>
                    <a:pt x="505" y="181"/>
                  </a:lnTo>
                  <a:lnTo>
                    <a:pt x="529" y="205"/>
                  </a:lnTo>
                  <a:lnTo>
                    <a:pt x="529" y="211"/>
                  </a:lnTo>
                  <a:lnTo>
                    <a:pt x="535" y="223"/>
                  </a:lnTo>
                  <a:lnTo>
                    <a:pt x="535" y="235"/>
                  </a:lnTo>
                  <a:lnTo>
                    <a:pt x="541" y="253"/>
                  </a:lnTo>
                  <a:lnTo>
                    <a:pt x="547" y="277"/>
                  </a:lnTo>
                  <a:lnTo>
                    <a:pt x="547" y="295"/>
                  </a:lnTo>
                  <a:lnTo>
                    <a:pt x="553" y="313"/>
                  </a:lnTo>
                  <a:lnTo>
                    <a:pt x="565" y="343"/>
                  </a:lnTo>
                  <a:lnTo>
                    <a:pt x="571" y="349"/>
                  </a:lnTo>
                  <a:lnTo>
                    <a:pt x="571" y="361"/>
                  </a:lnTo>
                  <a:lnTo>
                    <a:pt x="577" y="373"/>
                  </a:lnTo>
                  <a:lnTo>
                    <a:pt x="577" y="379"/>
                  </a:lnTo>
                  <a:lnTo>
                    <a:pt x="583" y="397"/>
                  </a:lnTo>
                  <a:lnTo>
                    <a:pt x="595" y="409"/>
                  </a:lnTo>
                  <a:lnTo>
                    <a:pt x="607" y="415"/>
                  </a:lnTo>
                  <a:lnTo>
                    <a:pt x="589" y="439"/>
                  </a:lnTo>
                  <a:lnTo>
                    <a:pt x="589" y="451"/>
                  </a:lnTo>
                  <a:lnTo>
                    <a:pt x="607" y="463"/>
                  </a:lnTo>
                  <a:lnTo>
                    <a:pt x="613" y="475"/>
                  </a:lnTo>
                  <a:lnTo>
                    <a:pt x="607" y="487"/>
                  </a:lnTo>
                  <a:lnTo>
                    <a:pt x="601" y="487"/>
                  </a:lnTo>
                  <a:lnTo>
                    <a:pt x="577" y="481"/>
                  </a:lnTo>
                  <a:lnTo>
                    <a:pt x="547" y="475"/>
                  </a:lnTo>
                  <a:lnTo>
                    <a:pt x="541" y="475"/>
                  </a:lnTo>
                  <a:lnTo>
                    <a:pt x="529" y="475"/>
                  </a:lnTo>
                  <a:lnTo>
                    <a:pt x="523" y="469"/>
                  </a:lnTo>
                  <a:lnTo>
                    <a:pt x="511" y="469"/>
                  </a:lnTo>
                  <a:lnTo>
                    <a:pt x="505" y="469"/>
                  </a:lnTo>
                  <a:lnTo>
                    <a:pt x="499" y="469"/>
                  </a:lnTo>
                  <a:lnTo>
                    <a:pt x="481" y="463"/>
                  </a:lnTo>
                  <a:lnTo>
                    <a:pt x="469" y="463"/>
                  </a:lnTo>
                  <a:lnTo>
                    <a:pt x="463" y="463"/>
                  </a:lnTo>
                  <a:lnTo>
                    <a:pt x="463" y="457"/>
                  </a:lnTo>
                  <a:lnTo>
                    <a:pt x="451" y="457"/>
                  </a:lnTo>
                  <a:lnTo>
                    <a:pt x="445" y="457"/>
                  </a:lnTo>
                  <a:lnTo>
                    <a:pt x="433" y="451"/>
                  </a:lnTo>
                  <a:lnTo>
                    <a:pt x="427" y="451"/>
                  </a:lnTo>
                  <a:lnTo>
                    <a:pt x="421" y="451"/>
                  </a:lnTo>
                  <a:lnTo>
                    <a:pt x="415" y="451"/>
                  </a:lnTo>
                  <a:lnTo>
                    <a:pt x="409" y="445"/>
                  </a:lnTo>
                  <a:lnTo>
                    <a:pt x="397" y="445"/>
                  </a:lnTo>
                  <a:lnTo>
                    <a:pt x="379" y="439"/>
                  </a:lnTo>
                  <a:lnTo>
                    <a:pt x="367" y="439"/>
                  </a:lnTo>
                  <a:lnTo>
                    <a:pt x="361" y="433"/>
                  </a:lnTo>
                  <a:lnTo>
                    <a:pt x="343" y="433"/>
                  </a:lnTo>
                  <a:lnTo>
                    <a:pt x="337" y="427"/>
                  </a:lnTo>
                  <a:lnTo>
                    <a:pt x="337" y="433"/>
                  </a:lnTo>
                  <a:lnTo>
                    <a:pt x="337" y="439"/>
                  </a:lnTo>
                  <a:lnTo>
                    <a:pt x="330" y="439"/>
                  </a:lnTo>
                  <a:lnTo>
                    <a:pt x="330" y="445"/>
                  </a:lnTo>
                  <a:lnTo>
                    <a:pt x="337" y="451"/>
                  </a:lnTo>
                  <a:lnTo>
                    <a:pt x="337" y="457"/>
                  </a:lnTo>
                  <a:lnTo>
                    <a:pt x="330" y="463"/>
                  </a:lnTo>
                  <a:lnTo>
                    <a:pt x="324" y="463"/>
                  </a:lnTo>
                  <a:lnTo>
                    <a:pt x="318" y="463"/>
                  </a:lnTo>
                  <a:lnTo>
                    <a:pt x="312" y="463"/>
                  </a:lnTo>
                  <a:lnTo>
                    <a:pt x="306" y="469"/>
                  </a:lnTo>
                  <a:lnTo>
                    <a:pt x="300" y="469"/>
                  </a:lnTo>
                  <a:lnTo>
                    <a:pt x="300" y="475"/>
                  </a:lnTo>
                  <a:lnTo>
                    <a:pt x="300" y="481"/>
                  </a:lnTo>
                  <a:lnTo>
                    <a:pt x="294" y="481"/>
                  </a:lnTo>
                  <a:lnTo>
                    <a:pt x="294" y="487"/>
                  </a:lnTo>
                  <a:lnTo>
                    <a:pt x="294" y="481"/>
                  </a:lnTo>
                  <a:lnTo>
                    <a:pt x="288" y="475"/>
                  </a:lnTo>
                  <a:lnTo>
                    <a:pt x="288" y="469"/>
                  </a:lnTo>
                  <a:lnTo>
                    <a:pt x="282" y="469"/>
                  </a:lnTo>
                  <a:lnTo>
                    <a:pt x="282" y="463"/>
                  </a:lnTo>
                  <a:lnTo>
                    <a:pt x="282" y="457"/>
                  </a:lnTo>
                  <a:lnTo>
                    <a:pt x="276" y="457"/>
                  </a:lnTo>
                  <a:lnTo>
                    <a:pt x="270" y="457"/>
                  </a:lnTo>
                  <a:lnTo>
                    <a:pt x="258" y="469"/>
                  </a:lnTo>
                  <a:lnTo>
                    <a:pt x="252" y="475"/>
                  </a:lnTo>
                  <a:lnTo>
                    <a:pt x="252" y="487"/>
                  </a:lnTo>
                  <a:lnTo>
                    <a:pt x="252" y="493"/>
                  </a:lnTo>
                  <a:lnTo>
                    <a:pt x="252" y="499"/>
                  </a:lnTo>
                  <a:lnTo>
                    <a:pt x="252" y="505"/>
                  </a:lnTo>
                  <a:lnTo>
                    <a:pt x="246" y="511"/>
                  </a:lnTo>
                  <a:lnTo>
                    <a:pt x="234" y="505"/>
                  </a:lnTo>
                  <a:lnTo>
                    <a:pt x="228" y="511"/>
                  </a:lnTo>
                  <a:lnTo>
                    <a:pt x="222" y="517"/>
                  </a:lnTo>
                  <a:lnTo>
                    <a:pt x="216" y="523"/>
                  </a:lnTo>
                  <a:lnTo>
                    <a:pt x="216" y="529"/>
                  </a:lnTo>
                  <a:lnTo>
                    <a:pt x="210" y="529"/>
                  </a:lnTo>
                  <a:lnTo>
                    <a:pt x="204" y="529"/>
                  </a:lnTo>
                  <a:lnTo>
                    <a:pt x="204" y="523"/>
                  </a:lnTo>
                  <a:lnTo>
                    <a:pt x="204" y="529"/>
                  </a:lnTo>
                  <a:lnTo>
                    <a:pt x="192" y="535"/>
                  </a:lnTo>
                  <a:lnTo>
                    <a:pt x="192" y="529"/>
                  </a:lnTo>
                  <a:lnTo>
                    <a:pt x="186" y="529"/>
                  </a:lnTo>
                  <a:lnTo>
                    <a:pt x="180" y="535"/>
                  </a:lnTo>
                  <a:lnTo>
                    <a:pt x="174" y="541"/>
                  </a:lnTo>
                  <a:lnTo>
                    <a:pt x="174" y="553"/>
                  </a:lnTo>
                  <a:lnTo>
                    <a:pt x="174" y="559"/>
                  </a:lnTo>
                  <a:lnTo>
                    <a:pt x="174" y="565"/>
                  </a:lnTo>
                  <a:lnTo>
                    <a:pt x="162" y="571"/>
                  </a:lnTo>
                  <a:lnTo>
                    <a:pt x="156" y="571"/>
                  </a:lnTo>
                  <a:lnTo>
                    <a:pt x="156" y="559"/>
                  </a:lnTo>
                  <a:lnTo>
                    <a:pt x="150" y="553"/>
                  </a:lnTo>
                  <a:lnTo>
                    <a:pt x="144" y="553"/>
                  </a:lnTo>
                  <a:lnTo>
                    <a:pt x="144" y="547"/>
                  </a:lnTo>
                  <a:lnTo>
                    <a:pt x="138" y="541"/>
                  </a:lnTo>
                  <a:lnTo>
                    <a:pt x="138" y="547"/>
                  </a:lnTo>
                  <a:lnTo>
                    <a:pt x="132" y="547"/>
                  </a:lnTo>
                  <a:lnTo>
                    <a:pt x="132" y="541"/>
                  </a:lnTo>
                  <a:lnTo>
                    <a:pt x="138" y="535"/>
                  </a:lnTo>
                  <a:lnTo>
                    <a:pt x="138" y="529"/>
                  </a:lnTo>
                  <a:lnTo>
                    <a:pt x="132" y="529"/>
                  </a:lnTo>
                  <a:lnTo>
                    <a:pt x="126" y="535"/>
                  </a:lnTo>
                  <a:lnTo>
                    <a:pt x="126" y="529"/>
                  </a:lnTo>
                  <a:lnTo>
                    <a:pt x="126" y="523"/>
                  </a:lnTo>
                  <a:lnTo>
                    <a:pt x="120" y="523"/>
                  </a:lnTo>
                  <a:lnTo>
                    <a:pt x="114" y="511"/>
                  </a:lnTo>
                  <a:lnTo>
                    <a:pt x="114" y="499"/>
                  </a:lnTo>
                  <a:lnTo>
                    <a:pt x="126" y="493"/>
                  </a:lnTo>
                  <a:lnTo>
                    <a:pt x="120" y="487"/>
                  </a:lnTo>
                  <a:lnTo>
                    <a:pt x="120" y="475"/>
                  </a:lnTo>
                  <a:lnTo>
                    <a:pt x="102" y="469"/>
                  </a:lnTo>
                  <a:lnTo>
                    <a:pt x="102" y="457"/>
                  </a:lnTo>
                  <a:lnTo>
                    <a:pt x="90" y="445"/>
                  </a:lnTo>
                  <a:lnTo>
                    <a:pt x="78" y="415"/>
                  </a:lnTo>
                  <a:lnTo>
                    <a:pt x="84" y="409"/>
                  </a:lnTo>
                  <a:lnTo>
                    <a:pt x="90" y="397"/>
                  </a:lnTo>
                  <a:lnTo>
                    <a:pt x="96" y="379"/>
                  </a:lnTo>
                  <a:lnTo>
                    <a:pt x="108" y="379"/>
                  </a:lnTo>
                  <a:lnTo>
                    <a:pt x="120" y="367"/>
                  </a:lnTo>
                  <a:lnTo>
                    <a:pt x="144" y="343"/>
                  </a:lnTo>
                  <a:lnTo>
                    <a:pt x="162" y="343"/>
                  </a:lnTo>
                  <a:lnTo>
                    <a:pt x="168" y="319"/>
                  </a:lnTo>
                  <a:lnTo>
                    <a:pt x="192" y="331"/>
                  </a:lnTo>
                  <a:lnTo>
                    <a:pt x="204" y="331"/>
                  </a:lnTo>
                  <a:lnTo>
                    <a:pt x="192" y="307"/>
                  </a:lnTo>
                  <a:lnTo>
                    <a:pt x="198" y="301"/>
                  </a:lnTo>
                  <a:lnTo>
                    <a:pt x="198" y="277"/>
                  </a:lnTo>
                  <a:lnTo>
                    <a:pt x="180" y="271"/>
                  </a:lnTo>
                  <a:lnTo>
                    <a:pt x="144" y="253"/>
                  </a:lnTo>
                  <a:lnTo>
                    <a:pt x="132" y="235"/>
                  </a:lnTo>
                  <a:lnTo>
                    <a:pt x="126" y="229"/>
                  </a:lnTo>
                  <a:lnTo>
                    <a:pt x="120" y="229"/>
                  </a:lnTo>
                  <a:lnTo>
                    <a:pt x="102" y="247"/>
                  </a:lnTo>
                  <a:lnTo>
                    <a:pt x="90" y="247"/>
                  </a:lnTo>
                  <a:lnTo>
                    <a:pt x="54" y="223"/>
                  </a:lnTo>
                  <a:lnTo>
                    <a:pt x="42" y="229"/>
                  </a:lnTo>
                  <a:lnTo>
                    <a:pt x="24" y="199"/>
                  </a:lnTo>
                  <a:lnTo>
                    <a:pt x="0" y="175"/>
                  </a:lnTo>
                  <a:lnTo>
                    <a:pt x="6" y="163"/>
                  </a:lnTo>
                  <a:lnTo>
                    <a:pt x="18" y="133"/>
                  </a:lnTo>
                  <a:lnTo>
                    <a:pt x="30" y="127"/>
                  </a:lnTo>
                  <a:lnTo>
                    <a:pt x="42" y="114"/>
                  </a:lnTo>
                  <a:lnTo>
                    <a:pt x="54" y="84"/>
                  </a:lnTo>
                  <a:close/>
                </a:path>
              </a:pathLst>
            </a:custGeom>
            <a:solidFill>
              <a:schemeClr val="accent1"/>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4" name="Freeform 28"/>
            <p:cNvSpPr>
              <a:spLocks/>
            </p:cNvSpPr>
            <p:nvPr/>
          </p:nvSpPr>
          <p:spPr bwMode="auto">
            <a:xfrm>
              <a:off x="4660344" y="3799215"/>
              <a:ext cx="793750" cy="476250"/>
            </a:xfrm>
            <a:custGeom>
              <a:avLst/>
              <a:gdLst>
                <a:gd name="T0" fmla="*/ 187 w 500"/>
                <a:gd name="T1" fmla="*/ 6 h 300"/>
                <a:gd name="T2" fmla="*/ 199 w 500"/>
                <a:gd name="T3" fmla="*/ 36 h 300"/>
                <a:gd name="T4" fmla="*/ 229 w 500"/>
                <a:gd name="T5" fmla="*/ 36 h 300"/>
                <a:gd name="T6" fmla="*/ 247 w 500"/>
                <a:gd name="T7" fmla="*/ 66 h 300"/>
                <a:gd name="T8" fmla="*/ 283 w 500"/>
                <a:gd name="T9" fmla="*/ 72 h 300"/>
                <a:gd name="T10" fmla="*/ 295 w 500"/>
                <a:gd name="T11" fmla="*/ 90 h 300"/>
                <a:gd name="T12" fmla="*/ 319 w 500"/>
                <a:gd name="T13" fmla="*/ 102 h 300"/>
                <a:gd name="T14" fmla="*/ 349 w 500"/>
                <a:gd name="T15" fmla="*/ 108 h 300"/>
                <a:gd name="T16" fmla="*/ 349 w 500"/>
                <a:gd name="T17" fmla="*/ 138 h 300"/>
                <a:gd name="T18" fmla="*/ 374 w 500"/>
                <a:gd name="T19" fmla="*/ 156 h 300"/>
                <a:gd name="T20" fmla="*/ 398 w 500"/>
                <a:gd name="T21" fmla="*/ 174 h 300"/>
                <a:gd name="T22" fmla="*/ 422 w 500"/>
                <a:gd name="T23" fmla="*/ 186 h 300"/>
                <a:gd name="T24" fmla="*/ 452 w 500"/>
                <a:gd name="T25" fmla="*/ 174 h 300"/>
                <a:gd name="T26" fmla="*/ 476 w 500"/>
                <a:gd name="T27" fmla="*/ 216 h 300"/>
                <a:gd name="T28" fmla="*/ 494 w 500"/>
                <a:gd name="T29" fmla="*/ 234 h 300"/>
                <a:gd name="T30" fmla="*/ 500 w 500"/>
                <a:gd name="T31" fmla="*/ 252 h 300"/>
                <a:gd name="T32" fmla="*/ 488 w 500"/>
                <a:gd name="T33" fmla="*/ 270 h 300"/>
                <a:gd name="T34" fmla="*/ 488 w 500"/>
                <a:gd name="T35" fmla="*/ 282 h 300"/>
                <a:gd name="T36" fmla="*/ 476 w 500"/>
                <a:gd name="T37" fmla="*/ 282 h 300"/>
                <a:gd name="T38" fmla="*/ 464 w 500"/>
                <a:gd name="T39" fmla="*/ 288 h 300"/>
                <a:gd name="T40" fmla="*/ 458 w 500"/>
                <a:gd name="T41" fmla="*/ 282 h 300"/>
                <a:gd name="T42" fmla="*/ 440 w 500"/>
                <a:gd name="T43" fmla="*/ 282 h 300"/>
                <a:gd name="T44" fmla="*/ 434 w 500"/>
                <a:gd name="T45" fmla="*/ 276 h 300"/>
                <a:gd name="T46" fmla="*/ 422 w 500"/>
                <a:gd name="T47" fmla="*/ 282 h 300"/>
                <a:gd name="T48" fmla="*/ 410 w 500"/>
                <a:gd name="T49" fmla="*/ 288 h 300"/>
                <a:gd name="T50" fmla="*/ 398 w 500"/>
                <a:gd name="T51" fmla="*/ 300 h 300"/>
                <a:gd name="T52" fmla="*/ 386 w 500"/>
                <a:gd name="T53" fmla="*/ 294 h 300"/>
                <a:gd name="T54" fmla="*/ 374 w 500"/>
                <a:gd name="T55" fmla="*/ 288 h 300"/>
                <a:gd name="T56" fmla="*/ 355 w 500"/>
                <a:gd name="T57" fmla="*/ 282 h 300"/>
                <a:gd name="T58" fmla="*/ 337 w 500"/>
                <a:gd name="T59" fmla="*/ 282 h 300"/>
                <a:gd name="T60" fmla="*/ 319 w 500"/>
                <a:gd name="T61" fmla="*/ 282 h 300"/>
                <a:gd name="T62" fmla="*/ 295 w 500"/>
                <a:gd name="T63" fmla="*/ 282 h 300"/>
                <a:gd name="T64" fmla="*/ 277 w 500"/>
                <a:gd name="T65" fmla="*/ 282 h 300"/>
                <a:gd name="T66" fmla="*/ 259 w 500"/>
                <a:gd name="T67" fmla="*/ 288 h 300"/>
                <a:gd name="T68" fmla="*/ 235 w 500"/>
                <a:gd name="T69" fmla="*/ 288 h 300"/>
                <a:gd name="T70" fmla="*/ 181 w 500"/>
                <a:gd name="T71" fmla="*/ 282 h 300"/>
                <a:gd name="T72" fmla="*/ 169 w 500"/>
                <a:gd name="T73" fmla="*/ 282 h 300"/>
                <a:gd name="T74" fmla="*/ 157 w 500"/>
                <a:gd name="T75" fmla="*/ 282 h 300"/>
                <a:gd name="T76" fmla="*/ 139 w 500"/>
                <a:gd name="T77" fmla="*/ 282 h 300"/>
                <a:gd name="T78" fmla="*/ 127 w 500"/>
                <a:gd name="T79" fmla="*/ 282 h 300"/>
                <a:gd name="T80" fmla="*/ 109 w 500"/>
                <a:gd name="T81" fmla="*/ 258 h 300"/>
                <a:gd name="T82" fmla="*/ 97 w 500"/>
                <a:gd name="T83" fmla="*/ 246 h 300"/>
                <a:gd name="T84" fmla="*/ 91 w 500"/>
                <a:gd name="T85" fmla="*/ 240 h 300"/>
                <a:gd name="T86" fmla="*/ 73 w 500"/>
                <a:gd name="T87" fmla="*/ 240 h 300"/>
                <a:gd name="T88" fmla="*/ 55 w 500"/>
                <a:gd name="T89" fmla="*/ 234 h 300"/>
                <a:gd name="T90" fmla="*/ 43 w 500"/>
                <a:gd name="T91" fmla="*/ 222 h 300"/>
                <a:gd name="T92" fmla="*/ 24 w 500"/>
                <a:gd name="T93" fmla="*/ 216 h 300"/>
                <a:gd name="T94" fmla="*/ 0 w 500"/>
                <a:gd name="T95" fmla="*/ 204 h 300"/>
                <a:gd name="T96" fmla="*/ 18 w 500"/>
                <a:gd name="T97" fmla="*/ 174 h 300"/>
                <a:gd name="T98" fmla="*/ 24 w 500"/>
                <a:gd name="T99" fmla="*/ 150 h 300"/>
                <a:gd name="T100" fmla="*/ 31 w 500"/>
                <a:gd name="T101" fmla="*/ 132 h 300"/>
                <a:gd name="T102" fmla="*/ 31 w 500"/>
                <a:gd name="T103" fmla="*/ 108 h 300"/>
                <a:gd name="T104" fmla="*/ 49 w 500"/>
                <a:gd name="T105" fmla="*/ 90 h 300"/>
                <a:gd name="T106" fmla="*/ 67 w 500"/>
                <a:gd name="T107" fmla="*/ 90 h 300"/>
                <a:gd name="T108" fmla="*/ 85 w 500"/>
                <a:gd name="T109" fmla="*/ 66 h 300"/>
                <a:gd name="T110" fmla="*/ 103 w 500"/>
                <a:gd name="T111" fmla="*/ 54 h 300"/>
                <a:gd name="T112" fmla="*/ 127 w 500"/>
                <a:gd name="T113" fmla="*/ 48 h 300"/>
                <a:gd name="T114" fmla="*/ 139 w 500"/>
                <a:gd name="T115" fmla="*/ 36 h 300"/>
                <a:gd name="T116" fmla="*/ 163 w 500"/>
                <a:gd name="T11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0">
                  <a:moveTo>
                    <a:pt x="175" y="0"/>
                  </a:moveTo>
                  <a:lnTo>
                    <a:pt x="187" y="6"/>
                  </a:lnTo>
                  <a:lnTo>
                    <a:pt x="193" y="24"/>
                  </a:lnTo>
                  <a:lnTo>
                    <a:pt x="199" y="36"/>
                  </a:lnTo>
                  <a:lnTo>
                    <a:pt x="223" y="30"/>
                  </a:lnTo>
                  <a:lnTo>
                    <a:pt x="229" y="36"/>
                  </a:lnTo>
                  <a:lnTo>
                    <a:pt x="241" y="60"/>
                  </a:lnTo>
                  <a:lnTo>
                    <a:pt x="247" y="66"/>
                  </a:lnTo>
                  <a:lnTo>
                    <a:pt x="259" y="72"/>
                  </a:lnTo>
                  <a:lnTo>
                    <a:pt x="283" y="72"/>
                  </a:lnTo>
                  <a:lnTo>
                    <a:pt x="289" y="90"/>
                  </a:lnTo>
                  <a:lnTo>
                    <a:pt x="295" y="90"/>
                  </a:lnTo>
                  <a:lnTo>
                    <a:pt x="307" y="114"/>
                  </a:lnTo>
                  <a:lnTo>
                    <a:pt x="319" y="102"/>
                  </a:lnTo>
                  <a:lnTo>
                    <a:pt x="337" y="102"/>
                  </a:lnTo>
                  <a:lnTo>
                    <a:pt x="349" y="108"/>
                  </a:lnTo>
                  <a:lnTo>
                    <a:pt x="349" y="126"/>
                  </a:lnTo>
                  <a:lnTo>
                    <a:pt x="349" y="138"/>
                  </a:lnTo>
                  <a:lnTo>
                    <a:pt x="367" y="132"/>
                  </a:lnTo>
                  <a:lnTo>
                    <a:pt x="374" y="156"/>
                  </a:lnTo>
                  <a:lnTo>
                    <a:pt x="386" y="162"/>
                  </a:lnTo>
                  <a:lnTo>
                    <a:pt x="398" y="174"/>
                  </a:lnTo>
                  <a:lnTo>
                    <a:pt x="404" y="180"/>
                  </a:lnTo>
                  <a:lnTo>
                    <a:pt x="422" y="186"/>
                  </a:lnTo>
                  <a:lnTo>
                    <a:pt x="434" y="198"/>
                  </a:lnTo>
                  <a:lnTo>
                    <a:pt x="452" y="174"/>
                  </a:lnTo>
                  <a:lnTo>
                    <a:pt x="464" y="204"/>
                  </a:lnTo>
                  <a:lnTo>
                    <a:pt x="476" y="216"/>
                  </a:lnTo>
                  <a:lnTo>
                    <a:pt x="476" y="228"/>
                  </a:lnTo>
                  <a:lnTo>
                    <a:pt x="494" y="234"/>
                  </a:lnTo>
                  <a:lnTo>
                    <a:pt x="494" y="246"/>
                  </a:lnTo>
                  <a:lnTo>
                    <a:pt x="500" y="252"/>
                  </a:lnTo>
                  <a:lnTo>
                    <a:pt x="488" y="258"/>
                  </a:lnTo>
                  <a:lnTo>
                    <a:pt x="488" y="270"/>
                  </a:lnTo>
                  <a:lnTo>
                    <a:pt x="494" y="282"/>
                  </a:lnTo>
                  <a:lnTo>
                    <a:pt x="488" y="282"/>
                  </a:lnTo>
                  <a:lnTo>
                    <a:pt x="482" y="282"/>
                  </a:lnTo>
                  <a:lnTo>
                    <a:pt x="476" y="282"/>
                  </a:lnTo>
                  <a:lnTo>
                    <a:pt x="464" y="282"/>
                  </a:lnTo>
                  <a:lnTo>
                    <a:pt x="464" y="288"/>
                  </a:lnTo>
                  <a:lnTo>
                    <a:pt x="458" y="288"/>
                  </a:lnTo>
                  <a:lnTo>
                    <a:pt x="458" y="282"/>
                  </a:lnTo>
                  <a:lnTo>
                    <a:pt x="446" y="282"/>
                  </a:lnTo>
                  <a:lnTo>
                    <a:pt x="440" y="282"/>
                  </a:lnTo>
                  <a:lnTo>
                    <a:pt x="434" y="282"/>
                  </a:lnTo>
                  <a:lnTo>
                    <a:pt x="434" y="276"/>
                  </a:lnTo>
                  <a:lnTo>
                    <a:pt x="422" y="276"/>
                  </a:lnTo>
                  <a:lnTo>
                    <a:pt x="422" y="282"/>
                  </a:lnTo>
                  <a:lnTo>
                    <a:pt x="416" y="288"/>
                  </a:lnTo>
                  <a:lnTo>
                    <a:pt x="410" y="288"/>
                  </a:lnTo>
                  <a:lnTo>
                    <a:pt x="404" y="294"/>
                  </a:lnTo>
                  <a:lnTo>
                    <a:pt x="398" y="300"/>
                  </a:lnTo>
                  <a:lnTo>
                    <a:pt x="392" y="300"/>
                  </a:lnTo>
                  <a:lnTo>
                    <a:pt x="386" y="294"/>
                  </a:lnTo>
                  <a:lnTo>
                    <a:pt x="380" y="294"/>
                  </a:lnTo>
                  <a:lnTo>
                    <a:pt x="374" y="288"/>
                  </a:lnTo>
                  <a:lnTo>
                    <a:pt x="374" y="282"/>
                  </a:lnTo>
                  <a:lnTo>
                    <a:pt x="355" y="282"/>
                  </a:lnTo>
                  <a:lnTo>
                    <a:pt x="349" y="282"/>
                  </a:lnTo>
                  <a:lnTo>
                    <a:pt x="337" y="282"/>
                  </a:lnTo>
                  <a:lnTo>
                    <a:pt x="331" y="282"/>
                  </a:lnTo>
                  <a:lnTo>
                    <a:pt x="319" y="282"/>
                  </a:lnTo>
                  <a:lnTo>
                    <a:pt x="307" y="282"/>
                  </a:lnTo>
                  <a:lnTo>
                    <a:pt x="295" y="282"/>
                  </a:lnTo>
                  <a:lnTo>
                    <a:pt x="283" y="282"/>
                  </a:lnTo>
                  <a:lnTo>
                    <a:pt x="277" y="282"/>
                  </a:lnTo>
                  <a:lnTo>
                    <a:pt x="271" y="288"/>
                  </a:lnTo>
                  <a:lnTo>
                    <a:pt x="259" y="288"/>
                  </a:lnTo>
                  <a:lnTo>
                    <a:pt x="253" y="288"/>
                  </a:lnTo>
                  <a:lnTo>
                    <a:pt x="235" y="288"/>
                  </a:lnTo>
                  <a:lnTo>
                    <a:pt x="217" y="282"/>
                  </a:lnTo>
                  <a:lnTo>
                    <a:pt x="181" y="282"/>
                  </a:lnTo>
                  <a:lnTo>
                    <a:pt x="175" y="282"/>
                  </a:lnTo>
                  <a:lnTo>
                    <a:pt x="169" y="282"/>
                  </a:lnTo>
                  <a:lnTo>
                    <a:pt x="163" y="282"/>
                  </a:lnTo>
                  <a:lnTo>
                    <a:pt x="157" y="282"/>
                  </a:lnTo>
                  <a:lnTo>
                    <a:pt x="151" y="282"/>
                  </a:lnTo>
                  <a:lnTo>
                    <a:pt x="139" y="282"/>
                  </a:lnTo>
                  <a:lnTo>
                    <a:pt x="133" y="288"/>
                  </a:lnTo>
                  <a:lnTo>
                    <a:pt x="127" y="282"/>
                  </a:lnTo>
                  <a:lnTo>
                    <a:pt x="121" y="252"/>
                  </a:lnTo>
                  <a:lnTo>
                    <a:pt x="109" y="258"/>
                  </a:lnTo>
                  <a:lnTo>
                    <a:pt x="103" y="258"/>
                  </a:lnTo>
                  <a:lnTo>
                    <a:pt x="97" y="246"/>
                  </a:lnTo>
                  <a:lnTo>
                    <a:pt x="97" y="240"/>
                  </a:lnTo>
                  <a:lnTo>
                    <a:pt x="91" y="240"/>
                  </a:lnTo>
                  <a:lnTo>
                    <a:pt x="79" y="240"/>
                  </a:lnTo>
                  <a:lnTo>
                    <a:pt x="73" y="240"/>
                  </a:lnTo>
                  <a:lnTo>
                    <a:pt x="67" y="240"/>
                  </a:lnTo>
                  <a:lnTo>
                    <a:pt x="55" y="234"/>
                  </a:lnTo>
                  <a:lnTo>
                    <a:pt x="49" y="228"/>
                  </a:lnTo>
                  <a:lnTo>
                    <a:pt x="43" y="222"/>
                  </a:lnTo>
                  <a:lnTo>
                    <a:pt x="37" y="228"/>
                  </a:lnTo>
                  <a:lnTo>
                    <a:pt x="24" y="216"/>
                  </a:lnTo>
                  <a:lnTo>
                    <a:pt x="12" y="210"/>
                  </a:lnTo>
                  <a:lnTo>
                    <a:pt x="0" y="204"/>
                  </a:lnTo>
                  <a:lnTo>
                    <a:pt x="6" y="186"/>
                  </a:lnTo>
                  <a:lnTo>
                    <a:pt x="18" y="174"/>
                  </a:lnTo>
                  <a:lnTo>
                    <a:pt x="24" y="168"/>
                  </a:lnTo>
                  <a:lnTo>
                    <a:pt x="24" y="150"/>
                  </a:lnTo>
                  <a:lnTo>
                    <a:pt x="31" y="144"/>
                  </a:lnTo>
                  <a:lnTo>
                    <a:pt x="31" y="132"/>
                  </a:lnTo>
                  <a:lnTo>
                    <a:pt x="31" y="120"/>
                  </a:lnTo>
                  <a:lnTo>
                    <a:pt x="31" y="108"/>
                  </a:lnTo>
                  <a:lnTo>
                    <a:pt x="37" y="102"/>
                  </a:lnTo>
                  <a:lnTo>
                    <a:pt x="49" y="90"/>
                  </a:lnTo>
                  <a:lnTo>
                    <a:pt x="55" y="96"/>
                  </a:lnTo>
                  <a:lnTo>
                    <a:pt x="67" y="90"/>
                  </a:lnTo>
                  <a:lnTo>
                    <a:pt x="79" y="84"/>
                  </a:lnTo>
                  <a:lnTo>
                    <a:pt x="85" y="66"/>
                  </a:lnTo>
                  <a:lnTo>
                    <a:pt x="103" y="60"/>
                  </a:lnTo>
                  <a:lnTo>
                    <a:pt x="103" y="54"/>
                  </a:lnTo>
                  <a:lnTo>
                    <a:pt x="115" y="48"/>
                  </a:lnTo>
                  <a:lnTo>
                    <a:pt x="127" y="48"/>
                  </a:lnTo>
                  <a:lnTo>
                    <a:pt x="133" y="36"/>
                  </a:lnTo>
                  <a:lnTo>
                    <a:pt x="139" y="36"/>
                  </a:lnTo>
                  <a:lnTo>
                    <a:pt x="151" y="24"/>
                  </a:lnTo>
                  <a:lnTo>
                    <a:pt x="163" y="12"/>
                  </a:lnTo>
                  <a:lnTo>
                    <a:pt x="175" y="0"/>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5" name="Freeform 29"/>
            <p:cNvSpPr>
              <a:spLocks/>
            </p:cNvSpPr>
            <p:nvPr/>
          </p:nvSpPr>
          <p:spPr bwMode="auto">
            <a:xfrm>
              <a:off x="2902981" y="3761115"/>
              <a:ext cx="822325" cy="830263"/>
            </a:xfrm>
            <a:custGeom>
              <a:avLst/>
              <a:gdLst>
                <a:gd name="T0" fmla="*/ 42 w 518"/>
                <a:gd name="T1" fmla="*/ 379 h 523"/>
                <a:gd name="T2" fmla="*/ 66 w 518"/>
                <a:gd name="T3" fmla="*/ 373 h 523"/>
                <a:gd name="T4" fmla="*/ 72 w 518"/>
                <a:gd name="T5" fmla="*/ 348 h 523"/>
                <a:gd name="T6" fmla="*/ 90 w 518"/>
                <a:gd name="T7" fmla="*/ 336 h 523"/>
                <a:gd name="T8" fmla="*/ 108 w 518"/>
                <a:gd name="T9" fmla="*/ 306 h 523"/>
                <a:gd name="T10" fmla="*/ 108 w 518"/>
                <a:gd name="T11" fmla="*/ 282 h 523"/>
                <a:gd name="T12" fmla="*/ 121 w 518"/>
                <a:gd name="T13" fmla="*/ 264 h 523"/>
                <a:gd name="T14" fmla="*/ 145 w 518"/>
                <a:gd name="T15" fmla="*/ 252 h 523"/>
                <a:gd name="T16" fmla="*/ 169 w 518"/>
                <a:gd name="T17" fmla="*/ 234 h 523"/>
                <a:gd name="T18" fmla="*/ 181 w 518"/>
                <a:gd name="T19" fmla="*/ 186 h 523"/>
                <a:gd name="T20" fmla="*/ 193 w 518"/>
                <a:gd name="T21" fmla="*/ 132 h 523"/>
                <a:gd name="T22" fmla="*/ 205 w 518"/>
                <a:gd name="T23" fmla="*/ 102 h 523"/>
                <a:gd name="T24" fmla="*/ 229 w 518"/>
                <a:gd name="T25" fmla="*/ 84 h 523"/>
                <a:gd name="T26" fmla="*/ 247 w 518"/>
                <a:gd name="T27" fmla="*/ 72 h 523"/>
                <a:gd name="T28" fmla="*/ 277 w 518"/>
                <a:gd name="T29" fmla="*/ 66 h 523"/>
                <a:gd name="T30" fmla="*/ 313 w 518"/>
                <a:gd name="T31" fmla="*/ 42 h 523"/>
                <a:gd name="T32" fmla="*/ 361 w 518"/>
                <a:gd name="T33" fmla="*/ 18 h 523"/>
                <a:gd name="T34" fmla="*/ 391 w 518"/>
                <a:gd name="T35" fmla="*/ 0 h 523"/>
                <a:gd name="T36" fmla="*/ 427 w 518"/>
                <a:gd name="T37" fmla="*/ 24 h 523"/>
                <a:gd name="T38" fmla="*/ 458 w 518"/>
                <a:gd name="T39" fmla="*/ 24 h 523"/>
                <a:gd name="T40" fmla="*/ 476 w 518"/>
                <a:gd name="T41" fmla="*/ 18 h 523"/>
                <a:gd name="T42" fmla="*/ 506 w 518"/>
                <a:gd name="T43" fmla="*/ 36 h 523"/>
                <a:gd name="T44" fmla="*/ 506 w 518"/>
                <a:gd name="T45" fmla="*/ 66 h 523"/>
                <a:gd name="T46" fmla="*/ 506 w 518"/>
                <a:gd name="T47" fmla="*/ 114 h 523"/>
                <a:gd name="T48" fmla="*/ 488 w 518"/>
                <a:gd name="T49" fmla="*/ 156 h 523"/>
                <a:gd name="T50" fmla="*/ 488 w 518"/>
                <a:gd name="T51" fmla="*/ 174 h 523"/>
                <a:gd name="T52" fmla="*/ 512 w 518"/>
                <a:gd name="T53" fmla="*/ 204 h 523"/>
                <a:gd name="T54" fmla="*/ 518 w 518"/>
                <a:gd name="T55" fmla="*/ 234 h 523"/>
                <a:gd name="T56" fmla="*/ 500 w 518"/>
                <a:gd name="T57" fmla="*/ 264 h 523"/>
                <a:gd name="T58" fmla="*/ 500 w 518"/>
                <a:gd name="T59" fmla="*/ 288 h 523"/>
                <a:gd name="T60" fmla="*/ 494 w 518"/>
                <a:gd name="T61" fmla="*/ 312 h 523"/>
                <a:gd name="T62" fmla="*/ 494 w 518"/>
                <a:gd name="T63" fmla="*/ 330 h 523"/>
                <a:gd name="T64" fmla="*/ 494 w 518"/>
                <a:gd name="T65" fmla="*/ 361 h 523"/>
                <a:gd name="T66" fmla="*/ 476 w 518"/>
                <a:gd name="T67" fmla="*/ 373 h 523"/>
                <a:gd name="T68" fmla="*/ 470 w 518"/>
                <a:gd name="T69" fmla="*/ 409 h 523"/>
                <a:gd name="T70" fmla="*/ 464 w 518"/>
                <a:gd name="T71" fmla="*/ 433 h 523"/>
                <a:gd name="T72" fmla="*/ 439 w 518"/>
                <a:gd name="T73" fmla="*/ 457 h 523"/>
                <a:gd name="T74" fmla="*/ 421 w 518"/>
                <a:gd name="T75" fmla="*/ 463 h 523"/>
                <a:gd name="T76" fmla="*/ 409 w 518"/>
                <a:gd name="T77" fmla="*/ 439 h 523"/>
                <a:gd name="T78" fmla="*/ 385 w 518"/>
                <a:gd name="T79" fmla="*/ 439 h 523"/>
                <a:gd name="T80" fmla="*/ 325 w 518"/>
                <a:gd name="T81" fmla="*/ 475 h 523"/>
                <a:gd name="T82" fmla="*/ 277 w 518"/>
                <a:gd name="T83" fmla="*/ 505 h 523"/>
                <a:gd name="T84" fmla="*/ 229 w 518"/>
                <a:gd name="T85" fmla="*/ 505 h 523"/>
                <a:gd name="T86" fmla="*/ 181 w 518"/>
                <a:gd name="T87" fmla="*/ 487 h 523"/>
                <a:gd name="T88" fmla="*/ 145 w 518"/>
                <a:gd name="T89" fmla="*/ 493 h 523"/>
                <a:gd name="T90" fmla="*/ 66 w 518"/>
                <a:gd name="T91" fmla="*/ 487 h 523"/>
                <a:gd name="T92" fmla="*/ 30 w 518"/>
                <a:gd name="T93" fmla="*/ 475 h 523"/>
                <a:gd name="T94" fmla="*/ 0 w 518"/>
                <a:gd name="T95" fmla="*/ 463 h 523"/>
                <a:gd name="T96" fmla="*/ 12 w 518"/>
                <a:gd name="T97" fmla="*/ 439 h 523"/>
                <a:gd name="T98" fmla="*/ 54 w 518"/>
                <a:gd name="T99" fmla="*/ 433 h 523"/>
                <a:gd name="T100" fmla="*/ 36 w 518"/>
                <a:gd name="T101" fmla="*/ 39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8" h="523">
                  <a:moveTo>
                    <a:pt x="36" y="397"/>
                  </a:moveTo>
                  <a:lnTo>
                    <a:pt x="36" y="385"/>
                  </a:lnTo>
                  <a:lnTo>
                    <a:pt x="36" y="379"/>
                  </a:lnTo>
                  <a:lnTo>
                    <a:pt x="42" y="379"/>
                  </a:lnTo>
                  <a:lnTo>
                    <a:pt x="48" y="379"/>
                  </a:lnTo>
                  <a:lnTo>
                    <a:pt x="54" y="379"/>
                  </a:lnTo>
                  <a:lnTo>
                    <a:pt x="60" y="373"/>
                  </a:lnTo>
                  <a:lnTo>
                    <a:pt x="66" y="373"/>
                  </a:lnTo>
                  <a:lnTo>
                    <a:pt x="72" y="373"/>
                  </a:lnTo>
                  <a:lnTo>
                    <a:pt x="72" y="367"/>
                  </a:lnTo>
                  <a:lnTo>
                    <a:pt x="72" y="361"/>
                  </a:lnTo>
                  <a:lnTo>
                    <a:pt x="72" y="348"/>
                  </a:lnTo>
                  <a:lnTo>
                    <a:pt x="78" y="342"/>
                  </a:lnTo>
                  <a:lnTo>
                    <a:pt x="78" y="336"/>
                  </a:lnTo>
                  <a:lnTo>
                    <a:pt x="84" y="336"/>
                  </a:lnTo>
                  <a:lnTo>
                    <a:pt x="90" y="336"/>
                  </a:lnTo>
                  <a:lnTo>
                    <a:pt x="96" y="330"/>
                  </a:lnTo>
                  <a:lnTo>
                    <a:pt x="102" y="324"/>
                  </a:lnTo>
                  <a:lnTo>
                    <a:pt x="108" y="318"/>
                  </a:lnTo>
                  <a:lnTo>
                    <a:pt x="108" y="306"/>
                  </a:lnTo>
                  <a:lnTo>
                    <a:pt x="108" y="300"/>
                  </a:lnTo>
                  <a:lnTo>
                    <a:pt x="102" y="294"/>
                  </a:lnTo>
                  <a:lnTo>
                    <a:pt x="102" y="288"/>
                  </a:lnTo>
                  <a:lnTo>
                    <a:pt x="108" y="282"/>
                  </a:lnTo>
                  <a:lnTo>
                    <a:pt x="114" y="282"/>
                  </a:lnTo>
                  <a:lnTo>
                    <a:pt x="114" y="276"/>
                  </a:lnTo>
                  <a:lnTo>
                    <a:pt x="121" y="270"/>
                  </a:lnTo>
                  <a:lnTo>
                    <a:pt x="121" y="264"/>
                  </a:lnTo>
                  <a:lnTo>
                    <a:pt x="127" y="264"/>
                  </a:lnTo>
                  <a:lnTo>
                    <a:pt x="133" y="264"/>
                  </a:lnTo>
                  <a:lnTo>
                    <a:pt x="133" y="258"/>
                  </a:lnTo>
                  <a:lnTo>
                    <a:pt x="145" y="252"/>
                  </a:lnTo>
                  <a:lnTo>
                    <a:pt x="151" y="240"/>
                  </a:lnTo>
                  <a:lnTo>
                    <a:pt x="151" y="234"/>
                  </a:lnTo>
                  <a:lnTo>
                    <a:pt x="157" y="234"/>
                  </a:lnTo>
                  <a:lnTo>
                    <a:pt x="169" y="234"/>
                  </a:lnTo>
                  <a:lnTo>
                    <a:pt x="181" y="222"/>
                  </a:lnTo>
                  <a:lnTo>
                    <a:pt x="181" y="216"/>
                  </a:lnTo>
                  <a:lnTo>
                    <a:pt x="181" y="204"/>
                  </a:lnTo>
                  <a:lnTo>
                    <a:pt x="181" y="186"/>
                  </a:lnTo>
                  <a:lnTo>
                    <a:pt x="181" y="168"/>
                  </a:lnTo>
                  <a:lnTo>
                    <a:pt x="181" y="156"/>
                  </a:lnTo>
                  <a:lnTo>
                    <a:pt x="181" y="144"/>
                  </a:lnTo>
                  <a:lnTo>
                    <a:pt x="193" y="132"/>
                  </a:lnTo>
                  <a:lnTo>
                    <a:pt x="193" y="126"/>
                  </a:lnTo>
                  <a:lnTo>
                    <a:pt x="199" y="120"/>
                  </a:lnTo>
                  <a:lnTo>
                    <a:pt x="205" y="114"/>
                  </a:lnTo>
                  <a:lnTo>
                    <a:pt x="205" y="102"/>
                  </a:lnTo>
                  <a:lnTo>
                    <a:pt x="211" y="90"/>
                  </a:lnTo>
                  <a:lnTo>
                    <a:pt x="211" y="84"/>
                  </a:lnTo>
                  <a:lnTo>
                    <a:pt x="223" y="84"/>
                  </a:lnTo>
                  <a:lnTo>
                    <a:pt x="229" y="84"/>
                  </a:lnTo>
                  <a:lnTo>
                    <a:pt x="235" y="78"/>
                  </a:lnTo>
                  <a:lnTo>
                    <a:pt x="241" y="78"/>
                  </a:lnTo>
                  <a:lnTo>
                    <a:pt x="241" y="72"/>
                  </a:lnTo>
                  <a:lnTo>
                    <a:pt x="247" y="72"/>
                  </a:lnTo>
                  <a:lnTo>
                    <a:pt x="253" y="66"/>
                  </a:lnTo>
                  <a:lnTo>
                    <a:pt x="259" y="66"/>
                  </a:lnTo>
                  <a:lnTo>
                    <a:pt x="259" y="60"/>
                  </a:lnTo>
                  <a:lnTo>
                    <a:pt x="277" y="66"/>
                  </a:lnTo>
                  <a:lnTo>
                    <a:pt x="289" y="48"/>
                  </a:lnTo>
                  <a:lnTo>
                    <a:pt x="295" y="48"/>
                  </a:lnTo>
                  <a:lnTo>
                    <a:pt x="301" y="54"/>
                  </a:lnTo>
                  <a:lnTo>
                    <a:pt x="313" y="42"/>
                  </a:lnTo>
                  <a:lnTo>
                    <a:pt x="325" y="36"/>
                  </a:lnTo>
                  <a:lnTo>
                    <a:pt x="337" y="30"/>
                  </a:lnTo>
                  <a:lnTo>
                    <a:pt x="349" y="30"/>
                  </a:lnTo>
                  <a:lnTo>
                    <a:pt x="361" y="18"/>
                  </a:lnTo>
                  <a:lnTo>
                    <a:pt x="367" y="12"/>
                  </a:lnTo>
                  <a:lnTo>
                    <a:pt x="373" y="6"/>
                  </a:lnTo>
                  <a:lnTo>
                    <a:pt x="379" y="6"/>
                  </a:lnTo>
                  <a:lnTo>
                    <a:pt x="391" y="0"/>
                  </a:lnTo>
                  <a:lnTo>
                    <a:pt x="397" y="6"/>
                  </a:lnTo>
                  <a:lnTo>
                    <a:pt x="403" y="6"/>
                  </a:lnTo>
                  <a:lnTo>
                    <a:pt x="415" y="18"/>
                  </a:lnTo>
                  <a:lnTo>
                    <a:pt x="427" y="24"/>
                  </a:lnTo>
                  <a:lnTo>
                    <a:pt x="433" y="24"/>
                  </a:lnTo>
                  <a:lnTo>
                    <a:pt x="445" y="18"/>
                  </a:lnTo>
                  <a:lnTo>
                    <a:pt x="451" y="18"/>
                  </a:lnTo>
                  <a:lnTo>
                    <a:pt x="458" y="24"/>
                  </a:lnTo>
                  <a:lnTo>
                    <a:pt x="464" y="30"/>
                  </a:lnTo>
                  <a:lnTo>
                    <a:pt x="470" y="30"/>
                  </a:lnTo>
                  <a:lnTo>
                    <a:pt x="476" y="24"/>
                  </a:lnTo>
                  <a:lnTo>
                    <a:pt x="476" y="18"/>
                  </a:lnTo>
                  <a:lnTo>
                    <a:pt x="488" y="24"/>
                  </a:lnTo>
                  <a:lnTo>
                    <a:pt x="494" y="24"/>
                  </a:lnTo>
                  <a:lnTo>
                    <a:pt x="494" y="30"/>
                  </a:lnTo>
                  <a:lnTo>
                    <a:pt x="506" y="36"/>
                  </a:lnTo>
                  <a:lnTo>
                    <a:pt x="506" y="48"/>
                  </a:lnTo>
                  <a:lnTo>
                    <a:pt x="500" y="54"/>
                  </a:lnTo>
                  <a:lnTo>
                    <a:pt x="500" y="60"/>
                  </a:lnTo>
                  <a:lnTo>
                    <a:pt x="506" y="66"/>
                  </a:lnTo>
                  <a:lnTo>
                    <a:pt x="506" y="84"/>
                  </a:lnTo>
                  <a:lnTo>
                    <a:pt x="506" y="90"/>
                  </a:lnTo>
                  <a:lnTo>
                    <a:pt x="506" y="102"/>
                  </a:lnTo>
                  <a:lnTo>
                    <a:pt x="506" y="114"/>
                  </a:lnTo>
                  <a:lnTo>
                    <a:pt x="500" y="126"/>
                  </a:lnTo>
                  <a:lnTo>
                    <a:pt x="500" y="132"/>
                  </a:lnTo>
                  <a:lnTo>
                    <a:pt x="494" y="144"/>
                  </a:lnTo>
                  <a:lnTo>
                    <a:pt x="488" y="156"/>
                  </a:lnTo>
                  <a:lnTo>
                    <a:pt x="488" y="162"/>
                  </a:lnTo>
                  <a:lnTo>
                    <a:pt x="476" y="168"/>
                  </a:lnTo>
                  <a:lnTo>
                    <a:pt x="476" y="174"/>
                  </a:lnTo>
                  <a:lnTo>
                    <a:pt x="488" y="174"/>
                  </a:lnTo>
                  <a:lnTo>
                    <a:pt x="500" y="180"/>
                  </a:lnTo>
                  <a:lnTo>
                    <a:pt x="506" y="192"/>
                  </a:lnTo>
                  <a:lnTo>
                    <a:pt x="512" y="192"/>
                  </a:lnTo>
                  <a:lnTo>
                    <a:pt x="512" y="204"/>
                  </a:lnTo>
                  <a:lnTo>
                    <a:pt x="512" y="216"/>
                  </a:lnTo>
                  <a:lnTo>
                    <a:pt x="518" y="228"/>
                  </a:lnTo>
                  <a:lnTo>
                    <a:pt x="512" y="228"/>
                  </a:lnTo>
                  <a:lnTo>
                    <a:pt x="518" y="234"/>
                  </a:lnTo>
                  <a:lnTo>
                    <a:pt x="512" y="240"/>
                  </a:lnTo>
                  <a:lnTo>
                    <a:pt x="506" y="252"/>
                  </a:lnTo>
                  <a:lnTo>
                    <a:pt x="506" y="258"/>
                  </a:lnTo>
                  <a:lnTo>
                    <a:pt x="500" y="264"/>
                  </a:lnTo>
                  <a:lnTo>
                    <a:pt x="494" y="270"/>
                  </a:lnTo>
                  <a:lnTo>
                    <a:pt x="494" y="276"/>
                  </a:lnTo>
                  <a:lnTo>
                    <a:pt x="494" y="282"/>
                  </a:lnTo>
                  <a:lnTo>
                    <a:pt x="500" y="288"/>
                  </a:lnTo>
                  <a:lnTo>
                    <a:pt x="500" y="300"/>
                  </a:lnTo>
                  <a:lnTo>
                    <a:pt x="494" y="300"/>
                  </a:lnTo>
                  <a:lnTo>
                    <a:pt x="494" y="306"/>
                  </a:lnTo>
                  <a:lnTo>
                    <a:pt x="494" y="312"/>
                  </a:lnTo>
                  <a:lnTo>
                    <a:pt x="494" y="318"/>
                  </a:lnTo>
                  <a:lnTo>
                    <a:pt x="494" y="324"/>
                  </a:lnTo>
                  <a:lnTo>
                    <a:pt x="488" y="324"/>
                  </a:lnTo>
                  <a:lnTo>
                    <a:pt x="494" y="330"/>
                  </a:lnTo>
                  <a:lnTo>
                    <a:pt x="500" y="336"/>
                  </a:lnTo>
                  <a:lnTo>
                    <a:pt x="500" y="342"/>
                  </a:lnTo>
                  <a:lnTo>
                    <a:pt x="500" y="348"/>
                  </a:lnTo>
                  <a:lnTo>
                    <a:pt x="494" y="361"/>
                  </a:lnTo>
                  <a:lnTo>
                    <a:pt x="488" y="367"/>
                  </a:lnTo>
                  <a:lnTo>
                    <a:pt x="482" y="367"/>
                  </a:lnTo>
                  <a:lnTo>
                    <a:pt x="476" y="367"/>
                  </a:lnTo>
                  <a:lnTo>
                    <a:pt x="476" y="373"/>
                  </a:lnTo>
                  <a:lnTo>
                    <a:pt x="476" y="385"/>
                  </a:lnTo>
                  <a:lnTo>
                    <a:pt x="470" y="397"/>
                  </a:lnTo>
                  <a:lnTo>
                    <a:pt x="470" y="403"/>
                  </a:lnTo>
                  <a:lnTo>
                    <a:pt x="470" y="409"/>
                  </a:lnTo>
                  <a:lnTo>
                    <a:pt x="470" y="415"/>
                  </a:lnTo>
                  <a:lnTo>
                    <a:pt x="464" y="421"/>
                  </a:lnTo>
                  <a:lnTo>
                    <a:pt x="464" y="427"/>
                  </a:lnTo>
                  <a:lnTo>
                    <a:pt x="464" y="433"/>
                  </a:lnTo>
                  <a:lnTo>
                    <a:pt x="451" y="445"/>
                  </a:lnTo>
                  <a:lnTo>
                    <a:pt x="445" y="451"/>
                  </a:lnTo>
                  <a:lnTo>
                    <a:pt x="439" y="451"/>
                  </a:lnTo>
                  <a:lnTo>
                    <a:pt x="439" y="457"/>
                  </a:lnTo>
                  <a:lnTo>
                    <a:pt x="439" y="463"/>
                  </a:lnTo>
                  <a:lnTo>
                    <a:pt x="445" y="457"/>
                  </a:lnTo>
                  <a:lnTo>
                    <a:pt x="427" y="463"/>
                  </a:lnTo>
                  <a:lnTo>
                    <a:pt x="421" y="463"/>
                  </a:lnTo>
                  <a:lnTo>
                    <a:pt x="421" y="457"/>
                  </a:lnTo>
                  <a:lnTo>
                    <a:pt x="415" y="445"/>
                  </a:lnTo>
                  <a:lnTo>
                    <a:pt x="409" y="445"/>
                  </a:lnTo>
                  <a:lnTo>
                    <a:pt x="409" y="439"/>
                  </a:lnTo>
                  <a:lnTo>
                    <a:pt x="403" y="427"/>
                  </a:lnTo>
                  <a:lnTo>
                    <a:pt x="397" y="433"/>
                  </a:lnTo>
                  <a:lnTo>
                    <a:pt x="391" y="433"/>
                  </a:lnTo>
                  <a:lnTo>
                    <a:pt x="385" y="439"/>
                  </a:lnTo>
                  <a:lnTo>
                    <a:pt x="379" y="445"/>
                  </a:lnTo>
                  <a:lnTo>
                    <a:pt x="367" y="445"/>
                  </a:lnTo>
                  <a:lnTo>
                    <a:pt x="361" y="451"/>
                  </a:lnTo>
                  <a:lnTo>
                    <a:pt x="325" y="475"/>
                  </a:lnTo>
                  <a:lnTo>
                    <a:pt x="319" y="487"/>
                  </a:lnTo>
                  <a:lnTo>
                    <a:pt x="295" y="499"/>
                  </a:lnTo>
                  <a:lnTo>
                    <a:pt x="283" y="505"/>
                  </a:lnTo>
                  <a:lnTo>
                    <a:pt x="277" y="505"/>
                  </a:lnTo>
                  <a:lnTo>
                    <a:pt x="265" y="511"/>
                  </a:lnTo>
                  <a:lnTo>
                    <a:pt x="253" y="523"/>
                  </a:lnTo>
                  <a:lnTo>
                    <a:pt x="241" y="517"/>
                  </a:lnTo>
                  <a:lnTo>
                    <a:pt x="229" y="505"/>
                  </a:lnTo>
                  <a:lnTo>
                    <a:pt x="223" y="499"/>
                  </a:lnTo>
                  <a:lnTo>
                    <a:pt x="211" y="493"/>
                  </a:lnTo>
                  <a:lnTo>
                    <a:pt x="199" y="487"/>
                  </a:lnTo>
                  <a:lnTo>
                    <a:pt x="181" y="487"/>
                  </a:lnTo>
                  <a:lnTo>
                    <a:pt x="169" y="499"/>
                  </a:lnTo>
                  <a:lnTo>
                    <a:pt x="157" y="499"/>
                  </a:lnTo>
                  <a:lnTo>
                    <a:pt x="151" y="499"/>
                  </a:lnTo>
                  <a:lnTo>
                    <a:pt x="145" y="493"/>
                  </a:lnTo>
                  <a:lnTo>
                    <a:pt x="133" y="487"/>
                  </a:lnTo>
                  <a:lnTo>
                    <a:pt x="108" y="481"/>
                  </a:lnTo>
                  <a:lnTo>
                    <a:pt x="90" y="481"/>
                  </a:lnTo>
                  <a:lnTo>
                    <a:pt x="66" y="487"/>
                  </a:lnTo>
                  <a:lnTo>
                    <a:pt x="48" y="493"/>
                  </a:lnTo>
                  <a:lnTo>
                    <a:pt x="42" y="481"/>
                  </a:lnTo>
                  <a:lnTo>
                    <a:pt x="42" y="475"/>
                  </a:lnTo>
                  <a:lnTo>
                    <a:pt x="30" y="475"/>
                  </a:lnTo>
                  <a:lnTo>
                    <a:pt x="18" y="475"/>
                  </a:lnTo>
                  <a:lnTo>
                    <a:pt x="12" y="475"/>
                  </a:lnTo>
                  <a:lnTo>
                    <a:pt x="6" y="469"/>
                  </a:lnTo>
                  <a:lnTo>
                    <a:pt x="0" y="463"/>
                  </a:lnTo>
                  <a:lnTo>
                    <a:pt x="0" y="457"/>
                  </a:lnTo>
                  <a:lnTo>
                    <a:pt x="0" y="451"/>
                  </a:lnTo>
                  <a:lnTo>
                    <a:pt x="6" y="445"/>
                  </a:lnTo>
                  <a:lnTo>
                    <a:pt x="12" y="439"/>
                  </a:lnTo>
                  <a:lnTo>
                    <a:pt x="24" y="439"/>
                  </a:lnTo>
                  <a:lnTo>
                    <a:pt x="42" y="445"/>
                  </a:lnTo>
                  <a:lnTo>
                    <a:pt x="54" y="445"/>
                  </a:lnTo>
                  <a:lnTo>
                    <a:pt x="54" y="433"/>
                  </a:lnTo>
                  <a:lnTo>
                    <a:pt x="48" y="421"/>
                  </a:lnTo>
                  <a:lnTo>
                    <a:pt x="42" y="409"/>
                  </a:lnTo>
                  <a:lnTo>
                    <a:pt x="36" y="403"/>
                  </a:lnTo>
                  <a:lnTo>
                    <a:pt x="36" y="397"/>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6" name="Freeform 30"/>
            <p:cNvSpPr>
              <a:spLocks/>
            </p:cNvSpPr>
            <p:nvPr/>
          </p:nvSpPr>
          <p:spPr bwMode="auto">
            <a:xfrm>
              <a:off x="1490106" y="4334203"/>
              <a:ext cx="1785938" cy="1077913"/>
            </a:xfrm>
            <a:custGeom>
              <a:avLst/>
              <a:gdLst>
                <a:gd name="T0" fmla="*/ 78 w 1125"/>
                <a:gd name="T1" fmla="*/ 42 h 679"/>
                <a:gd name="T2" fmla="*/ 156 w 1125"/>
                <a:gd name="T3" fmla="*/ 30 h 679"/>
                <a:gd name="T4" fmla="*/ 270 w 1125"/>
                <a:gd name="T5" fmla="*/ 18 h 679"/>
                <a:gd name="T6" fmla="*/ 367 w 1125"/>
                <a:gd name="T7" fmla="*/ 6 h 679"/>
                <a:gd name="T8" fmla="*/ 427 w 1125"/>
                <a:gd name="T9" fmla="*/ 60 h 679"/>
                <a:gd name="T10" fmla="*/ 487 w 1125"/>
                <a:gd name="T11" fmla="*/ 18 h 679"/>
                <a:gd name="T12" fmla="*/ 565 w 1125"/>
                <a:gd name="T13" fmla="*/ 60 h 679"/>
                <a:gd name="T14" fmla="*/ 637 w 1125"/>
                <a:gd name="T15" fmla="*/ 102 h 679"/>
                <a:gd name="T16" fmla="*/ 728 w 1125"/>
                <a:gd name="T17" fmla="*/ 66 h 679"/>
                <a:gd name="T18" fmla="*/ 788 w 1125"/>
                <a:gd name="T19" fmla="*/ 96 h 679"/>
                <a:gd name="T20" fmla="*/ 854 w 1125"/>
                <a:gd name="T21" fmla="*/ 96 h 679"/>
                <a:gd name="T22" fmla="*/ 908 w 1125"/>
                <a:gd name="T23" fmla="*/ 36 h 679"/>
                <a:gd name="T24" fmla="*/ 932 w 1125"/>
                <a:gd name="T25" fmla="*/ 84 h 679"/>
                <a:gd name="T26" fmla="*/ 902 w 1125"/>
                <a:gd name="T27" fmla="*/ 114 h 679"/>
                <a:gd name="T28" fmla="*/ 998 w 1125"/>
                <a:gd name="T29" fmla="*/ 120 h 679"/>
                <a:gd name="T30" fmla="*/ 1101 w 1125"/>
                <a:gd name="T31" fmla="*/ 132 h 679"/>
                <a:gd name="T32" fmla="*/ 1113 w 1125"/>
                <a:gd name="T33" fmla="*/ 216 h 679"/>
                <a:gd name="T34" fmla="*/ 1107 w 1125"/>
                <a:gd name="T35" fmla="*/ 264 h 679"/>
                <a:gd name="T36" fmla="*/ 1101 w 1125"/>
                <a:gd name="T37" fmla="*/ 318 h 679"/>
                <a:gd name="T38" fmla="*/ 1041 w 1125"/>
                <a:gd name="T39" fmla="*/ 312 h 679"/>
                <a:gd name="T40" fmla="*/ 980 w 1125"/>
                <a:gd name="T41" fmla="*/ 348 h 679"/>
                <a:gd name="T42" fmla="*/ 962 w 1125"/>
                <a:gd name="T43" fmla="*/ 414 h 679"/>
                <a:gd name="T44" fmla="*/ 908 w 1125"/>
                <a:gd name="T45" fmla="*/ 378 h 679"/>
                <a:gd name="T46" fmla="*/ 854 w 1125"/>
                <a:gd name="T47" fmla="*/ 414 h 679"/>
                <a:gd name="T48" fmla="*/ 788 w 1125"/>
                <a:gd name="T49" fmla="*/ 457 h 679"/>
                <a:gd name="T50" fmla="*/ 830 w 1125"/>
                <a:gd name="T51" fmla="*/ 523 h 679"/>
                <a:gd name="T52" fmla="*/ 794 w 1125"/>
                <a:gd name="T53" fmla="*/ 547 h 679"/>
                <a:gd name="T54" fmla="*/ 770 w 1125"/>
                <a:gd name="T55" fmla="*/ 553 h 679"/>
                <a:gd name="T56" fmla="*/ 734 w 1125"/>
                <a:gd name="T57" fmla="*/ 565 h 679"/>
                <a:gd name="T58" fmla="*/ 692 w 1125"/>
                <a:gd name="T59" fmla="*/ 589 h 679"/>
                <a:gd name="T60" fmla="*/ 637 w 1125"/>
                <a:gd name="T61" fmla="*/ 607 h 679"/>
                <a:gd name="T62" fmla="*/ 631 w 1125"/>
                <a:gd name="T63" fmla="*/ 643 h 679"/>
                <a:gd name="T64" fmla="*/ 601 w 1125"/>
                <a:gd name="T65" fmla="*/ 667 h 679"/>
                <a:gd name="T66" fmla="*/ 571 w 1125"/>
                <a:gd name="T67" fmla="*/ 667 h 679"/>
                <a:gd name="T68" fmla="*/ 523 w 1125"/>
                <a:gd name="T69" fmla="*/ 655 h 679"/>
                <a:gd name="T70" fmla="*/ 523 w 1125"/>
                <a:gd name="T71" fmla="*/ 613 h 679"/>
                <a:gd name="T72" fmla="*/ 493 w 1125"/>
                <a:gd name="T73" fmla="*/ 625 h 679"/>
                <a:gd name="T74" fmla="*/ 463 w 1125"/>
                <a:gd name="T75" fmla="*/ 619 h 679"/>
                <a:gd name="T76" fmla="*/ 433 w 1125"/>
                <a:gd name="T77" fmla="*/ 637 h 679"/>
                <a:gd name="T78" fmla="*/ 397 w 1125"/>
                <a:gd name="T79" fmla="*/ 601 h 679"/>
                <a:gd name="T80" fmla="*/ 367 w 1125"/>
                <a:gd name="T81" fmla="*/ 595 h 679"/>
                <a:gd name="T82" fmla="*/ 373 w 1125"/>
                <a:gd name="T83" fmla="*/ 577 h 679"/>
                <a:gd name="T84" fmla="*/ 355 w 1125"/>
                <a:gd name="T85" fmla="*/ 547 h 679"/>
                <a:gd name="T86" fmla="*/ 312 w 1125"/>
                <a:gd name="T87" fmla="*/ 529 h 679"/>
                <a:gd name="T88" fmla="*/ 282 w 1125"/>
                <a:gd name="T89" fmla="*/ 523 h 679"/>
                <a:gd name="T90" fmla="*/ 288 w 1125"/>
                <a:gd name="T91" fmla="*/ 493 h 679"/>
                <a:gd name="T92" fmla="*/ 282 w 1125"/>
                <a:gd name="T93" fmla="*/ 469 h 679"/>
                <a:gd name="T94" fmla="*/ 258 w 1125"/>
                <a:gd name="T95" fmla="*/ 432 h 679"/>
                <a:gd name="T96" fmla="*/ 246 w 1125"/>
                <a:gd name="T97" fmla="*/ 420 h 679"/>
                <a:gd name="T98" fmla="*/ 228 w 1125"/>
                <a:gd name="T99" fmla="*/ 408 h 679"/>
                <a:gd name="T100" fmla="*/ 234 w 1125"/>
                <a:gd name="T101" fmla="*/ 396 h 679"/>
                <a:gd name="T102" fmla="*/ 210 w 1125"/>
                <a:gd name="T103" fmla="*/ 378 h 679"/>
                <a:gd name="T104" fmla="*/ 204 w 1125"/>
                <a:gd name="T105" fmla="*/ 348 h 679"/>
                <a:gd name="T106" fmla="*/ 192 w 1125"/>
                <a:gd name="T107" fmla="*/ 318 h 679"/>
                <a:gd name="T108" fmla="*/ 168 w 1125"/>
                <a:gd name="T109" fmla="*/ 306 h 679"/>
                <a:gd name="T110" fmla="*/ 126 w 1125"/>
                <a:gd name="T111" fmla="*/ 306 h 679"/>
                <a:gd name="T112" fmla="*/ 96 w 1125"/>
                <a:gd name="T113" fmla="*/ 312 h 679"/>
                <a:gd name="T114" fmla="*/ 60 w 1125"/>
                <a:gd name="T115" fmla="*/ 312 h 679"/>
                <a:gd name="T116" fmla="*/ 36 w 1125"/>
                <a:gd name="T117" fmla="*/ 288 h 679"/>
                <a:gd name="T118" fmla="*/ 18 w 1125"/>
                <a:gd name="T119" fmla="*/ 264 h 679"/>
                <a:gd name="T120" fmla="*/ 6 w 1125"/>
                <a:gd name="T121" fmla="*/ 222 h 679"/>
                <a:gd name="T122" fmla="*/ 24 w 1125"/>
                <a:gd name="T123" fmla="*/ 162 h 679"/>
                <a:gd name="T124" fmla="*/ 18 w 1125"/>
                <a:gd name="T125" fmla="*/ 9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679">
                  <a:moveTo>
                    <a:pt x="24" y="72"/>
                  </a:moveTo>
                  <a:lnTo>
                    <a:pt x="48" y="84"/>
                  </a:lnTo>
                  <a:lnTo>
                    <a:pt x="60" y="84"/>
                  </a:lnTo>
                  <a:lnTo>
                    <a:pt x="66" y="84"/>
                  </a:lnTo>
                  <a:lnTo>
                    <a:pt x="72" y="78"/>
                  </a:lnTo>
                  <a:lnTo>
                    <a:pt x="78" y="60"/>
                  </a:lnTo>
                  <a:lnTo>
                    <a:pt x="78" y="48"/>
                  </a:lnTo>
                  <a:lnTo>
                    <a:pt x="78" y="42"/>
                  </a:lnTo>
                  <a:lnTo>
                    <a:pt x="96" y="36"/>
                  </a:lnTo>
                  <a:lnTo>
                    <a:pt x="108" y="30"/>
                  </a:lnTo>
                  <a:lnTo>
                    <a:pt x="114" y="24"/>
                  </a:lnTo>
                  <a:lnTo>
                    <a:pt x="120" y="18"/>
                  </a:lnTo>
                  <a:lnTo>
                    <a:pt x="132" y="18"/>
                  </a:lnTo>
                  <a:lnTo>
                    <a:pt x="144" y="18"/>
                  </a:lnTo>
                  <a:lnTo>
                    <a:pt x="150" y="24"/>
                  </a:lnTo>
                  <a:lnTo>
                    <a:pt x="156" y="30"/>
                  </a:lnTo>
                  <a:lnTo>
                    <a:pt x="162" y="42"/>
                  </a:lnTo>
                  <a:lnTo>
                    <a:pt x="174" y="48"/>
                  </a:lnTo>
                  <a:lnTo>
                    <a:pt x="192" y="42"/>
                  </a:lnTo>
                  <a:lnTo>
                    <a:pt x="216" y="30"/>
                  </a:lnTo>
                  <a:lnTo>
                    <a:pt x="228" y="30"/>
                  </a:lnTo>
                  <a:lnTo>
                    <a:pt x="234" y="30"/>
                  </a:lnTo>
                  <a:lnTo>
                    <a:pt x="252" y="24"/>
                  </a:lnTo>
                  <a:lnTo>
                    <a:pt x="270" y="18"/>
                  </a:lnTo>
                  <a:lnTo>
                    <a:pt x="282" y="6"/>
                  </a:lnTo>
                  <a:lnTo>
                    <a:pt x="288" y="0"/>
                  </a:lnTo>
                  <a:lnTo>
                    <a:pt x="300" y="0"/>
                  </a:lnTo>
                  <a:lnTo>
                    <a:pt x="312" y="6"/>
                  </a:lnTo>
                  <a:lnTo>
                    <a:pt x="324" y="6"/>
                  </a:lnTo>
                  <a:lnTo>
                    <a:pt x="349" y="6"/>
                  </a:lnTo>
                  <a:lnTo>
                    <a:pt x="361" y="6"/>
                  </a:lnTo>
                  <a:lnTo>
                    <a:pt x="367" y="6"/>
                  </a:lnTo>
                  <a:lnTo>
                    <a:pt x="373" y="12"/>
                  </a:lnTo>
                  <a:lnTo>
                    <a:pt x="373" y="18"/>
                  </a:lnTo>
                  <a:lnTo>
                    <a:pt x="379" y="24"/>
                  </a:lnTo>
                  <a:lnTo>
                    <a:pt x="385" y="30"/>
                  </a:lnTo>
                  <a:lnTo>
                    <a:pt x="397" y="42"/>
                  </a:lnTo>
                  <a:lnTo>
                    <a:pt x="397" y="48"/>
                  </a:lnTo>
                  <a:lnTo>
                    <a:pt x="415" y="48"/>
                  </a:lnTo>
                  <a:lnTo>
                    <a:pt x="427" y="60"/>
                  </a:lnTo>
                  <a:lnTo>
                    <a:pt x="439" y="66"/>
                  </a:lnTo>
                  <a:lnTo>
                    <a:pt x="445" y="60"/>
                  </a:lnTo>
                  <a:lnTo>
                    <a:pt x="451" y="54"/>
                  </a:lnTo>
                  <a:lnTo>
                    <a:pt x="457" y="48"/>
                  </a:lnTo>
                  <a:lnTo>
                    <a:pt x="463" y="42"/>
                  </a:lnTo>
                  <a:lnTo>
                    <a:pt x="469" y="36"/>
                  </a:lnTo>
                  <a:lnTo>
                    <a:pt x="475" y="30"/>
                  </a:lnTo>
                  <a:lnTo>
                    <a:pt x="487" y="18"/>
                  </a:lnTo>
                  <a:lnTo>
                    <a:pt x="505" y="12"/>
                  </a:lnTo>
                  <a:lnTo>
                    <a:pt x="517" y="12"/>
                  </a:lnTo>
                  <a:lnTo>
                    <a:pt x="529" y="12"/>
                  </a:lnTo>
                  <a:lnTo>
                    <a:pt x="541" y="12"/>
                  </a:lnTo>
                  <a:lnTo>
                    <a:pt x="553" y="24"/>
                  </a:lnTo>
                  <a:lnTo>
                    <a:pt x="559" y="36"/>
                  </a:lnTo>
                  <a:lnTo>
                    <a:pt x="565" y="48"/>
                  </a:lnTo>
                  <a:lnTo>
                    <a:pt x="565" y="60"/>
                  </a:lnTo>
                  <a:lnTo>
                    <a:pt x="571" y="66"/>
                  </a:lnTo>
                  <a:lnTo>
                    <a:pt x="577" y="78"/>
                  </a:lnTo>
                  <a:lnTo>
                    <a:pt x="589" y="78"/>
                  </a:lnTo>
                  <a:lnTo>
                    <a:pt x="607" y="78"/>
                  </a:lnTo>
                  <a:lnTo>
                    <a:pt x="625" y="84"/>
                  </a:lnTo>
                  <a:lnTo>
                    <a:pt x="631" y="90"/>
                  </a:lnTo>
                  <a:lnTo>
                    <a:pt x="631" y="96"/>
                  </a:lnTo>
                  <a:lnTo>
                    <a:pt x="637" y="102"/>
                  </a:lnTo>
                  <a:lnTo>
                    <a:pt x="643" y="102"/>
                  </a:lnTo>
                  <a:lnTo>
                    <a:pt x="655" y="96"/>
                  </a:lnTo>
                  <a:lnTo>
                    <a:pt x="668" y="90"/>
                  </a:lnTo>
                  <a:lnTo>
                    <a:pt x="674" y="84"/>
                  </a:lnTo>
                  <a:lnTo>
                    <a:pt x="686" y="78"/>
                  </a:lnTo>
                  <a:lnTo>
                    <a:pt x="704" y="72"/>
                  </a:lnTo>
                  <a:lnTo>
                    <a:pt x="716" y="66"/>
                  </a:lnTo>
                  <a:lnTo>
                    <a:pt x="728" y="66"/>
                  </a:lnTo>
                  <a:lnTo>
                    <a:pt x="734" y="60"/>
                  </a:lnTo>
                  <a:lnTo>
                    <a:pt x="740" y="60"/>
                  </a:lnTo>
                  <a:lnTo>
                    <a:pt x="746" y="66"/>
                  </a:lnTo>
                  <a:lnTo>
                    <a:pt x="752" y="72"/>
                  </a:lnTo>
                  <a:lnTo>
                    <a:pt x="758" y="78"/>
                  </a:lnTo>
                  <a:lnTo>
                    <a:pt x="764" y="84"/>
                  </a:lnTo>
                  <a:lnTo>
                    <a:pt x="770" y="90"/>
                  </a:lnTo>
                  <a:lnTo>
                    <a:pt x="788" y="96"/>
                  </a:lnTo>
                  <a:lnTo>
                    <a:pt x="806" y="96"/>
                  </a:lnTo>
                  <a:lnTo>
                    <a:pt x="812" y="96"/>
                  </a:lnTo>
                  <a:lnTo>
                    <a:pt x="812" y="108"/>
                  </a:lnTo>
                  <a:lnTo>
                    <a:pt x="824" y="108"/>
                  </a:lnTo>
                  <a:lnTo>
                    <a:pt x="836" y="108"/>
                  </a:lnTo>
                  <a:lnTo>
                    <a:pt x="842" y="102"/>
                  </a:lnTo>
                  <a:lnTo>
                    <a:pt x="848" y="96"/>
                  </a:lnTo>
                  <a:lnTo>
                    <a:pt x="854" y="96"/>
                  </a:lnTo>
                  <a:lnTo>
                    <a:pt x="866" y="90"/>
                  </a:lnTo>
                  <a:lnTo>
                    <a:pt x="860" y="78"/>
                  </a:lnTo>
                  <a:lnTo>
                    <a:pt x="866" y="66"/>
                  </a:lnTo>
                  <a:lnTo>
                    <a:pt x="878" y="60"/>
                  </a:lnTo>
                  <a:lnTo>
                    <a:pt x="884" y="48"/>
                  </a:lnTo>
                  <a:lnTo>
                    <a:pt x="890" y="42"/>
                  </a:lnTo>
                  <a:lnTo>
                    <a:pt x="896" y="36"/>
                  </a:lnTo>
                  <a:lnTo>
                    <a:pt x="908" y="36"/>
                  </a:lnTo>
                  <a:lnTo>
                    <a:pt x="914" y="36"/>
                  </a:lnTo>
                  <a:lnTo>
                    <a:pt x="926" y="36"/>
                  </a:lnTo>
                  <a:lnTo>
                    <a:pt x="926" y="42"/>
                  </a:lnTo>
                  <a:lnTo>
                    <a:pt x="932" y="48"/>
                  </a:lnTo>
                  <a:lnTo>
                    <a:pt x="938" y="60"/>
                  </a:lnTo>
                  <a:lnTo>
                    <a:pt x="944" y="72"/>
                  </a:lnTo>
                  <a:lnTo>
                    <a:pt x="944" y="84"/>
                  </a:lnTo>
                  <a:lnTo>
                    <a:pt x="932" y="84"/>
                  </a:lnTo>
                  <a:lnTo>
                    <a:pt x="914" y="78"/>
                  </a:lnTo>
                  <a:lnTo>
                    <a:pt x="902" y="78"/>
                  </a:lnTo>
                  <a:lnTo>
                    <a:pt x="896" y="84"/>
                  </a:lnTo>
                  <a:lnTo>
                    <a:pt x="890" y="90"/>
                  </a:lnTo>
                  <a:lnTo>
                    <a:pt x="890" y="96"/>
                  </a:lnTo>
                  <a:lnTo>
                    <a:pt x="890" y="102"/>
                  </a:lnTo>
                  <a:lnTo>
                    <a:pt x="896" y="108"/>
                  </a:lnTo>
                  <a:lnTo>
                    <a:pt x="902" y="114"/>
                  </a:lnTo>
                  <a:lnTo>
                    <a:pt x="908" y="114"/>
                  </a:lnTo>
                  <a:lnTo>
                    <a:pt x="920" y="114"/>
                  </a:lnTo>
                  <a:lnTo>
                    <a:pt x="932" y="114"/>
                  </a:lnTo>
                  <a:lnTo>
                    <a:pt x="932" y="120"/>
                  </a:lnTo>
                  <a:lnTo>
                    <a:pt x="938" y="132"/>
                  </a:lnTo>
                  <a:lnTo>
                    <a:pt x="956" y="126"/>
                  </a:lnTo>
                  <a:lnTo>
                    <a:pt x="980" y="120"/>
                  </a:lnTo>
                  <a:lnTo>
                    <a:pt x="998" y="120"/>
                  </a:lnTo>
                  <a:lnTo>
                    <a:pt x="1023" y="126"/>
                  </a:lnTo>
                  <a:lnTo>
                    <a:pt x="1035" y="132"/>
                  </a:lnTo>
                  <a:lnTo>
                    <a:pt x="1041" y="138"/>
                  </a:lnTo>
                  <a:lnTo>
                    <a:pt x="1047" y="138"/>
                  </a:lnTo>
                  <a:lnTo>
                    <a:pt x="1059" y="138"/>
                  </a:lnTo>
                  <a:lnTo>
                    <a:pt x="1071" y="126"/>
                  </a:lnTo>
                  <a:lnTo>
                    <a:pt x="1089" y="126"/>
                  </a:lnTo>
                  <a:lnTo>
                    <a:pt x="1101" y="132"/>
                  </a:lnTo>
                  <a:lnTo>
                    <a:pt x="1113" y="138"/>
                  </a:lnTo>
                  <a:lnTo>
                    <a:pt x="1107" y="144"/>
                  </a:lnTo>
                  <a:lnTo>
                    <a:pt x="1107" y="156"/>
                  </a:lnTo>
                  <a:lnTo>
                    <a:pt x="1113" y="162"/>
                  </a:lnTo>
                  <a:lnTo>
                    <a:pt x="1113" y="168"/>
                  </a:lnTo>
                  <a:lnTo>
                    <a:pt x="1113" y="186"/>
                  </a:lnTo>
                  <a:lnTo>
                    <a:pt x="1113" y="198"/>
                  </a:lnTo>
                  <a:lnTo>
                    <a:pt x="1113" y="216"/>
                  </a:lnTo>
                  <a:lnTo>
                    <a:pt x="1113" y="228"/>
                  </a:lnTo>
                  <a:lnTo>
                    <a:pt x="1113" y="234"/>
                  </a:lnTo>
                  <a:lnTo>
                    <a:pt x="1119" y="240"/>
                  </a:lnTo>
                  <a:lnTo>
                    <a:pt x="1119" y="246"/>
                  </a:lnTo>
                  <a:lnTo>
                    <a:pt x="1113" y="252"/>
                  </a:lnTo>
                  <a:lnTo>
                    <a:pt x="1113" y="258"/>
                  </a:lnTo>
                  <a:lnTo>
                    <a:pt x="1107" y="258"/>
                  </a:lnTo>
                  <a:lnTo>
                    <a:pt x="1107" y="264"/>
                  </a:lnTo>
                  <a:lnTo>
                    <a:pt x="1107" y="270"/>
                  </a:lnTo>
                  <a:lnTo>
                    <a:pt x="1113" y="276"/>
                  </a:lnTo>
                  <a:lnTo>
                    <a:pt x="1113" y="282"/>
                  </a:lnTo>
                  <a:lnTo>
                    <a:pt x="1119" y="288"/>
                  </a:lnTo>
                  <a:lnTo>
                    <a:pt x="1119" y="294"/>
                  </a:lnTo>
                  <a:lnTo>
                    <a:pt x="1125" y="306"/>
                  </a:lnTo>
                  <a:lnTo>
                    <a:pt x="1107" y="306"/>
                  </a:lnTo>
                  <a:lnTo>
                    <a:pt x="1101" y="318"/>
                  </a:lnTo>
                  <a:lnTo>
                    <a:pt x="1089" y="318"/>
                  </a:lnTo>
                  <a:lnTo>
                    <a:pt x="1083" y="330"/>
                  </a:lnTo>
                  <a:lnTo>
                    <a:pt x="1071" y="324"/>
                  </a:lnTo>
                  <a:lnTo>
                    <a:pt x="1065" y="318"/>
                  </a:lnTo>
                  <a:lnTo>
                    <a:pt x="1059" y="312"/>
                  </a:lnTo>
                  <a:lnTo>
                    <a:pt x="1053" y="312"/>
                  </a:lnTo>
                  <a:lnTo>
                    <a:pt x="1047" y="312"/>
                  </a:lnTo>
                  <a:lnTo>
                    <a:pt x="1041" y="312"/>
                  </a:lnTo>
                  <a:lnTo>
                    <a:pt x="1035" y="318"/>
                  </a:lnTo>
                  <a:lnTo>
                    <a:pt x="1029" y="324"/>
                  </a:lnTo>
                  <a:lnTo>
                    <a:pt x="1023" y="330"/>
                  </a:lnTo>
                  <a:lnTo>
                    <a:pt x="1017" y="330"/>
                  </a:lnTo>
                  <a:lnTo>
                    <a:pt x="1011" y="336"/>
                  </a:lnTo>
                  <a:lnTo>
                    <a:pt x="1004" y="342"/>
                  </a:lnTo>
                  <a:lnTo>
                    <a:pt x="992" y="342"/>
                  </a:lnTo>
                  <a:lnTo>
                    <a:pt x="980" y="348"/>
                  </a:lnTo>
                  <a:lnTo>
                    <a:pt x="968" y="354"/>
                  </a:lnTo>
                  <a:lnTo>
                    <a:pt x="962" y="360"/>
                  </a:lnTo>
                  <a:lnTo>
                    <a:pt x="956" y="366"/>
                  </a:lnTo>
                  <a:lnTo>
                    <a:pt x="956" y="372"/>
                  </a:lnTo>
                  <a:lnTo>
                    <a:pt x="956" y="384"/>
                  </a:lnTo>
                  <a:lnTo>
                    <a:pt x="962" y="390"/>
                  </a:lnTo>
                  <a:lnTo>
                    <a:pt x="962" y="396"/>
                  </a:lnTo>
                  <a:lnTo>
                    <a:pt x="962" y="414"/>
                  </a:lnTo>
                  <a:lnTo>
                    <a:pt x="956" y="408"/>
                  </a:lnTo>
                  <a:lnTo>
                    <a:pt x="938" y="408"/>
                  </a:lnTo>
                  <a:lnTo>
                    <a:pt x="932" y="414"/>
                  </a:lnTo>
                  <a:lnTo>
                    <a:pt x="920" y="402"/>
                  </a:lnTo>
                  <a:lnTo>
                    <a:pt x="926" y="396"/>
                  </a:lnTo>
                  <a:lnTo>
                    <a:pt x="920" y="384"/>
                  </a:lnTo>
                  <a:lnTo>
                    <a:pt x="914" y="378"/>
                  </a:lnTo>
                  <a:lnTo>
                    <a:pt x="908" y="378"/>
                  </a:lnTo>
                  <a:lnTo>
                    <a:pt x="902" y="372"/>
                  </a:lnTo>
                  <a:lnTo>
                    <a:pt x="896" y="372"/>
                  </a:lnTo>
                  <a:lnTo>
                    <a:pt x="890" y="384"/>
                  </a:lnTo>
                  <a:lnTo>
                    <a:pt x="884" y="390"/>
                  </a:lnTo>
                  <a:lnTo>
                    <a:pt x="878" y="402"/>
                  </a:lnTo>
                  <a:lnTo>
                    <a:pt x="872" y="402"/>
                  </a:lnTo>
                  <a:lnTo>
                    <a:pt x="866" y="408"/>
                  </a:lnTo>
                  <a:lnTo>
                    <a:pt x="854" y="414"/>
                  </a:lnTo>
                  <a:lnTo>
                    <a:pt x="842" y="420"/>
                  </a:lnTo>
                  <a:lnTo>
                    <a:pt x="830" y="420"/>
                  </a:lnTo>
                  <a:lnTo>
                    <a:pt x="818" y="420"/>
                  </a:lnTo>
                  <a:lnTo>
                    <a:pt x="800" y="414"/>
                  </a:lnTo>
                  <a:lnTo>
                    <a:pt x="800" y="420"/>
                  </a:lnTo>
                  <a:lnTo>
                    <a:pt x="794" y="432"/>
                  </a:lnTo>
                  <a:lnTo>
                    <a:pt x="788" y="438"/>
                  </a:lnTo>
                  <a:lnTo>
                    <a:pt x="788" y="457"/>
                  </a:lnTo>
                  <a:lnTo>
                    <a:pt x="800" y="469"/>
                  </a:lnTo>
                  <a:lnTo>
                    <a:pt x="818" y="481"/>
                  </a:lnTo>
                  <a:lnTo>
                    <a:pt x="830" y="493"/>
                  </a:lnTo>
                  <a:lnTo>
                    <a:pt x="836" y="499"/>
                  </a:lnTo>
                  <a:lnTo>
                    <a:pt x="842" y="505"/>
                  </a:lnTo>
                  <a:lnTo>
                    <a:pt x="842" y="523"/>
                  </a:lnTo>
                  <a:lnTo>
                    <a:pt x="836" y="523"/>
                  </a:lnTo>
                  <a:lnTo>
                    <a:pt x="830" y="523"/>
                  </a:lnTo>
                  <a:lnTo>
                    <a:pt x="824" y="535"/>
                  </a:lnTo>
                  <a:lnTo>
                    <a:pt x="818" y="535"/>
                  </a:lnTo>
                  <a:lnTo>
                    <a:pt x="812" y="535"/>
                  </a:lnTo>
                  <a:lnTo>
                    <a:pt x="806" y="535"/>
                  </a:lnTo>
                  <a:lnTo>
                    <a:pt x="800" y="535"/>
                  </a:lnTo>
                  <a:lnTo>
                    <a:pt x="794" y="541"/>
                  </a:lnTo>
                  <a:lnTo>
                    <a:pt x="800" y="541"/>
                  </a:lnTo>
                  <a:lnTo>
                    <a:pt x="794" y="547"/>
                  </a:lnTo>
                  <a:lnTo>
                    <a:pt x="800" y="553"/>
                  </a:lnTo>
                  <a:lnTo>
                    <a:pt x="794" y="553"/>
                  </a:lnTo>
                  <a:lnTo>
                    <a:pt x="794" y="559"/>
                  </a:lnTo>
                  <a:lnTo>
                    <a:pt x="788" y="559"/>
                  </a:lnTo>
                  <a:lnTo>
                    <a:pt x="782" y="559"/>
                  </a:lnTo>
                  <a:lnTo>
                    <a:pt x="782" y="553"/>
                  </a:lnTo>
                  <a:lnTo>
                    <a:pt x="776" y="553"/>
                  </a:lnTo>
                  <a:lnTo>
                    <a:pt x="770" y="553"/>
                  </a:lnTo>
                  <a:lnTo>
                    <a:pt x="764" y="559"/>
                  </a:lnTo>
                  <a:lnTo>
                    <a:pt x="758" y="565"/>
                  </a:lnTo>
                  <a:lnTo>
                    <a:pt x="764" y="571"/>
                  </a:lnTo>
                  <a:lnTo>
                    <a:pt x="758" y="571"/>
                  </a:lnTo>
                  <a:lnTo>
                    <a:pt x="752" y="577"/>
                  </a:lnTo>
                  <a:lnTo>
                    <a:pt x="752" y="571"/>
                  </a:lnTo>
                  <a:lnTo>
                    <a:pt x="740" y="571"/>
                  </a:lnTo>
                  <a:lnTo>
                    <a:pt x="734" y="565"/>
                  </a:lnTo>
                  <a:lnTo>
                    <a:pt x="728" y="565"/>
                  </a:lnTo>
                  <a:lnTo>
                    <a:pt x="722" y="559"/>
                  </a:lnTo>
                  <a:lnTo>
                    <a:pt x="716" y="559"/>
                  </a:lnTo>
                  <a:lnTo>
                    <a:pt x="710" y="559"/>
                  </a:lnTo>
                  <a:lnTo>
                    <a:pt x="710" y="565"/>
                  </a:lnTo>
                  <a:lnTo>
                    <a:pt x="698" y="577"/>
                  </a:lnTo>
                  <a:lnTo>
                    <a:pt x="692" y="583"/>
                  </a:lnTo>
                  <a:lnTo>
                    <a:pt x="692" y="589"/>
                  </a:lnTo>
                  <a:lnTo>
                    <a:pt x="674" y="595"/>
                  </a:lnTo>
                  <a:lnTo>
                    <a:pt x="668" y="595"/>
                  </a:lnTo>
                  <a:lnTo>
                    <a:pt x="661" y="595"/>
                  </a:lnTo>
                  <a:lnTo>
                    <a:pt x="655" y="601"/>
                  </a:lnTo>
                  <a:lnTo>
                    <a:pt x="655" y="595"/>
                  </a:lnTo>
                  <a:lnTo>
                    <a:pt x="649" y="595"/>
                  </a:lnTo>
                  <a:lnTo>
                    <a:pt x="643" y="595"/>
                  </a:lnTo>
                  <a:lnTo>
                    <a:pt x="637" y="607"/>
                  </a:lnTo>
                  <a:lnTo>
                    <a:pt x="643" y="607"/>
                  </a:lnTo>
                  <a:lnTo>
                    <a:pt x="643" y="613"/>
                  </a:lnTo>
                  <a:lnTo>
                    <a:pt x="643" y="619"/>
                  </a:lnTo>
                  <a:lnTo>
                    <a:pt x="643" y="625"/>
                  </a:lnTo>
                  <a:lnTo>
                    <a:pt x="637" y="625"/>
                  </a:lnTo>
                  <a:lnTo>
                    <a:pt x="637" y="631"/>
                  </a:lnTo>
                  <a:lnTo>
                    <a:pt x="637" y="637"/>
                  </a:lnTo>
                  <a:lnTo>
                    <a:pt x="631" y="643"/>
                  </a:lnTo>
                  <a:lnTo>
                    <a:pt x="637" y="643"/>
                  </a:lnTo>
                  <a:lnTo>
                    <a:pt x="631" y="649"/>
                  </a:lnTo>
                  <a:lnTo>
                    <a:pt x="631" y="655"/>
                  </a:lnTo>
                  <a:lnTo>
                    <a:pt x="631" y="661"/>
                  </a:lnTo>
                  <a:lnTo>
                    <a:pt x="625" y="667"/>
                  </a:lnTo>
                  <a:lnTo>
                    <a:pt x="625" y="673"/>
                  </a:lnTo>
                  <a:lnTo>
                    <a:pt x="619" y="679"/>
                  </a:lnTo>
                  <a:lnTo>
                    <a:pt x="601" y="667"/>
                  </a:lnTo>
                  <a:lnTo>
                    <a:pt x="595" y="667"/>
                  </a:lnTo>
                  <a:lnTo>
                    <a:pt x="589" y="667"/>
                  </a:lnTo>
                  <a:lnTo>
                    <a:pt x="589" y="673"/>
                  </a:lnTo>
                  <a:lnTo>
                    <a:pt x="589" y="679"/>
                  </a:lnTo>
                  <a:lnTo>
                    <a:pt x="583" y="679"/>
                  </a:lnTo>
                  <a:lnTo>
                    <a:pt x="577" y="679"/>
                  </a:lnTo>
                  <a:lnTo>
                    <a:pt x="577" y="673"/>
                  </a:lnTo>
                  <a:lnTo>
                    <a:pt x="571" y="667"/>
                  </a:lnTo>
                  <a:lnTo>
                    <a:pt x="565" y="655"/>
                  </a:lnTo>
                  <a:lnTo>
                    <a:pt x="565" y="649"/>
                  </a:lnTo>
                  <a:lnTo>
                    <a:pt x="559" y="643"/>
                  </a:lnTo>
                  <a:lnTo>
                    <a:pt x="553" y="649"/>
                  </a:lnTo>
                  <a:lnTo>
                    <a:pt x="541" y="649"/>
                  </a:lnTo>
                  <a:lnTo>
                    <a:pt x="535" y="649"/>
                  </a:lnTo>
                  <a:lnTo>
                    <a:pt x="529" y="649"/>
                  </a:lnTo>
                  <a:lnTo>
                    <a:pt x="523" y="655"/>
                  </a:lnTo>
                  <a:lnTo>
                    <a:pt x="517" y="655"/>
                  </a:lnTo>
                  <a:lnTo>
                    <a:pt x="517" y="649"/>
                  </a:lnTo>
                  <a:lnTo>
                    <a:pt x="517" y="643"/>
                  </a:lnTo>
                  <a:lnTo>
                    <a:pt x="511" y="637"/>
                  </a:lnTo>
                  <a:lnTo>
                    <a:pt x="511" y="631"/>
                  </a:lnTo>
                  <a:lnTo>
                    <a:pt x="511" y="625"/>
                  </a:lnTo>
                  <a:lnTo>
                    <a:pt x="517" y="619"/>
                  </a:lnTo>
                  <a:lnTo>
                    <a:pt x="523" y="613"/>
                  </a:lnTo>
                  <a:lnTo>
                    <a:pt x="523" y="607"/>
                  </a:lnTo>
                  <a:lnTo>
                    <a:pt x="517" y="601"/>
                  </a:lnTo>
                  <a:lnTo>
                    <a:pt x="511" y="601"/>
                  </a:lnTo>
                  <a:lnTo>
                    <a:pt x="499" y="601"/>
                  </a:lnTo>
                  <a:lnTo>
                    <a:pt x="493" y="607"/>
                  </a:lnTo>
                  <a:lnTo>
                    <a:pt x="499" y="613"/>
                  </a:lnTo>
                  <a:lnTo>
                    <a:pt x="499" y="619"/>
                  </a:lnTo>
                  <a:lnTo>
                    <a:pt x="493" y="625"/>
                  </a:lnTo>
                  <a:lnTo>
                    <a:pt x="493" y="631"/>
                  </a:lnTo>
                  <a:lnTo>
                    <a:pt x="487" y="631"/>
                  </a:lnTo>
                  <a:lnTo>
                    <a:pt x="481" y="631"/>
                  </a:lnTo>
                  <a:lnTo>
                    <a:pt x="475" y="625"/>
                  </a:lnTo>
                  <a:lnTo>
                    <a:pt x="475" y="619"/>
                  </a:lnTo>
                  <a:lnTo>
                    <a:pt x="469" y="619"/>
                  </a:lnTo>
                  <a:lnTo>
                    <a:pt x="463" y="613"/>
                  </a:lnTo>
                  <a:lnTo>
                    <a:pt x="463" y="619"/>
                  </a:lnTo>
                  <a:lnTo>
                    <a:pt x="463" y="625"/>
                  </a:lnTo>
                  <a:lnTo>
                    <a:pt x="457" y="625"/>
                  </a:lnTo>
                  <a:lnTo>
                    <a:pt x="451" y="619"/>
                  </a:lnTo>
                  <a:lnTo>
                    <a:pt x="445" y="619"/>
                  </a:lnTo>
                  <a:lnTo>
                    <a:pt x="445" y="625"/>
                  </a:lnTo>
                  <a:lnTo>
                    <a:pt x="439" y="631"/>
                  </a:lnTo>
                  <a:lnTo>
                    <a:pt x="433" y="631"/>
                  </a:lnTo>
                  <a:lnTo>
                    <a:pt x="433" y="637"/>
                  </a:lnTo>
                  <a:lnTo>
                    <a:pt x="427" y="637"/>
                  </a:lnTo>
                  <a:lnTo>
                    <a:pt x="421" y="631"/>
                  </a:lnTo>
                  <a:lnTo>
                    <a:pt x="415" y="631"/>
                  </a:lnTo>
                  <a:lnTo>
                    <a:pt x="409" y="619"/>
                  </a:lnTo>
                  <a:lnTo>
                    <a:pt x="409" y="613"/>
                  </a:lnTo>
                  <a:lnTo>
                    <a:pt x="403" y="607"/>
                  </a:lnTo>
                  <a:lnTo>
                    <a:pt x="403" y="601"/>
                  </a:lnTo>
                  <a:lnTo>
                    <a:pt x="397" y="601"/>
                  </a:lnTo>
                  <a:lnTo>
                    <a:pt x="385" y="595"/>
                  </a:lnTo>
                  <a:lnTo>
                    <a:pt x="385" y="601"/>
                  </a:lnTo>
                  <a:lnTo>
                    <a:pt x="385" y="607"/>
                  </a:lnTo>
                  <a:lnTo>
                    <a:pt x="379" y="607"/>
                  </a:lnTo>
                  <a:lnTo>
                    <a:pt x="379" y="601"/>
                  </a:lnTo>
                  <a:lnTo>
                    <a:pt x="379" y="595"/>
                  </a:lnTo>
                  <a:lnTo>
                    <a:pt x="373" y="595"/>
                  </a:lnTo>
                  <a:lnTo>
                    <a:pt x="367" y="595"/>
                  </a:lnTo>
                  <a:lnTo>
                    <a:pt x="373" y="595"/>
                  </a:lnTo>
                  <a:lnTo>
                    <a:pt x="367" y="589"/>
                  </a:lnTo>
                  <a:lnTo>
                    <a:pt x="361" y="583"/>
                  </a:lnTo>
                  <a:lnTo>
                    <a:pt x="367" y="583"/>
                  </a:lnTo>
                  <a:lnTo>
                    <a:pt x="373" y="583"/>
                  </a:lnTo>
                  <a:lnTo>
                    <a:pt x="379" y="583"/>
                  </a:lnTo>
                  <a:lnTo>
                    <a:pt x="379" y="577"/>
                  </a:lnTo>
                  <a:lnTo>
                    <a:pt x="373" y="577"/>
                  </a:lnTo>
                  <a:lnTo>
                    <a:pt x="373" y="571"/>
                  </a:lnTo>
                  <a:lnTo>
                    <a:pt x="373" y="565"/>
                  </a:lnTo>
                  <a:lnTo>
                    <a:pt x="373" y="559"/>
                  </a:lnTo>
                  <a:lnTo>
                    <a:pt x="379" y="559"/>
                  </a:lnTo>
                  <a:lnTo>
                    <a:pt x="373" y="553"/>
                  </a:lnTo>
                  <a:lnTo>
                    <a:pt x="367" y="553"/>
                  </a:lnTo>
                  <a:lnTo>
                    <a:pt x="361" y="553"/>
                  </a:lnTo>
                  <a:lnTo>
                    <a:pt x="355" y="547"/>
                  </a:lnTo>
                  <a:lnTo>
                    <a:pt x="355" y="541"/>
                  </a:lnTo>
                  <a:lnTo>
                    <a:pt x="349" y="535"/>
                  </a:lnTo>
                  <a:lnTo>
                    <a:pt x="343" y="541"/>
                  </a:lnTo>
                  <a:lnTo>
                    <a:pt x="337" y="535"/>
                  </a:lnTo>
                  <a:lnTo>
                    <a:pt x="331" y="535"/>
                  </a:lnTo>
                  <a:lnTo>
                    <a:pt x="324" y="535"/>
                  </a:lnTo>
                  <a:lnTo>
                    <a:pt x="318" y="535"/>
                  </a:lnTo>
                  <a:lnTo>
                    <a:pt x="312" y="529"/>
                  </a:lnTo>
                  <a:lnTo>
                    <a:pt x="312" y="523"/>
                  </a:lnTo>
                  <a:lnTo>
                    <a:pt x="306" y="523"/>
                  </a:lnTo>
                  <a:lnTo>
                    <a:pt x="306" y="529"/>
                  </a:lnTo>
                  <a:lnTo>
                    <a:pt x="300" y="529"/>
                  </a:lnTo>
                  <a:lnTo>
                    <a:pt x="300" y="535"/>
                  </a:lnTo>
                  <a:lnTo>
                    <a:pt x="294" y="529"/>
                  </a:lnTo>
                  <a:lnTo>
                    <a:pt x="288" y="529"/>
                  </a:lnTo>
                  <a:lnTo>
                    <a:pt x="282" y="523"/>
                  </a:lnTo>
                  <a:lnTo>
                    <a:pt x="282" y="517"/>
                  </a:lnTo>
                  <a:lnTo>
                    <a:pt x="288" y="511"/>
                  </a:lnTo>
                  <a:lnTo>
                    <a:pt x="288" y="505"/>
                  </a:lnTo>
                  <a:lnTo>
                    <a:pt x="282" y="499"/>
                  </a:lnTo>
                  <a:lnTo>
                    <a:pt x="288" y="499"/>
                  </a:lnTo>
                  <a:lnTo>
                    <a:pt x="294" y="499"/>
                  </a:lnTo>
                  <a:lnTo>
                    <a:pt x="294" y="493"/>
                  </a:lnTo>
                  <a:lnTo>
                    <a:pt x="288" y="493"/>
                  </a:lnTo>
                  <a:lnTo>
                    <a:pt x="288" y="487"/>
                  </a:lnTo>
                  <a:lnTo>
                    <a:pt x="282" y="481"/>
                  </a:lnTo>
                  <a:lnTo>
                    <a:pt x="276" y="481"/>
                  </a:lnTo>
                  <a:lnTo>
                    <a:pt x="270" y="475"/>
                  </a:lnTo>
                  <a:lnTo>
                    <a:pt x="270" y="469"/>
                  </a:lnTo>
                  <a:lnTo>
                    <a:pt x="270" y="463"/>
                  </a:lnTo>
                  <a:lnTo>
                    <a:pt x="276" y="463"/>
                  </a:lnTo>
                  <a:lnTo>
                    <a:pt x="282" y="469"/>
                  </a:lnTo>
                  <a:lnTo>
                    <a:pt x="282" y="463"/>
                  </a:lnTo>
                  <a:lnTo>
                    <a:pt x="288" y="457"/>
                  </a:lnTo>
                  <a:lnTo>
                    <a:pt x="282" y="451"/>
                  </a:lnTo>
                  <a:lnTo>
                    <a:pt x="282" y="444"/>
                  </a:lnTo>
                  <a:lnTo>
                    <a:pt x="276" y="444"/>
                  </a:lnTo>
                  <a:lnTo>
                    <a:pt x="270" y="438"/>
                  </a:lnTo>
                  <a:lnTo>
                    <a:pt x="264" y="432"/>
                  </a:lnTo>
                  <a:lnTo>
                    <a:pt x="258" y="432"/>
                  </a:lnTo>
                  <a:lnTo>
                    <a:pt x="252" y="432"/>
                  </a:lnTo>
                  <a:lnTo>
                    <a:pt x="258" y="426"/>
                  </a:lnTo>
                  <a:lnTo>
                    <a:pt x="264" y="420"/>
                  </a:lnTo>
                  <a:lnTo>
                    <a:pt x="264" y="414"/>
                  </a:lnTo>
                  <a:lnTo>
                    <a:pt x="258" y="414"/>
                  </a:lnTo>
                  <a:lnTo>
                    <a:pt x="252" y="414"/>
                  </a:lnTo>
                  <a:lnTo>
                    <a:pt x="252" y="420"/>
                  </a:lnTo>
                  <a:lnTo>
                    <a:pt x="246" y="420"/>
                  </a:lnTo>
                  <a:lnTo>
                    <a:pt x="246" y="426"/>
                  </a:lnTo>
                  <a:lnTo>
                    <a:pt x="240" y="426"/>
                  </a:lnTo>
                  <a:lnTo>
                    <a:pt x="234" y="426"/>
                  </a:lnTo>
                  <a:lnTo>
                    <a:pt x="234" y="420"/>
                  </a:lnTo>
                  <a:lnTo>
                    <a:pt x="240" y="414"/>
                  </a:lnTo>
                  <a:lnTo>
                    <a:pt x="234" y="414"/>
                  </a:lnTo>
                  <a:lnTo>
                    <a:pt x="228" y="414"/>
                  </a:lnTo>
                  <a:lnTo>
                    <a:pt x="228" y="408"/>
                  </a:lnTo>
                  <a:lnTo>
                    <a:pt x="222" y="408"/>
                  </a:lnTo>
                  <a:lnTo>
                    <a:pt x="228" y="402"/>
                  </a:lnTo>
                  <a:lnTo>
                    <a:pt x="234" y="402"/>
                  </a:lnTo>
                  <a:lnTo>
                    <a:pt x="234" y="408"/>
                  </a:lnTo>
                  <a:lnTo>
                    <a:pt x="240" y="408"/>
                  </a:lnTo>
                  <a:lnTo>
                    <a:pt x="246" y="402"/>
                  </a:lnTo>
                  <a:lnTo>
                    <a:pt x="240" y="402"/>
                  </a:lnTo>
                  <a:lnTo>
                    <a:pt x="234" y="396"/>
                  </a:lnTo>
                  <a:lnTo>
                    <a:pt x="228" y="396"/>
                  </a:lnTo>
                  <a:lnTo>
                    <a:pt x="222" y="390"/>
                  </a:lnTo>
                  <a:lnTo>
                    <a:pt x="222" y="384"/>
                  </a:lnTo>
                  <a:lnTo>
                    <a:pt x="228" y="384"/>
                  </a:lnTo>
                  <a:lnTo>
                    <a:pt x="228" y="378"/>
                  </a:lnTo>
                  <a:lnTo>
                    <a:pt x="228" y="372"/>
                  </a:lnTo>
                  <a:lnTo>
                    <a:pt x="216" y="372"/>
                  </a:lnTo>
                  <a:lnTo>
                    <a:pt x="210" y="378"/>
                  </a:lnTo>
                  <a:lnTo>
                    <a:pt x="210" y="372"/>
                  </a:lnTo>
                  <a:lnTo>
                    <a:pt x="216" y="372"/>
                  </a:lnTo>
                  <a:lnTo>
                    <a:pt x="222" y="360"/>
                  </a:lnTo>
                  <a:lnTo>
                    <a:pt x="222" y="354"/>
                  </a:lnTo>
                  <a:lnTo>
                    <a:pt x="216" y="348"/>
                  </a:lnTo>
                  <a:lnTo>
                    <a:pt x="216" y="354"/>
                  </a:lnTo>
                  <a:lnTo>
                    <a:pt x="198" y="360"/>
                  </a:lnTo>
                  <a:lnTo>
                    <a:pt x="204" y="348"/>
                  </a:lnTo>
                  <a:lnTo>
                    <a:pt x="192" y="354"/>
                  </a:lnTo>
                  <a:lnTo>
                    <a:pt x="186" y="354"/>
                  </a:lnTo>
                  <a:lnTo>
                    <a:pt x="180" y="348"/>
                  </a:lnTo>
                  <a:lnTo>
                    <a:pt x="180" y="342"/>
                  </a:lnTo>
                  <a:lnTo>
                    <a:pt x="180" y="336"/>
                  </a:lnTo>
                  <a:lnTo>
                    <a:pt x="186" y="330"/>
                  </a:lnTo>
                  <a:lnTo>
                    <a:pt x="192" y="324"/>
                  </a:lnTo>
                  <a:lnTo>
                    <a:pt x="192" y="318"/>
                  </a:lnTo>
                  <a:lnTo>
                    <a:pt x="192" y="312"/>
                  </a:lnTo>
                  <a:lnTo>
                    <a:pt x="192" y="306"/>
                  </a:lnTo>
                  <a:lnTo>
                    <a:pt x="186" y="300"/>
                  </a:lnTo>
                  <a:lnTo>
                    <a:pt x="180" y="300"/>
                  </a:lnTo>
                  <a:lnTo>
                    <a:pt x="174" y="300"/>
                  </a:lnTo>
                  <a:lnTo>
                    <a:pt x="174" y="306"/>
                  </a:lnTo>
                  <a:lnTo>
                    <a:pt x="168" y="312"/>
                  </a:lnTo>
                  <a:lnTo>
                    <a:pt x="168" y="306"/>
                  </a:lnTo>
                  <a:lnTo>
                    <a:pt x="162" y="306"/>
                  </a:lnTo>
                  <a:lnTo>
                    <a:pt x="162" y="300"/>
                  </a:lnTo>
                  <a:lnTo>
                    <a:pt x="156" y="300"/>
                  </a:lnTo>
                  <a:lnTo>
                    <a:pt x="150" y="306"/>
                  </a:lnTo>
                  <a:lnTo>
                    <a:pt x="144" y="300"/>
                  </a:lnTo>
                  <a:lnTo>
                    <a:pt x="138" y="306"/>
                  </a:lnTo>
                  <a:lnTo>
                    <a:pt x="132" y="306"/>
                  </a:lnTo>
                  <a:lnTo>
                    <a:pt x="126" y="306"/>
                  </a:lnTo>
                  <a:lnTo>
                    <a:pt x="126" y="300"/>
                  </a:lnTo>
                  <a:lnTo>
                    <a:pt x="120" y="300"/>
                  </a:lnTo>
                  <a:lnTo>
                    <a:pt x="120" y="306"/>
                  </a:lnTo>
                  <a:lnTo>
                    <a:pt x="114" y="300"/>
                  </a:lnTo>
                  <a:lnTo>
                    <a:pt x="108" y="300"/>
                  </a:lnTo>
                  <a:lnTo>
                    <a:pt x="108" y="306"/>
                  </a:lnTo>
                  <a:lnTo>
                    <a:pt x="102" y="312"/>
                  </a:lnTo>
                  <a:lnTo>
                    <a:pt x="96" y="312"/>
                  </a:lnTo>
                  <a:lnTo>
                    <a:pt x="90" y="312"/>
                  </a:lnTo>
                  <a:lnTo>
                    <a:pt x="84" y="312"/>
                  </a:lnTo>
                  <a:lnTo>
                    <a:pt x="84" y="306"/>
                  </a:lnTo>
                  <a:lnTo>
                    <a:pt x="78" y="318"/>
                  </a:lnTo>
                  <a:lnTo>
                    <a:pt x="72" y="318"/>
                  </a:lnTo>
                  <a:lnTo>
                    <a:pt x="72" y="312"/>
                  </a:lnTo>
                  <a:lnTo>
                    <a:pt x="66" y="312"/>
                  </a:lnTo>
                  <a:lnTo>
                    <a:pt x="60" y="312"/>
                  </a:lnTo>
                  <a:lnTo>
                    <a:pt x="54" y="312"/>
                  </a:lnTo>
                  <a:lnTo>
                    <a:pt x="54" y="306"/>
                  </a:lnTo>
                  <a:lnTo>
                    <a:pt x="48" y="306"/>
                  </a:lnTo>
                  <a:lnTo>
                    <a:pt x="48" y="300"/>
                  </a:lnTo>
                  <a:lnTo>
                    <a:pt x="42" y="300"/>
                  </a:lnTo>
                  <a:lnTo>
                    <a:pt x="36" y="300"/>
                  </a:lnTo>
                  <a:lnTo>
                    <a:pt x="36" y="294"/>
                  </a:lnTo>
                  <a:lnTo>
                    <a:pt x="36" y="288"/>
                  </a:lnTo>
                  <a:lnTo>
                    <a:pt x="30" y="288"/>
                  </a:lnTo>
                  <a:lnTo>
                    <a:pt x="24" y="288"/>
                  </a:lnTo>
                  <a:lnTo>
                    <a:pt x="24" y="282"/>
                  </a:lnTo>
                  <a:lnTo>
                    <a:pt x="24" y="276"/>
                  </a:lnTo>
                  <a:lnTo>
                    <a:pt x="24" y="270"/>
                  </a:lnTo>
                  <a:lnTo>
                    <a:pt x="18" y="270"/>
                  </a:lnTo>
                  <a:lnTo>
                    <a:pt x="12" y="270"/>
                  </a:lnTo>
                  <a:lnTo>
                    <a:pt x="18" y="264"/>
                  </a:lnTo>
                  <a:lnTo>
                    <a:pt x="6" y="252"/>
                  </a:lnTo>
                  <a:lnTo>
                    <a:pt x="6" y="246"/>
                  </a:lnTo>
                  <a:lnTo>
                    <a:pt x="0" y="246"/>
                  </a:lnTo>
                  <a:lnTo>
                    <a:pt x="0" y="240"/>
                  </a:lnTo>
                  <a:lnTo>
                    <a:pt x="0" y="234"/>
                  </a:lnTo>
                  <a:lnTo>
                    <a:pt x="0" y="228"/>
                  </a:lnTo>
                  <a:lnTo>
                    <a:pt x="0" y="222"/>
                  </a:lnTo>
                  <a:lnTo>
                    <a:pt x="6" y="222"/>
                  </a:lnTo>
                  <a:lnTo>
                    <a:pt x="6" y="216"/>
                  </a:lnTo>
                  <a:lnTo>
                    <a:pt x="12" y="210"/>
                  </a:lnTo>
                  <a:lnTo>
                    <a:pt x="18" y="198"/>
                  </a:lnTo>
                  <a:lnTo>
                    <a:pt x="18" y="192"/>
                  </a:lnTo>
                  <a:lnTo>
                    <a:pt x="18" y="180"/>
                  </a:lnTo>
                  <a:lnTo>
                    <a:pt x="24" y="180"/>
                  </a:lnTo>
                  <a:lnTo>
                    <a:pt x="24" y="174"/>
                  </a:lnTo>
                  <a:lnTo>
                    <a:pt x="24" y="162"/>
                  </a:lnTo>
                  <a:lnTo>
                    <a:pt x="24" y="156"/>
                  </a:lnTo>
                  <a:lnTo>
                    <a:pt x="24" y="150"/>
                  </a:lnTo>
                  <a:lnTo>
                    <a:pt x="18" y="150"/>
                  </a:lnTo>
                  <a:lnTo>
                    <a:pt x="18" y="144"/>
                  </a:lnTo>
                  <a:lnTo>
                    <a:pt x="18" y="138"/>
                  </a:lnTo>
                  <a:lnTo>
                    <a:pt x="18" y="132"/>
                  </a:lnTo>
                  <a:lnTo>
                    <a:pt x="18" y="120"/>
                  </a:lnTo>
                  <a:lnTo>
                    <a:pt x="18" y="90"/>
                  </a:lnTo>
                  <a:lnTo>
                    <a:pt x="24" y="84"/>
                  </a:lnTo>
                  <a:lnTo>
                    <a:pt x="24" y="72"/>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7" name="Freeform 31"/>
            <p:cNvSpPr>
              <a:spLocks/>
            </p:cNvSpPr>
            <p:nvPr/>
          </p:nvSpPr>
          <p:spPr bwMode="auto">
            <a:xfrm>
              <a:off x="2741056" y="4438978"/>
              <a:ext cx="1069975" cy="1135063"/>
            </a:xfrm>
            <a:custGeom>
              <a:avLst/>
              <a:gdLst>
                <a:gd name="T0" fmla="*/ 367 w 674"/>
                <a:gd name="T1" fmla="*/ 84 h 715"/>
                <a:gd name="T2" fmla="*/ 427 w 674"/>
                <a:gd name="T3" fmla="*/ 48 h 715"/>
                <a:gd name="T4" fmla="*/ 493 w 674"/>
                <a:gd name="T5" fmla="*/ 6 h 715"/>
                <a:gd name="T6" fmla="*/ 517 w 674"/>
                <a:gd name="T7" fmla="*/ 18 h 715"/>
                <a:gd name="T8" fmla="*/ 547 w 674"/>
                <a:gd name="T9" fmla="*/ 36 h 715"/>
                <a:gd name="T10" fmla="*/ 541 w 674"/>
                <a:gd name="T11" fmla="*/ 66 h 715"/>
                <a:gd name="T12" fmla="*/ 560 w 674"/>
                <a:gd name="T13" fmla="*/ 114 h 715"/>
                <a:gd name="T14" fmla="*/ 578 w 674"/>
                <a:gd name="T15" fmla="*/ 156 h 715"/>
                <a:gd name="T16" fmla="*/ 602 w 674"/>
                <a:gd name="T17" fmla="*/ 180 h 715"/>
                <a:gd name="T18" fmla="*/ 614 w 674"/>
                <a:gd name="T19" fmla="*/ 192 h 715"/>
                <a:gd name="T20" fmla="*/ 596 w 674"/>
                <a:gd name="T21" fmla="*/ 204 h 715"/>
                <a:gd name="T22" fmla="*/ 614 w 674"/>
                <a:gd name="T23" fmla="*/ 258 h 715"/>
                <a:gd name="T24" fmla="*/ 632 w 674"/>
                <a:gd name="T25" fmla="*/ 282 h 715"/>
                <a:gd name="T26" fmla="*/ 620 w 674"/>
                <a:gd name="T27" fmla="*/ 318 h 715"/>
                <a:gd name="T28" fmla="*/ 620 w 674"/>
                <a:gd name="T29" fmla="*/ 360 h 715"/>
                <a:gd name="T30" fmla="*/ 632 w 674"/>
                <a:gd name="T31" fmla="*/ 403 h 715"/>
                <a:gd name="T32" fmla="*/ 632 w 674"/>
                <a:gd name="T33" fmla="*/ 469 h 715"/>
                <a:gd name="T34" fmla="*/ 644 w 674"/>
                <a:gd name="T35" fmla="*/ 499 h 715"/>
                <a:gd name="T36" fmla="*/ 626 w 674"/>
                <a:gd name="T37" fmla="*/ 523 h 715"/>
                <a:gd name="T38" fmla="*/ 620 w 674"/>
                <a:gd name="T39" fmla="*/ 553 h 715"/>
                <a:gd name="T40" fmla="*/ 638 w 674"/>
                <a:gd name="T41" fmla="*/ 589 h 715"/>
                <a:gd name="T42" fmla="*/ 632 w 674"/>
                <a:gd name="T43" fmla="*/ 631 h 715"/>
                <a:gd name="T44" fmla="*/ 662 w 674"/>
                <a:gd name="T45" fmla="*/ 655 h 715"/>
                <a:gd name="T46" fmla="*/ 662 w 674"/>
                <a:gd name="T47" fmla="*/ 679 h 715"/>
                <a:gd name="T48" fmla="*/ 620 w 674"/>
                <a:gd name="T49" fmla="*/ 709 h 715"/>
                <a:gd name="T50" fmla="*/ 578 w 674"/>
                <a:gd name="T51" fmla="*/ 667 h 715"/>
                <a:gd name="T52" fmla="*/ 541 w 674"/>
                <a:gd name="T53" fmla="*/ 607 h 715"/>
                <a:gd name="T54" fmla="*/ 517 w 674"/>
                <a:gd name="T55" fmla="*/ 547 h 715"/>
                <a:gd name="T56" fmla="*/ 481 w 674"/>
                <a:gd name="T57" fmla="*/ 547 h 715"/>
                <a:gd name="T58" fmla="*/ 463 w 674"/>
                <a:gd name="T59" fmla="*/ 529 h 715"/>
                <a:gd name="T60" fmla="*/ 451 w 674"/>
                <a:gd name="T61" fmla="*/ 493 h 715"/>
                <a:gd name="T62" fmla="*/ 427 w 674"/>
                <a:gd name="T63" fmla="*/ 487 h 715"/>
                <a:gd name="T64" fmla="*/ 415 w 674"/>
                <a:gd name="T65" fmla="*/ 463 h 715"/>
                <a:gd name="T66" fmla="*/ 403 w 674"/>
                <a:gd name="T67" fmla="*/ 445 h 715"/>
                <a:gd name="T68" fmla="*/ 385 w 674"/>
                <a:gd name="T69" fmla="*/ 463 h 715"/>
                <a:gd name="T70" fmla="*/ 355 w 674"/>
                <a:gd name="T71" fmla="*/ 481 h 715"/>
                <a:gd name="T72" fmla="*/ 337 w 674"/>
                <a:gd name="T73" fmla="*/ 457 h 715"/>
                <a:gd name="T74" fmla="*/ 307 w 674"/>
                <a:gd name="T75" fmla="*/ 445 h 715"/>
                <a:gd name="T76" fmla="*/ 271 w 674"/>
                <a:gd name="T77" fmla="*/ 445 h 715"/>
                <a:gd name="T78" fmla="*/ 229 w 674"/>
                <a:gd name="T79" fmla="*/ 439 h 715"/>
                <a:gd name="T80" fmla="*/ 192 w 674"/>
                <a:gd name="T81" fmla="*/ 433 h 715"/>
                <a:gd name="T82" fmla="*/ 156 w 674"/>
                <a:gd name="T83" fmla="*/ 433 h 715"/>
                <a:gd name="T84" fmla="*/ 114 w 674"/>
                <a:gd name="T85" fmla="*/ 445 h 715"/>
                <a:gd name="T86" fmla="*/ 78 w 674"/>
                <a:gd name="T87" fmla="*/ 457 h 715"/>
                <a:gd name="T88" fmla="*/ 48 w 674"/>
                <a:gd name="T89" fmla="*/ 433 h 715"/>
                <a:gd name="T90" fmla="*/ 0 w 674"/>
                <a:gd name="T91" fmla="*/ 372 h 715"/>
                <a:gd name="T92" fmla="*/ 42 w 674"/>
                <a:gd name="T93" fmla="*/ 354 h 715"/>
                <a:gd name="T94" fmla="*/ 90 w 674"/>
                <a:gd name="T95" fmla="*/ 336 h 715"/>
                <a:gd name="T96" fmla="*/ 120 w 674"/>
                <a:gd name="T97" fmla="*/ 312 h 715"/>
                <a:gd name="T98" fmla="*/ 144 w 674"/>
                <a:gd name="T99" fmla="*/ 348 h 715"/>
                <a:gd name="T100" fmla="*/ 174 w 674"/>
                <a:gd name="T101" fmla="*/ 324 h 715"/>
                <a:gd name="T102" fmla="*/ 180 w 674"/>
                <a:gd name="T103" fmla="*/ 288 h 715"/>
                <a:gd name="T104" fmla="*/ 229 w 674"/>
                <a:gd name="T105" fmla="*/ 264 h 715"/>
                <a:gd name="T106" fmla="*/ 259 w 674"/>
                <a:gd name="T107" fmla="*/ 246 h 715"/>
                <a:gd name="T108" fmla="*/ 295 w 674"/>
                <a:gd name="T109" fmla="*/ 264 h 715"/>
                <a:gd name="T110" fmla="*/ 331 w 674"/>
                <a:gd name="T111" fmla="*/ 228 h 715"/>
                <a:gd name="T112" fmla="*/ 319 w 674"/>
                <a:gd name="T113" fmla="*/ 198 h 715"/>
                <a:gd name="T114" fmla="*/ 331 w 674"/>
                <a:gd name="T115" fmla="*/ 174 h 715"/>
                <a:gd name="T116" fmla="*/ 325 w 674"/>
                <a:gd name="T117" fmla="*/ 120 h 715"/>
                <a:gd name="T118" fmla="*/ 325 w 674"/>
                <a:gd name="T119" fmla="*/ 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715">
                  <a:moveTo>
                    <a:pt x="325" y="72"/>
                  </a:moveTo>
                  <a:lnTo>
                    <a:pt x="331" y="78"/>
                  </a:lnTo>
                  <a:lnTo>
                    <a:pt x="343" y="90"/>
                  </a:lnTo>
                  <a:lnTo>
                    <a:pt x="355" y="96"/>
                  </a:lnTo>
                  <a:lnTo>
                    <a:pt x="367" y="84"/>
                  </a:lnTo>
                  <a:lnTo>
                    <a:pt x="379" y="78"/>
                  </a:lnTo>
                  <a:lnTo>
                    <a:pt x="385" y="78"/>
                  </a:lnTo>
                  <a:lnTo>
                    <a:pt x="397" y="72"/>
                  </a:lnTo>
                  <a:lnTo>
                    <a:pt x="421" y="60"/>
                  </a:lnTo>
                  <a:lnTo>
                    <a:pt x="427" y="48"/>
                  </a:lnTo>
                  <a:lnTo>
                    <a:pt x="463" y="24"/>
                  </a:lnTo>
                  <a:lnTo>
                    <a:pt x="469" y="18"/>
                  </a:lnTo>
                  <a:lnTo>
                    <a:pt x="481" y="18"/>
                  </a:lnTo>
                  <a:lnTo>
                    <a:pt x="487" y="12"/>
                  </a:lnTo>
                  <a:lnTo>
                    <a:pt x="493" y="6"/>
                  </a:lnTo>
                  <a:lnTo>
                    <a:pt x="499" y="6"/>
                  </a:lnTo>
                  <a:lnTo>
                    <a:pt x="505" y="0"/>
                  </a:lnTo>
                  <a:lnTo>
                    <a:pt x="511" y="12"/>
                  </a:lnTo>
                  <a:lnTo>
                    <a:pt x="511" y="18"/>
                  </a:lnTo>
                  <a:lnTo>
                    <a:pt x="517" y="18"/>
                  </a:lnTo>
                  <a:lnTo>
                    <a:pt x="523" y="30"/>
                  </a:lnTo>
                  <a:lnTo>
                    <a:pt x="523" y="36"/>
                  </a:lnTo>
                  <a:lnTo>
                    <a:pt x="529" y="36"/>
                  </a:lnTo>
                  <a:lnTo>
                    <a:pt x="547" y="30"/>
                  </a:lnTo>
                  <a:lnTo>
                    <a:pt x="547" y="36"/>
                  </a:lnTo>
                  <a:lnTo>
                    <a:pt x="553" y="36"/>
                  </a:lnTo>
                  <a:lnTo>
                    <a:pt x="560" y="42"/>
                  </a:lnTo>
                  <a:lnTo>
                    <a:pt x="553" y="48"/>
                  </a:lnTo>
                  <a:lnTo>
                    <a:pt x="553" y="54"/>
                  </a:lnTo>
                  <a:lnTo>
                    <a:pt x="541" y="66"/>
                  </a:lnTo>
                  <a:lnTo>
                    <a:pt x="541" y="72"/>
                  </a:lnTo>
                  <a:lnTo>
                    <a:pt x="541" y="84"/>
                  </a:lnTo>
                  <a:lnTo>
                    <a:pt x="553" y="96"/>
                  </a:lnTo>
                  <a:lnTo>
                    <a:pt x="560" y="108"/>
                  </a:lnTo>
                  <a:lnTo>
                    <a:pt x="560" y="114"/>
                  </a:lnTo>
                  <a:lnTo>
                    <a:pt x="560" y="126"/>
                  </a:lnTo>
                  <a:lnTo>
                    <a:pt x="566" y="138"/>
                  </a:lnTo>
                  <a:lnTo>
                    <a:pt x="572" y="144"/>
                  </a:lnTo>
                  <a:lnTo>
                    <a:pt x="578" y="150"/>
                  </a:lnTo>
                  <a:lnTo>
                    <a:pt x="578" y="156"/>
                  </a:lnTo>
                  <a:lnTo>
                    <a:pt x="578" y="162"/>
                  </a:lnTo>
                  <a:lnTo>
                    <a:pt x="578" y="168"/>
                  </a:lnTo>
                  <a:lnTo>
                    <a:pt x="584" y="168"/>
                  </a:lnTo>
                  <a:lnTo>
                    <a:pt x="590" y="174"/>
                  </a:lnTo>
                  <a:lnTo>
                    <a:pt x="602" y="180"/>
                  </a:lnTo>
                  <a:lnTo>
                    <a:pt x="614" y="180"/>
                  </a:lnTo>
                  <a:lnTo>
                    <a:pt x="626" y="180"/>
                  </a:lnTo>
                  <a:lnTo>
                    <a:pt x="626" y="186"/>
                  </a:lnTo>
                  <a:lnTo>
                    <a:pt x="620" y="192"/>
                  </a:lnTo>
                  <a:lnTo>
                    <a:pt x="614" y="192"/>
                  </a:lnTo>
                  <a:lnTo>
                    <a:pt x="614" y="198"/>
                  </a:lnTo>
                  <a:lnTo>
                    <a:pt x="608" y="198"/>
                  </a:lnTo>
                  <a:lnTo>
                    <a:pt x="602" y="198"/>
                  </a:lnTo>
                  <a:lnTo>
                    <a:pt x="596" y="198"/>
                  </a:lnTo>
                  <a:lnTo>
                    <a:pt x="596" y="204"/>
                  </a:lnTo>
                  <a:lnTo>
                    <a:pt x="590" y="222"/>
                  </a:lnTo>
                  <a:lnTo>
                    <a:pt x="590" y="234"/>
                  </a:lnTo>
                  <a:lnTo>
                    <a:pt x="590" y="240"/>
                  </a:lnTo>
                  <a:lnTo>
                    <a:pt x="596" y="246"/>
                  </a:lnTo>
                  <a:lnTo>
                    <a:pt x="614" y="258"/>
                  </a:lnTo>
                  <a:lnTo>
                    <a:pt x="626" y="264"/>
                  </a:lnTo>
                  <a:lnTo>
                    <a:pt x="632" y="270"/>
                  </a:lnTo>
                  <a:lnTo>
                    <a:pt x="632" y="276"/>
                  </a:lnTo>
                  <a:lnTo>
                    <a:pt x="638" y="276"/>
                  </a:lnTo>
                  <a:lnTo>
                    <a:pt x="632" y="282"/>
                  </a:lnTo>
                  <a:lnTo>
                    <a:pt x="632" y="288"/>
                  </a:lnTo>
                  <a:lnTo>
                    <a:pt x="620" y="300"/>
                  </a:lnTo>
                  <a:lnTo>
                    <a:pt x="614" y="306"/>
                  </a:lnTo>
                  <a:lnTo>
                    <a:pt x="614" y="312"/>
                  </a:lnTo>
                  <a:lnTo>
                    <a:pt x="620" y="318"/>
                  </a:lnTo>
                  <a:lnTo>
                    <a:pt x="620" y="324"/>
                  </a:lnTo>
                  <a:lnTo>
                    <a:pt x="620" y="330"/>
                  </a:lnTo>
                  <a:lnTo>
                    <a:pt x="620" y="336"/>
                  </a:lnTo>
                  <a:lnTo>
                    <a:pt x="620" y="348"/>
                  </a:lnTo>
                  <a:lnTo>
                    <a:pt x="620" y="360"/>
                  </a:lnTo>
                  <a:lnTo>
                    <a:pt x="620" y="366"/>
                  </a:lnTo>
                  <a:lnTo>
                    <a:pt x="620" y="372"/>
                  </a:lnTo>
                  <a:lnTo>
                    <a:pt x="626" y="385"/>
                  </a:lnTo>
                  <a:lnTo>
                    <a:pt x="626" y="391"/>
                  </a:lnTo>
                  <a:lnTo>
                    <a:pt x="632" y="403"/>
                  </a:lnTo>
                  <a:lnTo>
                    <a:pt x="638" y="415"/>
                  </a:lnTo>
                  <a:lnTo>
                    <a:pt x="638" y="427"/>
                  </a:lnTo>
                  <a:lnTo>
                    <a:pt x="632" y="451"/>
                  </a:lnTo>
                  <a:lnTo>
                    <a:pt x="632" y="457"/>
                  </a:lnTo>
                  <a:lnTo>
                    <a:pt x="632" y="469"/>
                  </a:lnTo>
                  <a:lnTo>
                    <a:pt x="632" y="475"/>
                  </a:lnTo>
                  <a:lnTo>
                    <a:pt x="638" y="481"/>
                  </a:lnTo>
                  <a:lnTo>
                    <a:pt x="650" y="487"/>
                  </a:lnTo>
                  <a:lnTo>
                    <a:pt x="650" y="493"/>
                  </a:lnTo>
                  <a:lnTo>
                    <a:pt x="644" y="499"/>
                  </a:lnTo>
                  <a:lnTo>
                    <a:pt x="638" y="505"/>
                  </a:lnTo>
                  <a:lnTo>
                    <a:pt x="632" y="505"/>
                  </a:lnTo>
                  <a:lnTo>
                    <a:pt x="632" y="511"/>
                  </a:lnTo>
                  <a:lnTo>
                    <a:pt x="626" y="517"/>
                  </a:lnTo>
                  <a:lnTo>
                    <a:pt x="626" y="523"/>
                  </a:lnTo>
                  <a:lnTo>
                    <a:pt x="626" y="529"/>
                  </a:lnTo>
                  <a:lnTo>
                    <a:pt x="620" y="535"/>
                  </a:lnTo>
                  <a:lnTo>
                    <a:pt x="620" y="541"/>
                  </a:lnTo>
                  <a:lnTo>
                    <a:pt x="620" y="547"/>
                  </a:lnTo>
                  <a:lnTo>
                    <a:pt x="620" y="553"/>
                  </a:lnTo>
                  <a:lnTo>
                    <a:pt x="620" y="559"/>
                  </a:lnTo>
                  <a:lnTo>
                    <a:pt x="620" y="565"/>
                  </a:lnTo>
                  <a:lnTo>
                    <a:pt x="632" y="571"/>
                  </a:lnTo>
                  <a:lnTo>
                    <a:pt x="638" y="583"/>
                  </a:lnTo>
                  <a:lnTo>
                    <a:pt x="638" y="589"/>
                  </a:lnTo>
                  <a:lnTo>
                    <a:pt x="638" y="595"/>
                  </a:lnTo>
                  <a:lnTo>
                    <a:pt x="632" y="607"/>
                  </a:lnTo>
                  <a:lnTo>
                    <a:pt x="626" y="613"/>
                  </a:lnTo>
                  <a:lnTo>
                    <a:pt x="626" y="619"/>
                  </a:lnTo>
                  <a:lnTo>
                    <a:pt x="632" y="631"/>
                  </a:lnTo>
                  <a:lnTo>
                    <a:pt x="632" y="637"/>
                  </a:lnTo>
                  <a:lnTo>
                    <a:pt x="638" y="643"/>
                  </a:lnTo>
                  <a:lnTo>
                    <a:pt x="650" y="649"/>
                  </a:lnTo>
                  <a:lnTo>
                    <a:pt x="656" y="649"/>
                  </a:lnTo>
                  <a:lnTo>
                    <a:pt x="662" y="655"/>
                  </a:lnTo>
                  <a:lnTo>
                    <a:pt x="668" y="661"/>
                  </a:lnTo>
                  <a:lnTo>
                    <a:pt x="674" y="667"/>
                  </a:lnTo>
                  <a:lnTo>
                    <a:pt x="674" y="673"/>
                  </a:lnTo>
                  <a:lnTo>
                    <a:pt x="668" y="673"/>
                  </a:lnTo>
                  <a:lnTo>
                    <a:pt x="662" y="679"/>
                  </a:lnTo>
                  <a:lnTo>
                    <a:pt x="656" y="691"/>
                  </a:lnTo>
                  <a:lnTo>
                    <a:pt x="650" y="697"/>
                  </a:lnTo>
                  <a:lnTo>
                    <a:pt x="638" y="709"/>
                  </a:lnTo>
                  <a:lnTo>
                    <a:pt x="632" y="715"/>
                  </a:lnTo>
                  <a:lnTo>
                    <a:pt x="620" y="709"/>
                  </a:lnTo>
                  <a:lnTo>
                    <a:pt x="614" y="709"/>
                  </a:lnTo>
                  <a:lnTo>
                    <a:pt x="608" y="697"/>
                  </a:lnTo>
                  <a:lnTo>
                    <a:pt x="596" y="685"/>
                  </a:lnTo>
                  <a:lnTo>
                    <a:pt x="590" y="679"/>
                  </a:lnTo>
                  <a:lnTo>
                    <a:pt x="578" y="667"/>
                  </a:lnTo>
                  <a:lnTo>
                    <a:pt x="566" y="649"/>
                  </a:lnTo>
                  <a:lnTo>
                    <a:pt x="560" y="643"/>
                  </a:lnTo>
                  <a:lnTo>
                    <a:pt x="553" y="625"/>
                  </a:lnTo>
                  <a:lnTo>
                    <a:pt x="547" y="619"/>
                  </a:lnTo>
                  <a:lnTo>
                    <a:pt x="541" y="607"/>
                  </a:lnTo>
                  <a:lnTo>
                    <a:pt x="535" y="601"/>
                  </a:lnTo>
                  <a:lnTo>
                    <a:pt x="529" y="589"/>
                  </a:lnTo>
                  <a:lnTo>
                    <a:pt x="523" y="577"/>
                  </a:lnTo>
                  <a:lnTo>
                    <a:pt x="517" y="565"/>
                  </a:lnTo>
                  <a:lnTo>
                    <a:pt x="517" y="547"/>
                  </a:lnTo>
                  <a:lnTo>
                    <a:pt x="511" y="541"/>
                  </a:lnTo>
                  <a:lnTo>
                    <a:pt x="505" y="535"/>
                  </a:lnTo>
                  <a:lnTo>
                    <a:pt x="487" y="547"/>
                  </a:lnTo>
                  <a:lnTo>
                    <a:pt x="487" y="553"/>
                  </a:lnTo>
                  <a:lnTo>
                    <a:pt x="481" y="547"/>
                  </a:lnTo>
                  <a:lnTo>
                    <a:pt x="475" y="547"/>
                  </a:lnTo>
                  <a:lnTo>
                    <a:pt x="469" y="541"/>
                  </a:lnTo>
                  <a:lnTo>
                    <a:pt x="469" y="535"/>
                  </a:lnTo>
                  <a:lnTo>
                    <a:pt x="469" y="529"/>
                  </a:lnTo>
                  <a:lnTo>
                    <a:pt x="463" y="529"/>
                  </a:lnTo>
                  <a:lnTo>
                    <a:pt x="463" y="523"/>
                  </a:lnTo>
                  <a:lnTo>
                    <a:pt x="463" y="511"/>
                  </a:lnTo>
                  <a:lnTo>
                    <a:pt x="463" y="505"/>
                  </a:lnTo>
                  <a:lnTo>
                    <a:pt x="457" y="505"/>
                  </a:lnTo>
                  <a:lnTo>
                    <a:pt x="451" y="493"/>
                  </a:lnTo>
                  <a:lnTo>
                    <a:pt x="451" y="487"/>
                  </a:lnTo>
                  <a:lnTo>
                    <a:pt x="445" y="487"/>
                  </a:lnTo>
                  <a:lnTo>
                    <a:pt x="445" y="481"/>
                  </a:lnTo>
                  <a:lnTo>
                    <a:pt x="439" y="481"/>
                  </a:lnTo>
                  <a:lnTo>
                    <a:pt x="427" y="487"/>
                  </a:lnTo>
                  <a:lnTo>
                    <a:pt x="415" y="487"/>
                  </a:lnTo>
                  <a:lnTo>
                    <a:pt x="415" y="481"/>
                  </a:lnTo>
                  <a:lnTo>
                    <a:pt x="409" y="475"/>
                  </a:lnTo>
                  <a:lnTo>
                    <a:pt x="409" y="469"/>
                  </a:lnTo>
                  <a:lnTo>
                    <a:pt x="415" y="463"/>
                  </a:lnTo>
                  <a:lnTo>
                    <a:pt x="409" y="457"/>
                  </a:lnTo>
                  <a:lnTo>
                    <a:pt x="415" y="445"/>
                  </a:lnTo>
                  <a:lnTo>
                    <a:pt x="409" y="439"/>
                  </a:lnTo>
                  <a:lnTo>
                    <a:pt x="409" y="445"/>
                  </a:lnTo>
                  <a:lnTo>
                    <a:pt x="403" y="445"/>
                  </a:lnTo>
                  <a:lnTo>
                    <a:pt x="403" y="451"/>
                  </a:lnTo>
                  <a:lnTo>
                    <a:pt x="397" y="457"/>
                  </a:lnTo>
                  <a:lnTo>
                    <a:pt x="391" y="457"/>
                  </a:lnTo>
                  <a:lnTo>
                    <a:pt x="385" y="457"/>
                  </a:lnTo>
                  <a:lnTo>
                    <a:pt x="385" y="463"/>
                  </a:lnTo>
                  <a:lnTo>
                    <a:pt x="379" y="469"/>
                  </a:lnTo>
                  <a:lnTo>
                    <a:pt x="373" y="475"/>
                  </a:lnTo>
                  <a:lnTo>
                    <a:pt x="367" y="481"/>
                  </a:lnTo>
                  <a:lnTo>
                    <a:pt x="361" y="481"/>
                  </a:lnTo>
                  <a:lnTo>
                    <a:pt x="355" y="481"/>
                  </a:lnTo>
                  <a:lnTo>
                    <a:pt x="349" y="481"/>
                  </a:lnTo>
                  <a:lnTo>
                    <a:pt x="349" y="475"/>
                  </a:lnTo>
                  <a:lnTo>
                    <a:pt x="349" y="463"/>
                  </a:lnTo>
                  <a:lnTo>
                    <a:pt x="349" y="457"/>
                  </a:lnTo>
                  <a:lnTo>
                    <a:pt x="337" y="457"/>
                  </a:lnTo>
                  <a:lnTo>
                    <a:pt x="337" y="463"/>
                  </a:lnTo>
                  <a:lnTo>
                    <a:pt x="331" y="457"/>
                  </a:lnTo>
                  <a:lnTo>
                    <a:pt x="325" y="457"/>
                  </a:lnTo>
                  <a:lnTo>
                    <a:pt x="325" y="451"/>
                  </a:lnTo>
                  <a:lnTo>
                    <a:pt x="307" y="445"/>
                  </a:lnTo>
                  <a:lnTo>
                    <a:pt x="301" y="445"/>
                  </a:lnTo>
                  <a:lnTo>
                    <a:pt x="295" y="451"/>
                  </a:lnTo>
                  <a:lnTo>
                    <a:pt x="289" y="445"/>
                  </a:lnTo>
                  <a:lnTo>
                    <a:pt x="277" y="445"/>
                  </a:lnTo>
                  <a:lnTo>
                    <a:pt x="271" y="445"/>
                  </a:lnTo>
                  <a:lnTo>
                    <a:pt x="265" y="445"/>
                  </a:lnTo>
                  <a:lnTo>
                    <a:pt x="259" y="445"/>
                  </a:lnTo>
                  <a:lnTo>
                    <a:pt x="253" y="445"/>
                  </a:lnTo>
                  <a:lnTo>
                    <a:pt x="241" y="445"/>
                  </a:lnTo>
                  <a:lnTo>
                    <a:pt x="229" y="439"/>
                  </a:lnTo>
                  <a:lnTo>
                    <a:pt x="216" y="439"/>
                  </a:lnTo>
                  <a:lnTo>
                    <a:pt x="210" y="445"/>
                  </a:lnTo>
                  <a:lnTo>
                    <a:pt x="204" y="445"/>
                  </a:lnTo>
                  <a:lnTo>
                    <a:pt x="198" y="439"/>
                  </a:lnTo>
                  <a:lnTo>
                    <a:pt x="192" y="433"/>
                  </a:lnTo>
                  <a:lnTo>
                    <a:pt x="186" y="427"/>
                  </a:lnTo>
                  <a:lnTo>
                    <a:pt x="180" y="427"/>
                  </a:lnTo>
                  <a:lnTo>
                    <a:pt x="174" y="427"/>
                  </a:lnTo>
                  <a:lnTo>
                    <a:pt x="162" y="433"/>
                  </a:lnTo>
                  <a:lnTo>
                    <a:pt x="156" y="433"/>
                  </a:lnTo>
                  <a:lnTo>
                    <a:pt x="150" y="433"/>
                  </a:lnTo>
                  <a:lnTo>
                    <a:pt x="144" y="433"/>
                  </a:lnTo>
                  <a:lnTo>
                    <a:pt x="138" y="433"/>
                  </a:lnTo>
                  <a:lnTo>
                    <a:pt x="126" y="439"/>
                  </a:lnTo>
                  <a:lnTo>
                    <a:pt x="114" y="445"/>
                  </a:lnTo>
                  <a:lnTo>
                    <a:pt x="108" y="445"/>
                  </a:lnTo>
                  <a:lnTo>
                    <a:pt x="102" y="451"/>
                  </a:lnTo>
                  <a:lnTo>
                    <a:pt x="96" y="463"/>
                  </a:lnTo>
                  <a:lnTo>
                    <a:pt x="90" y="463"/>
                  </a:lnTo>
                  <a:lnTo>
                    <a:pt x="78" y="457"/>
                  </a:lnTo>
                  <a:lnTo>
                    <a:pt x="72" y="457"/>
                  </a:lnTo>
                  <a:lnTo>
                    <a:pt x="60" y="457"/>
                  </a:lnTo>
                  <a:lnTo>
                    <a:pt x="54" y="457"/>
                  </a:lnTo>
                  <a:lnTo>
                    <a:pt x="54" y="439"/>
                  </a:lnTo>
                  <a:lnTo>
                    <a:pt x="48" y="433"/>
                  </a:lnTo>
                  <a:lnTo>
                    <a:pt x="42" y="427"/>
                  </a:lnTo>
                  <a:lnTo>
                    <a:pt x="30" y="415"/>
                  </a:lnTo>
                  <a:lnTo>
                    <a:pt x="12" y="403"/>
                  </a:lnTo>
                  <a:lnTo>
                    <a:pt x="0" y="391"/>
                  </a:lnTo>
                  <a:lnTo>
                    <a:pt x="0" y="372"/>
                  </a:lnTo>
                  <a:lnTo>
                    <a:pt x="6" y="366"/>
                  </a:lnTo>
                  <a:lnTo>
                    <a:pt x="12" y="354"/>
                  </a:lnTo>
                  <a:lnTo>
                    <a:pt x="12" y="348"/>
                  </a:lnTo>
                  <a:lnTo>
                    <a:pt x="30" y="354"/>
                  </a:lnTo>
                  <a:lnTo>
                    <a:pt x="42" y="354"/>
                  </a:lnTo>
                  <a:lnTo>
                    <a:pt x="54" y="354"/>
                  </a:lnTo>
                  <a:lnTo>
                    <a:pt x="66" y="348"/>
                  </a:lnTo>
                  <a:lnTo>
                    <a:pt x="78" y="342"/>
                  </a:lnTo>
                  <a:lnTo>
                    <a:pt x="84" y="336"/>
                  </a:lnTo>
                  <a:lnTo>
                    <a:pt x="90" y="336"/>
                  </a:lnTo>
                  <a:lnTo>
                    <a:pt x="96" y="324"/>
                  </a:lnTo>
                  <a:lnTo>
                    <a:pt x="102" y="318"/>
                  </a:lnTo>
                  <a:lnTo>
                    <a:pt x="108" y="306"/>
                  </a:lnTo>
                  <a:lnTo>
                    <a:pt x="114" y="306"/>
                  </a:lnTo>
                  <a:lnTo>
                    <a:pt x="120" y="312"/>
                  </a:lnTo>
                  <a:lnTo>
                    <a:pt x="126" y="312"/>
                  </a:lnTo>
                  <a:lnTo>
                    <a:pt x="132" y="318"/>
                  </a:lnTo>
                  <a:lnTo>
                    <a:pt x="138" y="330"/>
                  </a:lnTo>
                  <a:lnTo>
                    <a:pt x="132" y="336"/>
                  </a:lnTo>
                  <a:lnTo>
                    <a:pt x="144" y="348"/>
                  </a:lnTo>
                  <a:lnTo>
                    <a:pt x="150" y="342"/>
                  </a:lnTo>
                  <a:lnTo>
                    <a:pt x="168" y="342"/>
                  </a:lnTo>
                  <a:lnTo>
                    <a:pt x="174" y="348"/>
                  </a:lnTo>
                  <a:lnTo>
                    <a:pt x="174" y="330"/>
                  </a:lnTo>
                  <a:lnTo>
                    <a:pt x="174" y="324"/>
                  </a:lnTo>
                  <a:lnTo>
                    <a:pt x="168" y="318"/>
                  </a:lnTo>
                  <a:lnTo>
                    <a:pt x="168" y="306"/>
                  </a:lnTo>
                  <a:lnTo>
                    <a:pt x="168" y="300"/>
                  </a:lnTo>
                  <a:lnTo>
                    <a:pt x="174" y="294"/>
                  </a:lnTo>
                  <a:lnTo>
                    <a:pt x="180" y="288"/>
                  </a:lnTo>
                  <a:lnTo>
                    <a:pt x="192" y="282"/>
                  </a:lnTo>
                  <a:lnTo>
                    <a:pt x="204" y="276"/>
                  </a:lnTo>
                  <a:lnTo>
                    <a:pt x="216" y="276"/>
                  </a:lnTo>
                  <a:lnTo>
                    <a:pt x="223" y="270"/>
                  </a:lnTo>
                  <a:lnTo>
                    <a:pt x="229" y="264"/>
                  </a:lnTo>
                  <a:lnTo>
                    <a:pt x="235" y="264"/>
                  </a:lnTo>
                  <a:lnTo>
                    <a:pt x="241" y="258"/>
                  </a:lnTo>
                  <a:lnTo>
                    <a:pt x="247" y="252"/>
                  </a:lnTo>
                  <a:lnTo>
                    <a:pt x="253" y="246"/>
                  </a:lnTo>
                  <a:lnTo>
                    <a:pt x="259" y="246"/>
                  </a:lnTo>
                  <a:lnTo>
                    <a:pt x="265" y="246"/>
                  </a:lnTo>
                  <a:lnTo>
                    <a:pt x="271" y="246"/>
                  </a:lnTo>
                  <a:lnTo>
                    <a:pt x="277" y="252"/>
                  </a:lnTo>
                  <a:lnTo>
                    <a:pt x="283" y="258"/>
                  </a:lnTo>
                  <a:lnTo>
                    <a:pt x="295" y="264"/>
                  </a:lnTo>
                  <a:lnTo>
                    <a:pt x="301" y="252"/>
                  </a:lnTo>
                  <a:lnTo>
                    <a:pt x="313" y="252"/>
                  </a:lnTo>
                  <a:lnTo>
                    <a:pt x="319" y="240"/>
                  </a:lnTo>
                  <a:lnTo>
                    <a:pt x="337" y="240"/>
                  </a:lnTo>
                  <a:lnTo>
                    <a:pt x="331" y="228"/>
                  </a:lnTo>
                  <a:lnTo>
                    <a:pt x="331" y="222"/>
                  </a:lnTo>
                  <a:lnTo>
                    <a:pt x="325" y="216"/>
                  </a:lnTo>
                  <a:lnTo>
                    <a:pt x="325" y="210"/>
                  </a:lnTo>
                  <a:lnTo>
                    <a:pt x="319" y="204"/>
                  </a:lnTo>
                  <a:lnTo>
                    <a:pt x="319" y="198"/>
                  </a:lnTo>
                  <a:lnTo>
                    <a:pt x="319" y="192"/>
                  </a:lnTo>
                  <a:lnTo>
                    <a:pt x="325" y="192"/>
                  </a:lnTo>
                  <a:lnTo>
                    <a:pt x="325" y="186"/>
                  </a:lnTo>
                  <a:lnTo>
                    <a:pt x="331" y="180"/>
                  </a:lnTo>
                  <a:lnTo>
                    <a:pt x="331" y="174"/>
                  </a:lnTo>
                  <a:lnTo>
                    <a:pt x="325" y="168"/>
                  </a:lnTo>
                  <a:lnTo>
                    <a:pt x="325" y="162"/>
                  </a:lnTo>
                  <a:lnTo>
                    <a:pt x="325" y="150"/>
                  </a:lnTo>
                  <a:lnTo>
                    <a:pt x="325" y="132"/>
                  </a:lnTo>
                  <a:lnTo>
                    <a:pt x="325" y="120"/>
                  </a:lnTo>
                  <a:lnTo>
                    <a:pt x="325" y="102"/>
                  </a:lnTo>
                  <a:lnTo>
                    <a:pt x="325" y="96"/>
                  </a:lnTo>
                  <a:lnTo>
                    <a:pt x="319" y="90"/>
                  </a:lnTo>
                  <a:lnTo>
                    <a:pt x="319" y="78"/>
                  </a:lnTo>
                  <a:lnTo>
                    <a:pt x="325" y="72"/>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8" name="Freeform 32"/>
            <p:cNvSpPr>
              <a:spLocks/>
            </p:cNvSpPr>
            <p:nvPr/>
          </p:nvSpPr>
          <p:spPr bwMode="auto">
            <a:xfrm>
              <a:off x="7001906" y="2691140"/>
              <a:ext cx="984250" cy="1222375"/>
            </a:xfrm>
            <a:custGeom>
              <a:avLst/>
              <a:gdLst>
                <a:gd name="T0" fmla="*/ 90 w 620"/>
                <a:gd name="T1" fmla="*/ 30 h 770"/>
                <a:gd name="T2" fmla="*/ 132 w 620"/>
                <a:gd name="T3" fmla="*/ 66 h 770"/>
                <a:gd name="T4" fmla="*/ 186 w 620"/>
                <a:gd name="T5" fmla="*/ 114 h 770"/>
                <a:gd name="T6" fmla="*/ 259 w 620"/>
                <a:gd name="T7" fmla="*/ 121 h 770"/>
                <a:gd name="T8" fmla="*/ 307 w 620"/>
                <a:gd name="T9" fmla="*/ 121 h 770"/>
                <a:gd name="T10" fmla="*/ 337 w 620"/>
                <a:gd name="T11" fmla="*/ 127 h 770"/>
                <a:gd name="T12" fmla="*/ 379 w 620"/>
                <a:gd name="T13" fmla="*/ 78 h 770"/>
                <a:gd name="T14" fmla="*/ 403 w 620"/>
                <a:gd name="T15" fmla="*/ 60 h 770"/>
                <a:gd name="T16" fmla="*/ 445 w 620"/>
                <a:gd name="T17" fmla="*/ 66 h 770"/>
                <a:gd name="T18" fmla="*/ 469 w 620"/>
                <a:gd name="T19" fmla="*/ 84 h 770"/>
                <a:gd name="T20" fmla="*/ 499 w 620"/>
                <a:gd name="T21" fmla="*/ 114 h 770"/>
                <a:gd name="T22" fmla="*/ 523 w 620"/>
                <a:gd name="T23" fmla="*/ 139 h 770"/>
                <a:gd name="T24" fmla="*/ 541 w 620"/>
                <a:gd name="T25" fmla="*/ 193 h 770"/>
                <a:gd name="T26" fmla="*/ 553 w 620"/>
                <a:gd name="T27" fmla="*/ 223 h 770"/>
                <a:gd name="T28" fmla="*/ 529 w 620"/>
                <a:gd name="T29" fmla="*/ 229 h 770"/>
                <a:gd name="T30" fmla="*/ 499 w 620"/>
                <a:gd name="T31" fmla="*/ 229 h 770"/>
                <a:gd name="T32" fmla="*/ 475 w 620"/>
                <a:gd name="T33" fmla="*/ 247 h 770"/>
                <a:gd name="T34" fmla="*/ 451 w 620"/>
                <a:gd name="T35" fmla="*/ 247 h 770"/>
                <a:gd name="T36" fmla="*/ 445 w 620"/>
                <a:gd name="T37" fmla="*/ 271 h 770"/>
                <a:gd name="T38" fmla="*/ 481 w 620"/>
                <a:gd name="T39" fmla="*/ 313 h 770"/>
                <a:gd name="T40" fmla="*/ 541 w 620"/>
                <a:gd name="T41" fmla="*/ 397 h 770"/>
                <a:gd name="T42" fmla="*/ 602 w 620"/>
                <a:gd name="T43" fmla="*/ 475 h 770"/>
                <a:gd name="T44" fmla="*/ 614 w 620"/>
                <a:gd name="T45" fmla="*/ 511 h 770"/>
                <a:gd name="T46" fmla="*/ 608 w 620"/>
                <a:gd name="T47" fmla="*/ 535 h 770"/>
                <a:gd name="T48" fmla="*/ 608 w 620"/>
                <a:gd name="T49" fmla="*/ 559 h 770"/>
                <a:gd name="T50" fmla="*/ 583 w 620"/>
                <a:gd name="T51" fmla="*/ 571 h 770"/>
                <a:gd name="T52" fmla="*/ 571 w 620"/>
                <a:gd name="T53" fmla="*/ 596 h 770"/>
                <a:gd name="T54" fmla="*/ 571 w 620"/>
                <a:gd name="T55" fmla="*/ 626 h 770"/>
                <a:gd name="T56" fmla="*/ 511 w 620"/>
                <a:gd name="T57" fmla="*/ 662 h 770"/>
                <a:gd name="T58" fmla="*/ 463 w 620"/>
                <a:gd name="T59" fmla="*/ 710 h 770"/>
                <a:gd name="T60" fmla="*/ 427 w 620"/>
                <a:gd name="T61" fmla="*/ 752 h 770"/>
                <a:gd name="T62" fmla="*/ 391 w 620"/>
                <a:gd name="T63" fmla="*/ 758 h 770"/>
                <a:gd name="T64" fmla="*/ 343 w 620"/>
                <a:gd name="T65" fmla="*/ 746 h 770"/>
                <a:gd name="T66" fmla="*/ 319 w 620"/>
                <a:gd name="T67" fmla="*/ 752 h 770"/>
                <a:gd name="T68" fmla="*/ 295 w 620"/>
                <a:gd name="T69" fmla="*/ 758 h 770"/>
                <a:gd name="T70" fmla="*/ 265 w 620"/>
                <a:gd name="T71" fmla="*/ 752 h 770"/>
                <a:gd name="T72" fmla="*/ 246 w 620"/>
                <a:gd name="T73" fmla="*/ 758 h 770"/>
                <a:gd name="T74" fmla="*/ 222 w 620"/>
                <a:gd name="T75" fmla="*/ 770 h 770"/>
                <a:gd name="T76" fmla="*/ 198 w 620"/>
                <a:gd name="T77" fmla="*/ 758 h 770"/>
                <a:gd name="T78" fmla="*/ 186 w 620"/>
                <a:gd name="T79" fmla="*/ 740 h 770"/>
                <a:gd name="T80" fmla="*/ 174 w 620"/>
                <a:gd name="T81" fmla="*/ 740 h 770"/>
                <a:gd name="T82" fmla="*/ 150 w 620"/>
                <a:gd name="T83" fmla="*/ 734 h 770"/>
                <a:gd name="T84" fmla="*/ 126 w 620"/>
                <a:gd name="T85" fmla="*/ 728 h 770"/>
                <a:gd name="T86" fmla="*/ 102 w 620"/>
                <a:gd name="T87" fmla="*/ 728 h 770"/>
                <a:gd name="T88" fmla="*/ 12 w 620"/>
                <a:gd name="T89" fmla="*/ 644 h 770"/>
                <a:gd name="T90" fmla="*/ 36 w 620"/>
                <a:gd name="T91" fmla="*/ 559 h 770"/>
                <a:gd name="T92" fmla="*/ 66 w 620"/>
                <a:gd name="T93" fmla="*/ 427 h 770"/>
                <a:gd name="T94" fmla="*/ 24 w 620"/>
                <a:gd name="T95" fmla="*/ 367 h 770"/>
                <a:gd name="T96" fmla="*/ 0 w 620"/>
                <a:gd name="T97" fmla="*/ 247 h 770"/>
                <a:gd name="T98" fmla="*/ 30 w 620"/>
                <a:gd name="T99" fmla="*/ 114 h 770"/>
                <a:gd name="T100" fmla="*/ 36 w 620"/>
                <a:gd name="T101" fmla="*/ 4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0" h="770">
                  <a:moveTo>
                    <a:pt x="54" y="0"/>
                  </a:moveTo>
                  <a:lnTo>
                    <a:pt x="60" y="6"/>
                  </a:lnTo>
                  <a:lnTo>
                    <a:pt x="66" y="12"/>
                  </a:lnTo>
                  <a:lnTo>
                    <a:pt x="72" y="18"/>
                  </a:lnTo>
                  <a:lnTo>
                    <a:pt x="90" y="30"/>
                  </a:lnTo>
                  <a:lnTo>
                    <a:pt x="96" y="36"/>
                  </a:lnTo>
                  <a:lnTo>
                    <a:pt x="102" y="48"/>
                  </a:lnTo>
                  <a:lnTo>
                    <a:pt x="108" y="48"/>
                  </a:lnTo>
                  <a:lnTo>
                    <a:pt x="120" y="60"/>
                  </a:lnTo>
                  <a:lnTo>
                    <a:pt x="132" y="66"/>
                  </a:lnTo>
                  <a:lnTo>
                    <a:pt x="156" y="90"/>
                  </a:lnTo>
                  <a:lnTo>
                    <a:pt x="168" y="96"/>
                  </a:lnTo>
                  <a:lnTo>
                    <a:pt x="168" y="102"/>
                  </a:lnTo>
                  <a:lnTo>
                    <a:pt x="174" y="108"/>
                  </a:lnTo>
                  <a:lnTo>
                    <a:pt x="186" y="114"/>
                  </a:lnTo>
                  <a:lnTo>
                    <a:pt x="192" y="121"/>
                  </a:lnTo>
                  <a:lnTo>
                    <a:pt x="240" y="121"/>
                  </a:lnTo>
                  <a:lnTo>
                    <a:pt x="246" y="121"/>
                  </a:lnTo>
                  <a:lnTo>
                    <a:pt x="252" y="121"/>
                  </a:lnTo>
                  <a:lnTo>
                    <a:pt x="259" y="121"/>
                  </a:lnTo>
                  <a:lnTo>
                    <a:pt x="265" y="121"/>
                  </a:lnTo>
                  <a:lnTo>
                    <a:pt x="277" y="121"/>
                  </a:lnTo>
                  <a:lnTo>
                    <a:pt x="283" y="121"/>
                  </a:lnTo>
                  <a:lnTo>
                    <a:pt x="295" y="121"/>
                  </a:lnTo>
                  <a:lnTo>
                    <a:pt x="307" y="121"/>
                  </a:lnTo>
                  <a:lnTo>
                    <a:pt x="313" y="127"/>
                  </a:lnTo>
                  <a:lnTo>
                    <a:pt x="319" y="127"/>
                  </a:lnTo>
                  <a:lnTo>
                    <a:pt x="325" y="127"/>
                  </a:lnTo>
                  <a:lnTo>
                    <a:pt x="331" y="127"/>
                  </a:lnTo>
                  <a:lnTo>
                    <a:pt x="337" y="127"/>
                  </a:lnTo>
                  <a:lnTo>
                    <a:pt x="343" y="127"/>
                  </a:lnTo>
                  <a:lnTo>
                    <a:pt x="349" y="127"/>
                  </a:lnTo>
                  <a:lnTo>
                    <a:pt x="367" y="90"/>
                  </a:lnTo>
                  <a:lnTo>
                    <a:pt x="373" y="78"/>
                  </a:lnTo>
                  <a:lnTo>
                    <a:pt x="379" y="78"/>
                  </a:lnTo>
                  <a:lnTo>
                    <a:pt x="385" y="84"/>
                  </a:lnTo>
                  <a:lnTo>
                    <a:pt x="391" y="78"/>
                  </a:lnTo>
                  <a:lnTo>
                    <a:pt x="397" y="72"/>
                  </a:lnTo>
                  <a:lnTo>
                    <a:pt x="403" y="66"/>
                  </a:lnTo>
                  <a:lnTo>
                    <a:pt x="403" y="60"/>
                  </a:lnTo>
                  <a:lnTo>
                    <a:pt x="415" y="66"/>
                  </a:lnTo>
                  <a:lnTo>
                    <a:pt x="421" y="66"/>
                  </a:lnTo>
                  <a:lnTo>
                    <a:pt x="427" y="66"/>
                  </a:lnTo>
                  <a:lnTo>
                    <a:pt x="433" y="66"/>
                  </a:lnTo>
                  <a:lnTo>
                    <a:pt x="445" y="66"/>
                  </a:lnTo>
                  <a:lnTo>
                    <a:pt x="451" y="66"/>
                  </a:lnTo>
                  <a:lnTo>
                    <a:pt x="451" y="72"/>
                  </a:lnTo>
                  <a:lnTo>
                    <a:pt x="457" y="72"/>
                  </a:lnTo>
                  <a:lnTo>
                    <a:pt x="463" y="66"/>
                  </a:lnTo>
                  <a:lnTo>
                    <a:pt x="469" y="84"/>
                  </a:lnTo>
                  <a:lnTo>
                    <a:pt x="475" y="96"/>
                  </a:lnTo>
                  <a:lnTo>
                    <a:pt x="475" y="102"/>
                  </a:lnTo>
                  <a:lnTo>
                    <a:pt x="487" y="102"/>
                  </a:lnTo>
                  <a:lnTo>
                    <a:pt x="487" y="108"/>
                  </a:lnTo>
                  <a:lnTo>
                    <a:pt x="499" y="114"/>
                  </a:lnTo>
                  <a:lnTo>
                    <a:pt x="511" y="121"/>
                  </a:lnTo>
                  <a:lnTo>
                    <a:pt x="517" y="121"/>
                  </a:lnTo>
                  <a:lnTo>
                    <a:pt x="523" y="127"/>
                  </a:lnTo>
                  <a:lnTo>
                    <a:pt x="523" y="133"/>
                  </a:lnTo>
                  <a:lnTo>
                    <a:pt x="523" y="139"/>
                  </a:lnTo>
                  <a:lnTo>
                    <a:pt x="523" y="151"/>
                  </a:lnTo>
                  <a:lnTo>
                    <a:pt x="523" y="163"/>
                  </a:lnTo>
                  <a:lnTo>
                    <a:pt x="523" y="175"/>
                  </a:lnTo>
                  <a:lnTo>
                    <a:pt x="529" y="181"/>
                  </a:lnTo>
                  <a:lnTo>
                    <a:pt x="541" y="193"/>
                  </a:lnTo>
                  <a:lnTo>
                    <a:pt x="547" y="199"/>
                  </a:lnTo>
                  <a:lnTo>
                    <a:pt x="547" y="205"/>
                  </a:lnTo>
                  <a:lnTo>
                    <a:pt x="547" y="211"/>
                  </a:lnTo>
                  <a:lnTo>
                    <a:pt x="547" y="223"/>
                  </a:lnTo>
                  <a:lnTo>
                    <a:pt x="553" y="223"/>
                  </a:lnTo>
                  <a:lnTo>
                    <a:pt x="553" y="229"/>
                  </a:lnTo>
                  <a:lnTo>
                    <a:pt x="547" y="229"/>
                  </a:lnTo>
                  <a:lnTo>
                    <a:pt x="541" y="235"/>
                  </a:lnTo>
                  <a:lnTo>
                    <a:pt x="541" y="229"/>
                  </a:lnTo>
                  <a:lnTo>
                    <a:pt x="529" y="229"/>
                  </a:lnTo>
                  <a:lnTo>
                    <a:pt x="523" y="235"/>
                  </a:lnTo>
                  <a:lnTo>
                    <a:pt x="517" y="229"/>
                  </a:lnTo>
                  <a:lnTo>
                    <a:pt x="511" y="229"/>
                  </a:lnTo>
                  <a:lnTo>
                    <a:pt x="505" y="229"/>
                  </a:lnTo>
                  <a:lnTo>
                    <a:pt x="499" y="229"/>
                  </a:lnTo>
                  <a:lnTo>
                    <a:pt x="493" y="229"/>
                  </a:lnTo>
                  <a:lnTo>
                    <a:pt x="487" y="235"/>
                  </a:lnTo>
                  <a:lnTo>
                    <a:pt x="481" y="241"/>
                  </a:lnTo>
                  <a:lnTo>
                    <a:pt x="475" y="241"/>
                  </a:lnTo>
                  <a:lnTo>
                    <a:pt x="475" y="247"/>
                  </a:lnTo>
                  <a:lnTo>
                    <a:pt x="469" y="247"/>
                  </a:lnTo>
                  <a:lnTo>
                    <a:pt x="469" y="253"/>
                  </a:lnTo>
                  <a:lnTo>
                    <a:pt x="463" y="253"/>
                  </a:lnTo>
                  <a:lnTo>
                    <a:pt x="457" y="241"/>
                  </a:lnTo>
                  <a:lnTo>
                    <a:pt x="451" y="247"/>
                  </a:lnTo>
                  <a:lnTo>
                    <a:pt x="445" y="247"/>
                  </a:lnTo>
                  <a:lnTo>
                    <a:pt x="445" y="253"/>
                  </a:lnTo>
                  <a:lnTo>
                    <a:pt x="445" y="259"/>
                  </a:lnTo>
                  <a:lnTo>
                    <a:pt x="445" y="265"/>
                  </a:lnTo>
                  <a:lnTo>
                    <a:pt x="445" y="271"/>
                  </a:lnTo>
                  <a:lnTo>
                    <a:pt x="451" y="271"/>
                  </a:lnTo>
                  <a:lnTo>
                    <a:pt x="457" y="289"/>
                  </a:lnTo>
                  <a:lnTo>
                    <a:pt x="463" y="295"/>
                  </a:lnTo>
                  <a:lnTo>
                    <a:pt x="469" y="301"/>
                  </a:lnTo>
                  <a:lnTo>
                    <a:pt x="481" y="313"/>
                  </a:lnTo>
                  <a:lnTo>
                    <a:pt x="481" y="319"/>
                  </a:lnTo>
                  <a:lnTo>
                    <a:pt x="487" y="325"/>
                  </a:lnTo>
                  <a:lnTo>
                    <a:pt x="493" y="331"/>
                  </a:lnTo>
                  <a:lnTo>
                    <a:pt x="505" y="355"/>
                  </a:lnTo>
                  <a:lnTo>
                    <a:pt x="541" y="397"/>
                  </a:lnTo>
                  <a:lnTo>
                    <a:pt x="547" y="403"/>
                  </a:lnTo>
                  <a:lnTo>
                    <a:pt x="577" y="445"/>
                  </a:lnTo>
                  <a:lnTo>
                    <a:pt x="589" y="457"/>
                  </a:lnTo>
                  <a:lnTo>
                    <a:pt x="589" y="463"/>
                  </a:lnTo>
                  <a:lnTo>
                    <a:pt x="602" y="475"/>
                  </a:lnTo>
                  <a:lnTo>
                    <a:pt x="602" y="481"/>
                  </a:lnTo>
                  <a:lnTo>
                    <a:pt x="608" y="487"/>
                  </a:lnTo>
                  <a:lnTo>
                    <a:pt x="620" y="499"/>
                  </a:lnTo>
                  <a:lnTo>
                    <a:pt x="620" y="505"/>
                  </a:lnTo>
                  <a:lnTo>
                    <a:pt x="614" y="511"/>
                  </a:lnTo>
                  <a:lnTo>
                    <a:pt x="620" y="517"/>
                  </a:lnTo>
                  <a:lnTo>
                    <a:pt x="620" y="523"/>
                  </a:lnTo>
                  <a:lnTo>
                    <a:pt x="614" y="523"/>
                  </a:lnTo>
                  <a:lnTo>
                    <a:pt x="608" y="529"/>
                  </a:lnTo>
                  <a:lnTo>
                    <a:pt x="608" y="535"/>
                  </a:lnTo>
                  <a:lnTo>
                    <a:pt x="608" y="541"/>
                  </a:lnTo>
                  <a:lnTo>
                    <a:pt x="602" y="547"/>
                  </a:lnTo>
                  <a:lnTo>
                    <a:pt x="602" y="553"/>
                  </a:lnTo>
                  <a:lnTo>
                    <a:pt x="602" y="559"/>
                  </a:lnTo>
                  <a:lnTo>
                    <a:pt x="608" y="559"/>
                  </a:lnTo>
                  <a:lnTo>
                    <a:pt x="602" y="559"/>
                  </a:lnTo>
                  <a:lnTo>
                    <a:pt x="596" y="565"/>
                  </a:lnTo>
                  <a:lnTo>
                    <a:pt x="589" y="565"/>
                  </a:lnTo>
                  <a:lnTo>
                    <a:pt x="589" y="571"/>
                  </a:lnTo>
                  <a:lnTo>
                    <a:pt x="583" y="571"/>
                  </a:lnTo>
                  <a:lnTo>
                    <a:pt x="583" y="578"/>
                  </a:lnTo>
                  <a:lnTo>
                    <a:pt x="577" y="578"/>
                  </a:lnTo>
                  <a:lnTo>
                    <a:pt x="571" y="584"/>
                  </a:lnTo>
                  <a:lnTo>
                    <a:pt x="571" y="590"/>
                  </a:lnTo>
                  <a:lnTo>
                    <a:pt x="571" y="596"/>
                  </a:lnTo>
                  <a:lnTo>
                    <a:pt x="565" y="602"/>
                  </a:lnTo>
                  <a:lnTo>
                    <a:pt x="565" y="608"/>
                  </a:lnTo>
                  <a:lnTo>
                    <a:pt x="571" y="614"/>
                  </a:lnTo>
                  <a:lnTo>
                    <a:pt x="571" y="620"/>
                  </a:lnTo>
                  <a:lnTo>
                    <a:pt x="571" y="626"/>
                  </a:lnTo>
                  <a:lnTo>
                    <a:pt x="559" y="626"/>
                  </a:lnTo>
                  <a:lnTo>
                    <a:pt x="547" y="638"/>
                  </a:lnTo>
                  <a:lnTo>
                    <a:pt x="523" y="656"/>
                  </a:lnTo>
                  <a:lnTo>
                    <a:pt x="517" y="662"/>
                  </a:lnTo>
                  <a:lnTo>
                    <a:pt x="511" y="662"/>
                  </a:lnTo>
                  <a:lnTo>
                    <a:pt x="505" y="662"/>
                  </a:lnTo>
                  <a:lnTo>
                    <a:pt x="499" y="674"/>
                  </a:lnTo>
                  <a:lnTo>
                    <a:pt x="493" y="680"/>
                  </a:lnTo>
                  <a:lnTo>
                    <a:pt x="487" y="686"/>
                  </a:lnTo>
                  <a:lnTo>
                    <a:pt x="463" y="710"/>
                  </a:lnTo>
                  <a:lnTo>
                    <a:pt x="457" y="716"/>
                  </a:lnTo>
                  <a:lnTo>
                    <a:pt x="451" y="722"/>
                  </a:lnTo>
                  <a:lnTo>
                    <a:pt x="445" y="734"/>
                  </a:lnTo>
                  <a:lnTo>
                    <a:pt x="427" y="746"/>
                  </a:lnTo>
                  <a:lnTo>
                    <a:pt x="427" y="752"/>
                  </a:lnTo>
                  <a:lnTo>
                    <a:pt x="421" y="752"/>
                  </a:lnTo>
                  <a:lnTo>
                    <a:pt x="415" y="758"/>
                  </a:lnTo>
                  <a:lnTo>
                    <a:pt x="403" y="758"/>
                  </a:lnTo>
                  <a:lnTo>
                    <a:pt x="397" y="758"/>
                  </a:lnTo>
                  <a:lnTo>
                    <a:pt x="391" y="758"/>
                  </a:lnTo>
                  <a:lnTo>
                    <a:pt x="379" y="752"/>
                  </a:lnTo>
                  <a:lnTo>
                    <a:pt x="367" y="752"/>
                  </a:lnTo>
                  <a:lnTo>
                    <a:pt x="355" y="746"/>
                  </a:lnTo>
                  <a:lnTo>
                    <a:pt x="349" y="746"/>
                  </a:lnTo>
                  <a:lnTo>
                    <a:pt x="343" y="746"/>
                  </a:lnTo>
                  <a:lnTo>
                    <a:pt x="337" y="746"/>
                  </a:lnTo>
                  <a:lnTo>
                    <a:pt x="331" y="746"/>
                  </a:lnTo>
                  <a:lnTo>
                    <a:pt x="325" y="746"/>
                  </a:lnTo>
                  <a:lnTo>
                    <a:pt x="325" y="752"/>
                  </a:lnTo>
                  <a:lnTo>
                    <a:pt x="319" y="752"/>
                  </a:lnTo>
                  <a:lnTo>
                    <a:pt x="313" y="746"/>
                  </a:lnTo>
                  <a:lnTo>
                    <a:pt x="307" y="752"/>
                  </a:lnTo>
                  <a:lnTo>
                    <a:pt x="301" y="752"/>
                  </a:lnTo>
                  <a:lnTo>
                    <a:pt x="301" y="758"/>
                  </a:lnTo>
                  <a:lnTo>
                    <a:pt x="295" y="758"/>
                  </a:lnTo>
                  <a:lnTo>
                    <a:pt x="289" y="758"/>
                  </a:lnTo>
                  <a:lnTo>
                    <a:pt x="283" y="758"/>
                  </a:lnTo>
                  <a:lnTo>
                    <a:pt x="277" y="758"/>
                  </a:lnTo>
                  <a:lnTo>
                    <a:pt x="271" y="758"/>
                  </a:lnTo>
                  <a:lnTo>
                    <a:pt x="265" y="752"/>
                  </a:lnTo>
                  <a:lnTo>
                    <a:pt x="259" y="758"/>
                  </a:lnTo>
                  <a:lnTo>
                    <a:pt x="259" y="764"/>
                  </a:lnTo>
                  <a:lnTo>
                    <a:pt x="252" y="764"/>
                  </a:lnTo>
                  <a:lnTo>
                    <a:pt x="252" y="758"/>
                  </a:lnTo>
                  <a:lnTo>
                    <a:pt x="246" y="758"/>
                  </a:lnTo>
                  <a:lnTo>
                    <a:pt x="240" y="770"/>
                  </a:lnTo>
                  <a:lnTo>
                    <a:pt x="234" y="770"/>
                  </a:lnTo>
                  <a:lnTo>
                    <a:pt x="228" y="770"/>
                  </a:lnTo>
                  <a:lnTo>
                    <a:pt x="228" y="764"/>
                  </a:lnTo>
                  <a:lnTo>
                    <a:pt x="222" y="770"/>
                  </a:lnTo>
                  <a:lnTo>
                    <a:pt x="216" y="770"/>
                  </a:lnTo>
                  <a:lnTo>
                    <a:pt x="210" y="770"/>
                  </a:lnTo>
                  <a:lnTo>
                    <a:pt x="204" y="770"/>
                  </a:lnTo>
                  <a:lnTo>
                    <a:pt x="198" y="764"/>
                  </a:lnTo>
                  <a:lnTo>
                    <a:pt x="198" y="758"/>
                  </a:lnTo>
                  <a:lnTo>
                    <a:pt x="198" y="752"/>
                  </a:lnTo>
                  <a:lnTo>
                    <a:pt x="192" y="752"/>
                  </a:lnTo>
                  <a:lnTo>
                    <a:pt x="192" y="746"/>
                  </a:lnTo>
                  <a:lnTo>
                    <a:pt x="186" y="746"/>
                  </a:lnTo>
                  <a:lnTo>
                    <a:pt x="186" y="740"/>
                  </a:lnTo>
                  <a:lnTo>
                    <a:pt x="186" y="734"/>
                  </a:lnTo>
                  <a:lnTo>
                    <a:pt x="180" y="734"/>
                  </a:lnTo>
                  <a:lnTo>
                    <a:pt x="180" y="728"/>
                  </a:lnTo>
                  <a:lnTo>
                    <a:pt x="180" y="734"/>
                  </a:lnTo>
                  <a:lnTo>
                    <a:pt x="174" y="740"/>
                  </a:lnTo>
                  <a:lnTo>
                    <a:pt x="168" y="740"/>
                  </a:lnTo>
                  <a:lnTo>
                    <a:pt x="162" y="740"/>
                  </a:lnTo>
                  <a:lnTo>
                    <a:pt x="156" y="740"/>
                  </a:lnTo>
                  <a:lnTo>
                    <a:pt x="156" y="734"/>
                  </a:lnTo>
                  <a:lnTo>
                    <a:pt x="150" y="734"/>
                  </a:lnTo>
                  <a:lnTo>
                    <a:pt x="144" y="740"/>
                  </a:lnTo>
                  <a:lnTo>
                    <a:pt x="138" y="734"/>
                  </a:lnTo>
                  <a:lnTo>
                    <a:pt x="132" y="734"/>
                  </a:lnTo>
                  <a:lnTo>
                    <a:pt x="126" y="734"/>
                  </a:lnTo>
                  <a:lnTo>
                    <a:pt x="126" y="728"/>
                  </a:lnTo>
                  <a:lnTo>
                    <a:pt x="120" y="728"/>
                  </a:lnTo>
                  <a:lnTo>
                    <a:pt x="120" y="734"/>
                  </a:lnTo>
                  <a:lnTo>
                    <a:pt x="114" y="734"/>
                  </a:lnTo>
                  <a:lnTo>
                    <a:pt x="114" y="740"/>
                  </a:lnTo>
                  <a:lnTo>
                    <a:pt x="102" y="728"/>
                  </a:lnTo>
                  <a:lnTo>
                    <a:pt x="84" y="716"/>
                  </a:lnTo>
                  <a:lnTo>
                    <a:pt x="60" y="692"/>
                  </a:lnTo>
                  <a:lnTo>
                    <a:pt x="42" y="686"/>
                  </a:lnTo>
                  <a:lnTo>
                    <a:pt x="24" y="668"/>
                  </a:lnTo>
                  <a:lnTo>
                    <a:pt x="12" y="644"/>
                  </a:lnTo>
                  <a:lnTo>
                    <a:pt x="24" y="620"/>
                  </a:lnTo>
                  <a:lnTo>
                    <a:pt x="24" y="608"/>
                  </a:lnTo>
                  <a:lnTo>
                    <a:pt x="24" y="602"/>
                  </a:lnTo>
                  <a:lnTo>
                    <a:pt x="30" y="590"/>
                  </a:lnTo>
                  <a:lnTo>
                    <a:pt x="36" y="559"/>
                  </a:lnTo>
                  <a:lnTo>
                    <a:pt x="42" y="547"/>
                  </a:lnTo>
                  <a:lnTo>
                    <a:pt x="54" y="523"/>
                  </a:lnTo>
                  <a:lnTo>
                    <a:pt x="54" y="493"/>
                  </a:lnTo>
                  <a:lnTo>
                    <a:pt x="54" y="469"/>
                  </a:lnTo>
                  <a:lnTo>
                    <a:pt x="66" y="427"/>
                  </a:lnTo>
                  <a:lnTo>
                    <a:pt x="60" y="409"/>
                  </a:lnTo>
                  <a:lnTo>
                    <a:pt x="72" y="379"/>
                  </a:lnTo>
                  <a:lnTo>
                    <a:pt x="60" y="373"/>
                  </a:lnTo>
                  <a:lnTo>
                    <a:pt x="42" y="373"/>
                  </a:lnTo>
                  <a:lnTo>
                    <a:pt x="24" y="367"/>
                  </a:lnTo>
                  <a:lnTo>
                    <a:pt x="0" y="349"/>
                  </a:lnTo>
                  <a:lnTo>
                    <a:pt x="0" y="313"/>
                  </a:lnTo>
                  <a:lnTo>
                    <a:pt x="12" y="301"/>
                  </a:lnTo>
                  <a:lnTo>
                    <a:pt x="6" y="265"/>
                  </a:lnTo>
                  <a:lnTo>
                    <a:pt x="0" y="247"/>
                  </a:lnTo>
                  <a:lnTo>
                    <a:pt x="0" y="217"/>
                  </a:lnTo>
                  <a:lnTo>
                    <a:pt x="0" y="187"/>
                  </a:lnTo>
                  <a:lnTo>
                    <a:pt x="18" y="169"/>
                  </a:lnTo>
                  <a:lnTo>
                    <a:pt x="24" y="145"/>
                  </a:lnTo>
                  <a:lnTo>
                    <a:pt x="30" y="114"/>
                  </a:lnTo>
                  <a:lnTo>
                    <a:pt x="30" y="102"/>
                  </a:lnTo>
                  <a:lnTo>
                    <a:pt x="42" y="90"/>
                  </a:lnTo>
                  <a:lnTo>
                    <a:pt x="42" y="66"/>
                  </a:lnTo>
                  <a:lnTo>
                    <a:pt x="30" y="60"/>
                  </a:lnTo>
                  <a:lnTo>
                    <a:pt x="36" y="42"/>
                  </a:lnTo>
                  <a:lnTo>
                    <a:pt x="48" y="18"/>
                  </a:lnTo>
                  <a:lnTo>
                    <a:pt x="54" y="6"/>
                  </a:lnTo>
                  <a:lnTo>
                    <a:pt x="54" y="0"/>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39" name="Freeform 33"/>
            <p:cNvSpPr>
              <a:spLocks/>
            </p:cNvSpPr>
            <p:nvPr/>
          </p:nvSpPr>
          <p:spPr bwMode="auto">
            <a:xfrm>
              <a:off x="5922406" y="2491115"/>
              <a:ext cx="1260475" cy="1812925"/>
            </a:xfrm>
            <a:custGeom>
              <a:avLst/>
              <a:gdLst>
                <a:gd name="T0" fmla="*/ 72 w 794"/>
                <a:gd name="T1" fmla="*/ 397 h 1142"/>
                <a:gd name="T2" fmla="*/ 180 w 794"/>
                <a:gd name="T3" fmla="*/ 385 h 1142"/>
                <a:gd name="T4" fmla="*/ 228 w 794"/>
                <a:gd name="T5" fmla="*/ 295 h 1142"/>
                <a:gd name="T6" fmla="*/ 186 w 794"/>
                <a:gd name="T7" fmla="*/ 150 h 1142"/>
                <a:gd name="T8" fmla="*/ 204 w 794"/>
                <a:gd name="T9" fmla="*/ 96 h 1142"/>
                <a:gd name="T10" fmla="*/ 271 w 794"/>
                <a:gd name="T11" fmla="*/ 120 h 1142"/>
                <a:gd name="T12" fmla="*/ 331 w 794"/>
                <a:gd name="T13" fmla="*/ 102 h 1142"/>
                <a:gd name="T14" fmla="*/ 343 w 794"/>
                <a:gd name="T15" fmla="*/ 78 h 1142"/>
                <a:gd name="T16" fmla="*/ 397 w 794"/>
                <a:gd name="T17" fmla="*/ 60 h 1142"/>
                <a:gd name="T18" fmla="*/ 457 w 794"/>
                <a:gd name="T19" fmla="*/ 66 h 1142"/>
                <a:gd name="T20" fmla="*/ 511 w 794"/>
                <a:gd name="T21" fmla="*/ 30 h 1142"/>
                <a:gd name="T22" fmla="*/ 596 w 794"/>
                <a:gd name="T23" fmla="*/ 18 h 1142"/>
                <a:gd name="T24" fmla="*/ 668 w 794"/>
                <a:gd name="T25" fmla="*/ 72 h 1142"/>
                <a:gd name="T26" fmla="*/ 716 w 794"/>
                <a:gd name="T27" fmla="*/ 114 h 1142"/>
                <a:gd name="T28" fmla="*/ 716 w 794"/>
                <a:gd name="T29" fmla="*/ 168 h 1142"/>
                <a:gd name="T30" fmla="*/ 710 w 794"/>
                <a:gd name="T31" fmla="*/ 240 h 1142"/>
                <a:gd name="T32" fmla="*/ 680 w 794"/>
                <a:gd name="T33" fmla="*/ 373 h 1142"/>
                <a:gd name="T34" fmla="*/ 704 w 794"/>
                <a:gd name="T35" fmla="*/ 493 h 1142"/>
                <a:gd name="T36" fmla="*/ 746 w 794"/>
                <a:gd name="T37" fmla="*/ 553 h 1142"/>
                <a:gd name="T38" fmla="*/ 716 w 794"/>
                <a:gd name="T39" fmla="*/ 685 h 1142"/>
                <a:gd name="T40" fmla="*/ 692 w 794"/>
                <a:gd name="T41" fmla="*/ 770 h 1142"/>
                <a:gd name="T42" fmla="*/ 782 w 794"/>
                <a:gd name="T43" fmla="*/ 854 h 1142"/>
                <a:gd name="T44" fmla="*/ 770 w 794"/>
                <a:gd name="T45" fmla="*/ 884 h 1142"/>
                <a:gd name="T46" fmla="*/ 764 w 794"/>
                <a:gd name="T47" fmla="*/ 902 h 1142"/>
                <a:gd name="T48" fmla="*/ 746 w 794"/>
                <a:gd name="T49" fmla="*/ 914 h 1142"/>
                <a:gd name="T50" fmla="*/ 746 w 794"/>
                <a:gd name="T51" fmla="*/ 938 h 1142"/>
                <a:gd name="T52" fmla="*/ 740 w 794"/>
                <a:gd name="T53" fmla="*/ 950 h 1142"/>
                <a:gd name="T54" fmla="*/ 716 w 794"/>
                <a:gd name="T55" fmla="*/ 938 h 1142"/>
                <a:gd name="T56" fmla="*/ 710 w 794"/>
                <a:gd name="T57" fmla="*/ 956 h 1142"/>
                <a:gd name="T58" fmla="*/ 716 w 794"/>
                <a:gd name="T59" fmla="*/ 956 h 1142"/>
                <a:gd name="T60" fmla="*/ 698 w 794"/>
                <a:gd name="T61" fmla="*/ 974 h 1142"/>
                <a:gd name="T62" fmla="*/ 668 w 794"/>
                <a:gd name="T63" fmla="*/ 968 h 1142"/>
                <a:gd name="T64" fmla="*/ 644 w 794"/>
                <a:gd name="T65" fmla="*/ 962 h 1142"/>
                <a:gd name="T66" fmla="*/ 656 w 794"/>
                <a:gd name="T67" fmla="*/ 986 h 1142"/>
                <a:gd name="T68" fmla="*/ 656 w 794"/>
                <a:gd name="T69" fmla="*/ 1004 h 1142"/>
                <a:gd name="T70" fmla="*/ 650 w 794"/>
                <a:gd name="T71" fmla="*/ 1010 h 1142"/>
                <a:gd name="T72" fmla="*/ 620 w 794"/>
                <a:gd name="T73" fmla="*/ 1028 h 1142"/>
                <a:gd name="T74" fmla="*/ 608 w 794"/>
                <a:gd name="T75" fmla="*/ 1040 h 1142"/>
                <a:gd name="T76" fmla="*/ 620 w 794"/>
                <a:gd name="T77" fmla="*/ 1040 h 1142"/>
                <a:gd name="T78" fmla="*/ 626 w 794"/>
                <a:gd name="T79" fmla="*/ 1064 h 1142"/>
                <a:gd name="T80" fmla="*/ 632 w 794"/>
                <a:gd name="T81" fmla="*/ 1088 h 1142"/>
                <a:gd name="T82" fmla="*/ 608 w 794"/>
                <a:gd name="T83" fmla="*/ 1076 h 1142"/>
                <a:gd name="T84" fmla="*/ 583 w 794"/>
                <a:gd name="T85" fmla="*/ 1058 h 1142"/>
                <a:gd name="T86" fmla="*/ 559 w 794"/>
                <a:gd name="T87" fmla="*/ 1064 h 1142"/>
                <a:gd name="T88" fmla="*/ 535 w 794"/>
                <a:gd name="T89" fmla="*/ 1094 h 1142"/>
                <a:gd name="T90" fmla="*/ 481 w 794"/>
                <a:gd name="T91" fmla="*/ 1106 h 1142"/>
                <a:gd name="T92" fmla="*/ 415 w 794"/>
                <a:gd name="T93" fmla="*/ 1106 h 1142"/>
                <a:gd name="T94" fmla="*/ 367 w 794"/>
                <a:gd name="T95" fmla="*/ 1118 h 1142"/>
                <a:gd name="T96" fmla="*/ 313 w 794"/>
                <a:gd name="T97" fmla="*/ 1142 h 1142"/>
                <a:gd name="T98" fmla="*/ 319 w 794"/>
                <a:gd name="T99" fmla="*/ 1100 h 1142"/>
                <a:gd name="T100" fmla="*/ 240 w 794"/>
                <a:gd name="T101" fmla="*/ 1082 h 1142"/>
                <a:gd name="T102" fmla="*/ 192 w 794"/>
                <a:gd name="T103" fmla="*/ 1058 h 1142"/>
                <a:gd name="T104" fmla="*/ 174 w 794"/>
                <a:gd name="T105" fmla="*/ 992 h 1142"/>
                <a:gd name="T106" fmla="*/ 150 w 794"/>
                <a:gd name="T107" fmla="*/ 932 h 1142"/>
                <a:gd name="T108" fmla="*/ 120 w 794"/>
                <a:gd name="T109" fmla="*/ 836 h 1142"/>
                <a:gd name="T110" fmla="*/ 84 w 794"/>
                <a:gd name="T111" fmla="*/ 764 h 1142"/>
                <a:gd name="T112" fmla="*/ 84 w 794"/>
                <a:gd name="T113" fmla="*/ 710 h 1142"/>
                <a:gd name="T114" fmla="*/ 24 w 794"/>
                <a:gd name="T115" fmla="*/ 655 h 1142"/>
                <a:gd name="T116" fmla="*/ 0 w 794"/>
                <a:gd name="T117" fmla="*/ 589 h 1142"/>
                <a:gd name="T118" fmla="*/ 72 w 794"/>
                <a:gd name="T119" fmla="*/ 529 h 1142"/>
                <a:gd name="T120" fmla="*/ 30 w 794"/>
                <a:gd name="T121" fmla="*/ 47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1142">
                  <a:moveTo>
                    <a:pt x="18" y="457"/>
                  </a:moveTo>
                  <a:lnTo>
                    <a:pt x="24" y="445"/>
                  </a:lnTo>
                  <a:lnTo>
                    <a:pt x="42" y="433"/>
                  </a:lnTo>
                  <a:lnTo>
                    <a:pt x="60" y="415"/>
                  </a:lnTo>
                  <a:lnTo>
                    <a:pt x="72" y="397"/>
                  </a:lnTo>
                  <a:lnTo>
                    <a:pt x="84" y="403"/>
                  </a:lnTo>
                  <a:lnTo>
                    <a:pt x="102" y="397"/>
                  </a:lnTo>
                  <a:lnTo>
                    <a:pt x="120" y="385"/>
                  </a:lnTo>
                  <a:lnTo>
                    <a:pt x="144" y="379"/>
                  </a:lnTo>
                  <a:lnTo>
                    <a:pt x="180" y="385"/>
                  </a:lnTo>
                  <a:lnTo>
                    <a:pt x="198" y="373"/>
                  </a:lnTo>
                  <a:lnTo>
                    <a:pt x="222" y="355"/>
                  </a:lnTo>
                  <a:lnTo>
                    <a:pt x="240" y="343"/>
                  </a:lnTo>
                  <a:lnTo>
                    <a:pt x="240" y="319"/>
                  </a:lnTo>
                  <a:lnTo>
                    <a:pt x="228" y="295"/>
                  </a:lnTo>
                  <a:lnTo>
                    <a:pt x="222" y="259"/>
                  </a:lnTo>
                  <a:lnTo>
                    <a:pt x="216" y="222"/>
                  </a:lnTo>
                  <a:lnTo>
                    <a:pt x="216" y="204"/>
                  </a:lnTo>
                  <a:lnTo>
                    <a:pt x="210" y="174"/>
                  </a:lnTo>
                  <a:lnTo>
                    <a:pt x="186" y="150"/>
                  </a:lnTo>
                  <a:lnTo>
                    <a:pt x="186" y="144"/>
                  </a:lnTo>
                  <a:lnTo>
                    <a:pt x="198" y="138"/>
                  </a:lnTo>
                  <a:lnTo>
                    <a:pt x="204" y="120"/>
                  </a:lnTo>
                  <a:lnTo>
                    <a:pt x="204" y="102"/>
                  </a:lnTo>
                  <a:lnTo>
                    <a:pt x="204" y="96"/>
                  </a:lnTo>
                  <a:lnTo>
                    <a:pt x="210" y="90"/>
                  </a:lnTo>
                  <a:lnTo>
                    <a:pt x="228" y="102"/>
                  </a:lnTo>
                  <a:lnTo>
                    <a:pt x="234" y="108"/>
                  </a:lnTo>
                  <a:lnTo>
                    <a:pt x="252" y="102"/>
                  </a:lnTo>
                  <a:lnTo>
                    <a:pt x="271" y="120"/>
                  </a:lnTo>
                  <a:lnTo>
                    <a:pt x="289" y="114"/>
                  </a:lnTo>
                  <a:lnTo>
                    <a:pt x="295" y="120"/>
                  </a:lnTo>
                  <a:lnTo>
                    <a:pt x="313" y="120"/>
                  </a:lnTo>
                  <a:lnTo>
                    <a:pt x="319" y="114"/>
                  </a:lnTo>
                  <a:lnTo>
                    <a:pt x="331" y="102"/>
                  </a:lnTo>
                  <a:lnTo>
                    <a:pt x="337" y="102"/>
                  </a:lnTo>
                  <a:lnTo>
                    <a:pt x="349" y="102"/>
                  </a:lnTo>
                  <a:lnTo>
                    <a:pt x="349" y="90"/>
                  </a:lnTo>
                  <a:lnTo>
                    <a:pt x="343" y="84"/>
                  </a:lnTo>
                  <a:lnTo>
                    <a:pt x="343" y="78"/>
                  </a:lnTo>
                  <a:lnTo>
                    <a:pt x="349" y="72"/>
                  </a:lnTo>
                  <a:lnTo>
                    <a:pt x="355" y="72"/>
                  </a:lnTo>
                  <a:lnTo>
                    <a:pt x="373" y="78"/>
                  </a:lnTo>
                  <a:lnTo>
                    <a:pt x="379" y="66"/>
                  </a:lnTo>
                  <a:lnTo>
                    <a:pt x="397" y="60"/>
                  </a:lnTo>
                  <a:lnTo>
                    <a:pt x="409" y="72"/>
                  </a:lnTo>
                  <a:lnTo>
                    <a:pt x="415" y="54"/>
                  </a:lnTo>
                  <a:lnTo>
                    <a:pt x="427" y="66"/>
                  </a:lnTo>
                  <a:lnTo>
                    <a:pt x="439" y="66"/>
                  </a:lnTo>
                  <a:lnTo>
                    <a:pt x="457" y="66"/>
                  </a:lnTo>
                  <a:lnTo>
                    <a:pt x="463" y="48"/>
                  </a:lnTo>
                  <a:lnTo>
                    <a:pt x="475" y="48"/>
                  </a:lnTo>
                  <a:lnTo>
                    <a:pt x="493" y="48"/>
                  </a:lnTo>
                  <a:lnTo>
                    <a:pt x="499" y="36"/>
                  </a:lnTo>
                  <a:lnTo>
                    <a:pt x="511" y="30"/>
                  </a:lnTo>
                  <a:lnTo>
                    <a:pt x="529" y="18"/>
                  </a:lnTo>
                  <a:lnTo>
                    <a:pt x="571" y="0"/>
                  </a:lnTo>
                  <a:lnTo>
                    <a:pt x="571" y="12"/>
                  </a:lnTo>
                  <a:lnTo>
                    <a:pt x="571" y="18"/>
                  </a:lnTo>
                  <a:lnTo>
                    <a:pt x="596" y="18"/>
                  </a:lnTo>
                  <a:lnTo>
                    <a:pt x="602" y="18"/>
                  </a:lnTo>
                  <a:lnTo>
                    <a:pt x="608" y="24"/>
                  </a:lnTo>
                  <a:lnTo>
                    <a:pt x="626" y="36"/>
                  </a:lnTo>
                  <a:lnTo>
                    <a:pt x="662" y="66"/>
                  </a:lnTo>
                  <a:lnTo>
                    <a:pt x="668" y="72"/>
                  </a:lnTo>
                  <a:lnTo>
                    <a:pt x="674" y="78"/>
                  </a:lnTo>
                  <a:lnTo>
                    <a:pt x="680" y="84"/>
                  </a:lnTo>
                  <a:lnTo>
                    <a:pt x="686" y="84"/>
                  </a:lnTo>
                  <a:lnTo>
                    <a:pt x="692" y="96"/>
                  </a:lnTo>
                  <a:lnTo>
                    <a:pt x="716" y="114"/>
                  </a:lnTo>
                  <a:lnTo>
                    <a:pt x="728" y="120"/>
                  </a:lnTo>
                  <a:lnTo>
                    <a:pt x="734" y="126"/>
                  </a:lnTo>
                  <a:lnTo>
                    <a:pt x="734" y="132"/>
                  </a:lnTo>
                  <a:lnTo>
                    <a:pt x="728" y="144"/>
                  </a:lnTo>
                  <a:lnTo>
                    <a:pt x="716" y="168"/>
                  </a:lnTo>
                  <a:lnTo>
                    <a:pt x="710" y="186"/>
                  </a:lnTo>
                  <a:lnTo>
                    <a:pt x="722" y="192"/>
                  </a:lnTo>
                  <a:lnTo>
                    <a:pt x="722" y="216"/>
                  </a:lnTo>
                  <a:lnTo>
                    <a:pt x="710" y="228"/>
                  </a:lnTo>
                  <a:lnTo>
                    <a:pt x="710" y="240"/>
                  </a:lnTo>
                  <a:lnTo>
                    <a:pt x="704" y="271"/>
                  </a:lnTo>
                  <a:lnTo>
                    <a:pt x="698" y="295"/>
                  </a:lnTo>
                  <a:lnTo>
                    <a:pt x="680" y="313"/>
                  </a:lnTo>
                  <a:lnTo>
                    <a:pt x="680" y="343"/>
                  </a:lnTo>
                  <a:lnTo>
                    <a:pt x="680" y="373"/>
                  </a:lnTo>
                  <a:lnTo>
                    <a:pt x="686" y="391"/>
                  </a:lnTo>
                  <a:lnTo>
                    <a:pt x="692" y="427"/>
                  </a:lnTo>
                  <a:lnTo>
                    <a:pt x="680" y="439"/>
                  </a:lnTo>
                  <a:lnTo>
                    <a:pt x="680" y="475"/>
                  </a:lnTo>
                  <a:lnTo>
                    <a:pt x="704" y="493"/>
                  </a:lnTo>
                  <a:lnTo>
                    <a:pt x="722" y="499"/>
                  </a:lnTo>
                  <a:lnTo>
                    <a:pt x="740" y="499"/>
                  </a:lnTo>
                  <a:lnTo>
                    <a:pt x="752" y="505"/>
                  </a:lnTo>
                  <a:lnTo>
                    <a:pt x="740" y="535"/>
                  </a:lnTo>
                  <a:lnTo>
                    <a:pt x="746" y="553"/>
                  </a:lnTo>
                  <a:lnTo>
                    <a:pt x="734" y="595"/>
                  </a:lnTo>
                  <a:lnTo>
                    <a:pt x="734" y="619"/>
                  </a:lnTo>
                  <a:lnTo>
                    <a:pt x="734" y="649"/>
                  </a:lnTo>
                  <a:lnTo>
                    <a:pt x="722" y="673"/>
                  </a:lnTo>
                  <a:lnTo>
                    <a:pt x="716" y="685"/>
                  </a:lnTo>
                  <a:lnTo>
                    <a:pt x="710" y="716"/>
                  </a:lnTo>
                  <a:lnTo>
                    <a:pt x="704" y="728"/>
                  </a:lnTo>
                  <a:lnTo>
                    <a:pt x="704" y="734"/>
                  </a:lnTo>
                  <a:lnTo>
                    <a:pt x="704" y="746"/>
                  </a:lnTo>
                  <a:lnTo>
                    <a:pt x="692" y="770"/>
                  </a:lnTo>
                  <a:lnTo>
                    <a:pt x="704" y="794"/>
                  </a:lnTo>
                  <a:lnTo>
                    <a:pt x="722" y="812"/>
                  </a:lnTo>
                  <a:lnTo>
                    <a:pt x="740" y="818"/>
                  </a:lnTo>
                  <a:lnTo>
                    <a:pt x="764" y="842"/>
                  </a:lnTo>
                  <a:lnTo>
                    <a:pt x="782" y="854"/>
                  </a:lnTo>
                  <a:lnTo>
                    <a:pt x="794" y="866"/>
                  </a:lnTo>
                  <a:lnTo>
                    <a:pt x="788" y="866"/>
                  </a:lnTo>
                  <a:lnTo>
                    <a:pt x="782" y="866"/>
                  </a:lnTo>
                  <a:lnTo>
                    <a:pt x="776" y="872"/>
                  </a:lnTo>
                  <a:lnTo>
                    <a:pt x="770" y="884"/>
                  </a:lnTo>
                  <a:lnTo>
                    <a:pt x="776" y="884"/>
                  </a:lnTo>
                  <a:lnTo>
                    <a:pt x="776" y="890"/>
                  </a:lnTo>
                  <a:lnTo>
                    <a:pt x="776" y="896"/>
                  </a:lnTo>
                  <a:lnTo>
                    <a:pt x="770" y="896"/>
                  </a:lnTo>
                  <a:lnTo>
                    <a:pt x="764" y="902"/>
                  </a:lnTo>
                  <a:lnTo>
                    <a:pt x="758" y="896"/>
                  </a:lnTo>
                  <a:lnTo>
                    <a:pt x="758" y="902"/>
                  </a:lnTo>
                  <a:lnTo>
                    <a:pt x="752" y="908"/>
                  </a:lnTo>
                  <a:lnTo>
                    <a:pt x="752" y="914"/>
                  </a:lnTo>
                  <a:lnTo>
                    <a:pt x="746" y="914"/>
                  </a:lnTo>
                  <a:lnTo>
                    <a:pt x="740" y="914"/>
                  </a:lnTo>
                  <a:lnTo>
                    <a:pt x="740" y="920"/>
                  </a:lnTo>
                  <a:lnTo>
                    <a:pt x="746" y="926"/>
                  </a:lnTo>
                  <a:lnTo>
                    <a:pt x="746" y="932"/>
                  </a:lnTo>
                  <a:lnTo>
                    <a:pt x="746" y="938"/>
                  </a:lnTo>
                  <a:lnTo>
                    <a:pt x="752" y="938"/>
                  </a:lnTo>
                  <a:lnTo>
                    <a:pt x="752" y="944"/>
                  </a:lnTo>
                  <a:lnTo>
                    <a:pt x="746" y="944"/>
                  </a:lnTo>
                  <a:lnTo>
                    <a:pt x="746" y="950"/>
                  </a:lnTo>
                  <a:lnTo>
                    <a:pt x="740" y="950"/>
                  </a:lnTo>
                  <a:lnTo>
                    <a:pt x="734" y="944"/>
                  </a:lnTo>
                  <a:lnTo>
                    <a:pt x="734" y="950"/>
                  </a:lnTo>
                  <a:lnTo>
                    <a:pt x="728" y="950"/>
                  </a:lnTo>
                  <a:lnTo>
                    <a:pt x="722" y="938"/>
                  </a:lnTo>
                  <a:lnTo>
                    <a:pt x="716" y="938"/>
                  </a:lnTo>
                  <a:lnTo>
                    <a:pt x="710" y="938"/>
                  </a:lnTo>
                  <a:lnTo>
                    <a:pt x="704" y="938"/>
                  </a:lnTo>
                  <a:lnTo>
                    <a:pt x="704" y="944"/>
                  </a:lnTo>
                  <a:lnTo>
                    <a:pt x="710" y="950"/>
                  </a:lnTo>
                  <a:lnTo>
                    <a:pt x="710" y="956"/>
                  </a:lnTo>
                  <a:lnTo>
                    <a:pt x="716" y="956"/>
                  </a:lnTo>
                  <a:lnTo>
                    <a:pt x="710" y="956"/>
                  </a:lnTo>
                  <a:lnTo>
                    <a:pt x="710" y="950"/>
                  </a:lnTo>
                  <a:lnTo>
                    <a:pt x="716" y="950"/>
                  </a:lnTo>
                  <a:lnTo>
                    <a:pt x="716" y="956"/>
                  </a:lnTo>
                  <a:lnTo>
                    <a:pt x="716" y="962"/>
                  </a:lnTo>
                  <a:lnTo>
                    <a:pt x="716" y="968"/>
                  </a:lnTo>
                  <a:lnTo>
                    <a:pt x="710" y="968"/>
                  </a:lnTo>
                  <a:lnTo>
                    <a:pt x="704" y="974"/>
                  </a:lnTo>
                  <a:lnTo>
                    <a:pt x="698" y="974"/>
                  </a:lnTo>
                  <a:lnTo>
                    <a:pt x="692" y="968"/>
                  </a:lnTo>
                  <a:lnTo>
                    <a:pt x="686" y="968"/>
                  </a:lnTo>
                  <a:lnTo>
                    <a:pt x="680" y="968"/>
                  </a:lnTo>
                  <a:lnTo>
                    <a:pt x="674" y="968"/>
                  </a:lnTo>
                  <a:lnTo>
                    <a:pt x="668" y="968"/>
                  </a:lnTo>
                  <a:lnTo>
                    <a:pt x="662" y="968"/>
                  </a:lnTo>
                  <a:lnTo>
                    <a:pt x="656" y="968"/>
                  </a:lnTo>
                  <a:lnTo>
                    <a:pt x="656" y="962"/>
                  </a:lnTo>
                  <a:lnTo>
                    <a:pt x="650" y="962"/>
                  </a:lnTo>
                  <a:lnTo>
                    <a:pt x="644" y="962"/>
                  </a:lnTo>
                  <a:lnTo>
                    <a:pt x="644" y="968"/>
                  </a:lnTo>
                  <a:lnTo>
                    <a:pt x="644" y="974"/>
                  </a:lnTo>
                  <a:lnTo>
                    <a:pt x="644" y="980"/>
                  </a:lnTo>
                  <a:lnTo>
                    <a:pt x="650" y="980"/>
                  </a:lnTo>
                  <a:lnTo>
                    <a:pt x="656" y="986"/>
                  </a:lnTo>
                  <a:lnTo>
                    <a:pt x="650" y="992"/>
                  </a:lnTo>
                  <a:lnTo>
                    <a:pt x="656" y="992"/>
                  </a:lnTo>
                  <a:lnTo>
                    <a:pt x="650" y="998"/>
                  </a:lnTo>
                  <a:lnTo>
                    <a:pt x="656" y="998"/>
                  </a:lnTo>
                  <a:lnTo>
                    <a:pt x="656" y="1004"/>
                  </a:lnTo>
                  <a:lnTo>
                    <a:pt x="656" y="1010"/>
                  </a:lnTo>
                  <a:lnTo>
                    <a:pt x="656" y="1016"/>
                  </a:lnTo>
                  <a:lnTo>
                    <a:pt x="656" y="1022"/>
                  </a:lnTo>
                  <a:lnTo>
                    <a:pt x="650" y="1016"/>
                  </a:lnTo>
                  <a:lnTo>
                    <a:pt x="650" y="1010"/>
                  </a:lnTo>
                  <a:lnTo>
                    <a:pt x="638" y="1010"/>
                  </a:lnTo>
                  <a:lnTo>
                    <a:pt x="638" y="1016"/>
                  </a:lnTo>
                  <a:lnTo>
                    <a:pt x="632" y="1016"/>
                  </a:lnTo>
                  <a:lnTo>
                    <a:pt x="626" y="1028"/>
                  </a:lnTo>
                  <a:lnTo>
                    <a:pt x="620" y="1028"/>
                  </a:lnTo>
                  <a:lnTo>
                    <a:pt x="608" y="1028"/>
                  </a:lnTo>
                  <a:lnTo>
                    <a:pt x="602" y="1028"/>
                  </a:lnTo>
                  <a:lnTo>
                    <a:pt x="602" y="1034"/>
                  </a:lnTo>
                  <a:lnTo>
                    <a:pt x="602" y="1040"/>
                  </a:lnTo>
                  <a:lnTo>
                    <a:pt x="608" y="1040"/>
                  </a:lnTo>
                  <a:lnTo>
                    <a:pt x="614" y="1040"/>
                  </a:lnTo>
                  <a:lnTo>
                    <a:pt x="608" y="1040"/>
                  </a:lnTo>
                  <a:lnTo>
                    <a:pt x="608" y="1034"/>
                  </a:lnTo>
                  <a:lnTo>
                    <a:pt x="614" y="1040"/>
                  </a:lnTo>
                  <a:lnTo>
                    <a:pt x="620" y="1040"/>
                  </a:lnTo>
                  <a:lnTo>
                    <a:pt x="620" y="1046"/>
                  </a:lnTo>
                  <a:lnTo>
                    <a:pt x="620" y="1052"/>
                  </a:lnTo>
                  <a:lnTo>
                    <a:pt x="620" y="1058"/>
                  </a:lnTo>
                  <a:lnTo>
                    <a:pt x="626" y="1058"/>
                  </a:lnTo>
                  <a:lnTo>
                    <a:pt x="626" y="1064"/>
                  </a:lnTo>
                  <a:lnTo>
                    <a:pt x="626" y="1070"/>
                  </a:lnTo>
                  <a:lnTo>
                    <a:pt x="626" y="1076"/>
                  </a:lnTo>
                  <a:lnTo>
                    <a:pt x="632" y="1082"/>
                  </a:lnTo>
                  <a:lnTo>
                    <a:pt x="638" y="1082"/>
                  </a:lnTo>
                  <a:lnTo>
                    <a:pt x="632" y="1088"/>
                  </a:lnTo>
                  <a:lnTo>
                    <a:pt x="626" y="1082"/>
                  </a:lnTo>
                  <a:lnTo>
                    <a:pt x="620" y="1076"/>
                  </a:lnTo>
                  <a:lnTo>
                    <a:pt x="614" y="1076"/>
                  </a:lnTo>
                  <a:lnTo>
                    <a:pt x="614" y="1070"/>
                  </a:lnTo>
                  <a:lnTo>
                    <a:pt x="608" y="1076"/>
                  </a:lnTo>
                  <a:lnTo>
                    <a:pt x="596" y="1076"/>
                  </a:lnTo>
                  <a:lnTo>
                    <a:pt x="589" y="1076"/>
                  </a:lnTo>
                  <a:lnTo>
                    <a:pt x="589" y="1070"/>
                  </a:lnTo>
                  <a:lnTo>
                    <a:pt x="583" y="1064"/>
                  </a:lnTo>
                  <a:lnTo>
                    <a:pt x="583" y="1058"/>
                  </a:lnTo>
                  <a:lnTo>
                    <a:pt x="577" y="1058"/>
                  </a:lnTo>
                  <a:lnTo>
                    <a:pt x="571" y="1064"/>
                  </a:lnTo>
                  <a:lnTo>
                    <a:pt x="565" y="1058"/>
                  </a:lnTo>
                  <a:lnTo>
                    <a:pt x="559" y="1058"/>
                  </a:lnTo>
                  <a:lnTo>
                    <a:pt x="559" y="1064"/>
                  </a:lnTo>
                  <a:lnTo>
                    <a:pt x="559" y="1070"/>
                  </a:lnTo>
                  <a:lnTo>
                    <a:pt x="559" y="1076"/>
                  </a:lnTo>
                  <a:lnTo>
                    <a:pt x="553" y="1076"/>
                  </a:lnTo>
                  <a:lnTo>
                    <a:pt x="547" y="1088"/>
                  </a:lnTo>
                  <a:lnTo>
                    <a:pt x="535" y="1094"/>
                  </a:lnTo>
                  <a:lnTo>
                    <a:pt x="529" y="1106"/>
                  </a:lnTo>
                  <a:lnTo>
                    <a:pt x="523" y="1106"/>
                  </a:lnTo>
                  <a:lnTo>
                    <a:pt x="517" y="1106"/>
                  </a:lnTo>
                  <a:lnTo>
                    <a:pt x="499" y="1106"/>
                  </a:lnTo>
                  <a:lnTo>
                    <a:pt x="481" y="1106"/>
                  </a:lnTo>
                  <a:lnTo>
                    <a:pt x="475" y="1106"/>
                  </a:lnTo>
                  <a:lnTo>
                    <a:pt x="451" y="1106"/>
                  </a:lnTo>
                  <a:lnTo>
                    <a:pt x="439" y="1106"/>
                  </a:lnTo>
                  <a:lnTo>
                    <a:pt x="427" y="1106"/>
                  </a:lnTo>
                  <a:lnTo>
                    <a:pt x="415" y="1106"/>
                  </a:lnTo>
                  <a:lnTo>
                    <a:pt x="409" y="1106"/>
                  </a:lnTo>
                  <a:lnTo>
                    <a:pt x="403" y="1106"/>
                  </a:lnTo>
                  <a:lnTo>
                    <a:pt x="397" y="1106"/>
                  </a:lnTo>
                  <a:lnTo>
                    <a:pt x="373" y="1118"/>
                  </a:lnTo>
                  <a:lnTo>
                    <a:pt x="367" y="1118"/>
                  </a:lnTo>
                  <a:lnTo>
                    <a:pt x="361" y="1118"/>
                  </a:lnTo>
                  <a:lnTo>
                    <a:pt x="343" y="1130"/>
                  </a:lnTo>
                  <a:lnTo>
                    <a:pt x="331" y="1130"/>
                  </a:lnTo>
                  <a:lnTo>
                    <a:pt x="331" y="1136"/>
                  </a:lnTo>
                  <a:lnTo>
                    <a:pt x="313" y="1142"/>
                  </a:lnTo>
                  <a:lnTo>
                    <a:pt x="319" y="1130"/>
                  </a:lnTo>
                  <a:lnTo>
                    <a:pt x="319" y="1118"/>
                  </a:lnTo>
                  <a:lnTo>
                    <a:pt x="319" y="1112"/>
                  </a:lnTo>
                  <a:lnTo>
                    <a:pt x="313" y="1112"/>
                  </a:lnTo>
                  <a:lnTo>
                    <a:pt x="319" y="1100"/>
                  </a:lnTo>
                  <a:lnTo>
                    <a:pt x="277" y="1088"/>
                  </a:lnTo>
                  <a:lnTo>
                    <a:pt x="271" y="1088"/>
                  </a:lnTo>
                  <a:lnTo>
                    <a:pt x="259" y="1088"/>
                  </a:lnTo>
                  <a:lnTo>
                    <a:pt x="252" y="1088"/>
                  </a:lnTo>
                  <a:lnTo>
                    <a:pt x="240" y="1082"/>
                  </a:lnTo>
                  <a:lnTo>
                    <a:pt x="216" y="1076"/>
                  </a:lnTo>
                  <a:lnTo>
                    <a:pt x="204" y="1076"/>
                  </a:lnTo>
                  <a:lnTo>
                    <a:pt x="192" y="1076"/>
                  </a:lnTo>
                  <a:lnTo>
                    <a:pt x="186" y="1070"/>
                  </a:lnTo>
                  <a:lnTo>
                    <a:pt x="192" y="1058"/>
                  </a:lnTo>
                  <a:lnTo>
                    <a:pt x="186" y="1046"/>
                  </a:lnTo>
                  <a:lnTo>
                    <a:pt x="168" y="1034"/>
                  </a:lnTo>
                  <a:lnTo>
                    <a:pt x="168" y="1022"/>
                  </a:lnTo>
                  <a:lnTo>
                    <a:pt x="186" y="998"/>
                  </a:lnTo>
                  <a:lnTo>
                    <a:pt x="174" y="992"/>
                  </a:lnTo>
                  <a:lnTo>
                    <a:pt x="162" y="980"/>
                  </a:lnTo>
                  <a:lnTo>
                    <a:pt x="156" y="962"/>
                  </a:lnTo>
                  <a:lnTo>
                    <a:pt x="156" y="956"/>
                  </a:lnTo>
                  <a:lnTo>
                    <a:pt x="150" y="944"/>
                  </a:lnTo>
                  <a:lnTo>
                    <a:pt x="150" y="932"/>
                  </a:lnTo>
                  <a:lnTo>
                    <a:pt x="144" y="926"/>
                  </a:lnTo>
                  <a:lnTo>
                    <a:pt x="132" y="896"/>
                  </a:lnTo>
                  <a:lnTo>
                    <a:pt x="126" y="878"/>
                  </a:lnTo>
                  <a:lnTo>
                    <a:pt x="126" y="860"/>
                  </a:lnTo>
                  <a:lnTo>
                    <a:pt x="120" y="836"/>
                  </a:lnTo>
                  <a:lnTo>
                    <a:pt x="114" y="818"/>
                  </a:lnTo>
                  <a:lnTo>
                    <a:pt x="114" y="806"/>
                  </a:lnTo>
                  <a:lnTo>
                    <a:pt x="108" y="794"/>
                  </a:lnTo>
                  <a:lnTo>
                    <a:pt x="108" y="788"/>
                  </a:lnTo>
                  <a:lnTo>
                    <a:pt x="84" y="764"/>
                  </a:lnTo>
                  <a:lnTo>
                    <a:pt x="78" y="752"/>
                  </a:lnTo>
                  <a:lnTo>
                    <a:pt x="78" y="740"/>
                  </a:lnTo>
                  <a:lnTo>
                    <a:pt x="84" y="728"/>
                  </a:lnTo>
                  <a:lnTo>
                    <a:pt x="84" y="722"/>
                  </a:lnTo>
                  <a:lnTo>
                    <a:pt x="84" y="710"/>
                  </a:lnTo>
                  <a:lnTo>
                    <a:pt x="84" y="691"/>
                  </a:lnTo>
                  <a:lnTo>
                    <a:pt x="72" y="667"/>
                  </a:lnTo>
                  <a:lnTo>
                    <a:pt x="66" y="655"/>
                  </a:lnTo>
                  <a:lnTo>
                    <a:pt x="60" y="649"/>
                  </a:lnTo>
                  <a:lnTo>
                    <a:pt x="24" y="655"/>
                  </a:lnTo>
                  <a:lnTo>
                    <a:pt x="24" y="625"/>
                  </a:lnTo>
                  <a:lnTo>
                    <a:pt x="18" y="619"/>
                  </a:lnTo>
                  <a:lnTo>
                    <a:pt x="0" y="619"/>
                  </a:lnTo>
                  <a:lnTo>
                    <a:pt x="6" y="601"/>
                  </a:lnTo>
                  <a:lnTo>
                    <a:pt x="0" y="589"/>
                  </a:lnTo>
                  <a:lnTo>
                    <a:pt x="12" y="559"/>
                  </a:lnTo>
                  <a:lnTo>
                    <a:pt x="24" y="541"/>
                  </a:lnTo>
                  <a:lnTo>
                    <a:pt x="42" y="541"/>
                  </a:lnTo>
                  <a:lnTo>
                    <a:pt x="54" y="529"/>
                  </a:lnTo>
                  <a:lnTo>
                    <a:pt x="72" y="529"/>
                  </a:lnTo>
                  <a:lnTo>
                    <a:pt x="78" y="523"/>
                  </a:lnTo>
                  <a:lnTo>
                    <a:pt x="66" y="499"/>
                  </a:lnTo>
                  <a:lnTo>
                    <a:pt x="54" y="499"/>
                  </a:lnTo>
                  <a:lnTo>
                    <a:pt x="48" y="481"/>
                  </a:lnTo>
                  <a:lnTo>
                    <a:pt x="30" y="475"/>
                  </a:lnTo>
                  <a:lnTo>
                    <a:pt x="18" y="457"/>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54" name="Freeform 34"/>
            <p:cNvSpPr>
              <a:spLocks/>
            </p:cNvSpPr>
            <p:nvPr/>
          </p:nvSpPr>
          <p:spPr bwMode="auto">
            <a:xfrm>
              <a:off x="5711269" y="2079953"/>
              <a:ext cx="793750" cy="1136650"/>
            </a:xfrm>
            <a:custGeom>
              <a:avLst/>
              <a:gdLst>
                <a:gd name="T0" fmla="*/ 91 w 500"/>
                <a:gd name="T1" fmla="*/ 24 h 716"/>
                <a:gd name="T2" fmla="*/ 109 w 500"/>
                <a:gd name="T3" fmla="*/ 0 h 716"/>
                <a:gd name="T4" fmla="*/ 157 w 500"/>
                <a:gd name="T5" fmla="*/ 18 h 716"/>
                <a:gd name="T6" fmla="*/ 199 w 500"/>
                <a:gd name="T7" fmla="*/ 6 h 716"/>
                <a:gd name="T8" fmla="*/ 223 w 500"/>
                <a:gd name="T9" fmla="*/ 0 h 716"/>
                <a:gd name="T10" fmla="*/ 229 w 500"/>
                <a:gd name="T11" fmla="*/ 36 h 716"/>
                <a:gd name="T12" fmla="*/ 247 w 500"/>
                <a:gd name="T13" fmla="*/ 48 h 716"/>
                <a:gd name="T14" fmla="*/ 277 w 500"/>
                <a:gd name="T15" fmla="*/ 115 h 716"/>
                <a:gd name="T16" fmla="*/ 313 w 500"/>
                <a:gd name="T17" fmla="*/ 151 h 716"/>
                <a:gd name="T18" fmla="*/ 325 w 500"/>
                <a:gd name="T19" fmla="*/ 193 h 716"/>
                <a:gd name="T20" fmla="*/ 404 w 500"/>
                <a:gd name="T21" fmla="*/ 217 h 716"/>
                <a:gd name="T22" fmla="*/ 428 w 500"/>
                <a:gd name="T23" fmla="*/ 241 h 716"/>
                <a:gd name="T24" fmla="*/ 458 w 500"/>
                <a:gd name="T25" fmla="*/ 271 h 716"/>
                <a:gd name="T26" fmla="*/ 500 w 500"/>
                <a:gd name="T27" fmla="*/ 313 h 716"/>
                <a:gd name="T28" fmla="*/ 488 w 500"/>
                <a:gd name="T29" fmla="*/ 331 h 716"/>
                <a:gd name="T30" fmla="*/ 476 w 500"/>
                <a:gd name="T31" fmla="*/ 337 h 716"/>
                <a:gd name="T32" fmla="*/ 482 w 500"/>
                <a:gd name="T33" fmla="*/ 349 h 716"/>
                <a:gd name="T34" fmla="*/ 470 w 500"/>
                <a:gd name="T35" fmla="*/ 361 h 716"/>
                <a:gd name="T36" fmla="*/ 452 w 500"/>
                <a:gd name="T37" fmla="*/ 373 h 716"/>
                <a:gd name="T38" fmla="*/ 428 w 500"/>
                <a:gd name="T39" fmla="*/ 379 h 716"/>
                <a:gd name="T40" fmla="*/ 404 w 500"/>
                <a:gd name="T41" fmla="*/ 379 h 716"/>
                <a:gd name="T42" fmla="*/ 367 w 500"/>
                <a:gd name="T43" fmla="*/ 367 h 716"/>
                <a:gd name="T44" fmla="*/ 343 w 500"/>
                <a:gd name="T45" fmla="*/ 349 h 716"/>
                <a:gd name="T46" fmla="*/ 337 w 500"/>
                <a:gd name="T47" fmla="*/ 361 h 716"/>
                <a:gd name="T48" fmla="*/ 331 w 500"/>
                <a:gd name="T49" fmla="*/ 397 h 716"/>
                <a:gd name="T50" fmla="*/ 319 w 500"/>
                <a:gd name="T51" fmla="*/ 409 h 716"/>
                <a:gd name="T52" fmla="*/ 349 w 500"/>
                <a:gd name="T53" fmla="*/ 463 h 716"/>
                <a:gd name="T54" fmla="*/ 355 w 500"/>
                <a:gd name="T55" fmla="*/ 518 h 716"/>
                <a:gd name="T56" fmla="*/ 373 w 500"/>
                <a:gd name="T57" fmla="*/ 578 h 716"/>
                <a:gd name="T58" fmla="*/ 355 w 500"/>
                <a:gd name="T59" fmla="*/ 614 h 716"/>
                <a:gd name="T60" fmla="*/ 313 w 500"/>
                <a:gd name="T61" fmla="*/ 644 h 716"/>
                <a:gd name="T62" fmla="*/ 253 w 500"/>
                <a:gd name="T63" fmla="*/ 644 h 716"/>
                <a:gd name="T64" fmla="*/ 217 w 500"/>
                <a:gd name="T65" fmla="*/ 662 h 716"/>
                <a:gd name="T66" fmla="*/ 193 w 500"/>
                <a:gd name="T67" fmla="*/ 674 h 716"/>
                <a:gd name="T68" fmla="*/ 157 w 500"/>
                <a:gd name="T69" fmla="*/ 704 h 716"/>
                <a:gd name="T70" fmla="*/ 127 w 500"/>
                <a:gd name="T71" fmla="*/ 710 h 716"/>
                <a:gd name="T72" fmla="*/ 91 w 500"/>
                <a:gd name="T73" fmla="*/ 686 h 716"/>
                <a:gd name="T74" fmla="*/ 121 w 500"/>
                <a:gd name="T75" fmla="*/ 644 h 716"/>
                <a:gd name="T76" fmla="*/ 85 w 500"/>
                <a:gd name="T77" fmla="*/ 614 h 716"/>
                <a:gd name="T78" fmla="*/ 73 w 500"/>
                <a:gd name="T79" fmla="*/ 572 h 716"/>
                <a:gd name="T80" fmla="*/ 85 w 500"/>
                <a:gd name="T81" fmla="*/ 542 h 716"/>
                <a:gd name="T82" fmla="*/ 91 w 500"/>
                <a:gd name="T83" fmla="*/ 506 h 716"/>
                <a:gd name="T84" fmla="*/ 79 w 500"/>
                <a:gd name="T85" fmla="*/ 469 h 716"/>
                <a:gd name="T86" fmla="*/ 91 w 500"/>
                <a:gd name="T87" fmla="*/ 427 h 716"/>
                <a:gd name="T88" fmla="*/ 55 w 500"/>
                <a:gd name="T89" fmla="*/ 397 h 716"/>
                <a:gd name="T90" fmla="*/ 30 w 500"/>
                <a:gd name="T91" fmla="*/ 379 h 716"/>
                <a:gd name="T92" fmla="*/ 18 w 500"/>
                <a:gd name="T93" fmla="*/ 355 h 716"/>
                <a:gd name="T94" fmla="*/ 0 w 500"/>
                <a:gd name="T95" fmla="*/ 319 h 716"/>
                <a:gd name="T96" fmla="*/ 0 w 500"/>
                <a:gd name="T97" fmla="*/ 277 h 716"/>
                <a:gd name="T98" fmla="*/ 24 w 500"/>
                <a:gd name="T99" fmla="*/ 229 h 716"/>
                <a:gd name="T100" fmla="*/ 36 w 500"/>
                <a:gd name="T101" fmla="*/ 199 h 716"/>
                <a:gd name="T102" fmla="*/ 24 w 500"/>
                <a:gd name="T103" fmla="*/ 181 h 716"/>
                <a:gd name="T104" fmla="*/ 55 w 500"/>
                <a:gd name="T105" fmla="*/ 127 h 716"/>
                <a:gd name="T106" fmla="*/ 36 w 500"/>
                <a:gd name="T107" fmla="*/ 97 h 716"/>
                <a:gd name="T108" fmla="*/ 67 w 500"/>
                <a:gd name="T109" fmla="*/ 61 h 716"/>
                <a:gd name="T110" fmla="*/ 73 w 500"/>
                <a:gd name="T111" fmla="*/ 4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0" h="716">
                  <a:moveTo>
                    <a:pt x="73" y="42"/>
                  </a:moveTo>
                  <a:lnTo>
                    <a:pt x="91" y="24"/>
                  </a:lnTo>
                  <a:lnTo>
                    <a:pt x="97" y="6"/>
                  </a:lnTo>
                  <a:lnTo>
                    <a:pt x="109" y="0"/>
                  </a:lnTo>
                  <a:lnTo>
                    <a:pt x="133" y="6"/>
                  </a:lnTo>
                  <a:lnTo>
                    <a:pt x="157" y="18"/>
                  </a:lnTo>
                  <a:lnTo>
                    <a:pt x="169" y="24"/>
                  </a:lnTo>
                  <a:lnTo>
                    <a:pt x="199" y="6"/>
                  </a:lnTo>
                  <a:lnTo>
                    <a:pt x="217" y="0"/>
                  </a:lnTo>
                  <a:lnTo>
                    <a:pt x="223" y="0"/>
                  </a:lnTo>
                  <a:lnTo>
                    <a:pt x="229" y="18"/>
                  </a:lnTo>
                  <a:lnTo>
                    <a:pt x="229" y="36"/>
                  </a:lnTo>
                  <a:lnTo>
                    <a:pt x="229" y="48"/>
                  </a:lnTo>
                  <a:lnTo>
                    <a:pt x="247" y="48"/>
                  </a:lnTo>
                  <a:lnTo>
                    <a:pt x="259" y="91"/>
                  </a:lnTo>
                  <a:lnTo>
                    <a:pt x="277" y="115"/>
                  </a:lnTo>
                  <a:lnTo>
                    <a:pt x="295" y="139"/>
                  </a:lnTo>
                  <a:lnTo>
                    <a:pt x="313" y="151"/>
                  </a:lnTo>
                  <a:lnTo>
                    <a:pt x="325" y="163"/>
                  </a:lnTo>
                  <a:lnTo>
                    <a:pt x="325" y="193"/>
                  </a:lnTo>
                  <a:lnTo>
                    <a:pt x="367" y="205"/>
                  </a:lnTo>
                  <a:lnTo>
                    <a:pt x="404" y="217"/>
                  </a:lnTo>
                  <a:lnTo>
                    <a:pt x="422" y="223"/>
                  </a:lnTo>
                  <a:lnTo>
                    <a:pt x="428" y="241"/>
                  </a:lnTo>
                  <a:lnTo>
                    <a:pt x="452" y="253"/>
                  </a:lnTo>
                  <a:lnTo>
                    <a:pt x="458" y="271"/>
                  </a:lnTo>
                  <a:lnTo>
                    <a:pt x="488" y="295"/>
                  </a:lnTo>
                  <a:lnTo>
                    <a:pt x="500" y="313"/>
                  </a:lnTo>
                  <a:lnTo>
                    <a:pt x="500" y="331"/>
                  </a:lnTo>
                  <a:lnTo>
                    <a:pt x="488" y="331"/>
                  </a:lnTo>
                  <a:lnTo>
                    <a:pt x="482" y="331"/>
                  </a:lnTo>
                  <a:lnTo>
                    <a:pt x="476" y="337"/>
                  </a:lnTo>
                  <a:lnTo>
                    <a:pt x="476" y="343"/>
                  </a:lnTo>
                  <a:lnTo>
                    <a:pt x="482" y="349"/>
                  </a:lnTo>
                  <a:lnTo>
                    <a:pt x="482" y="361"/>
                  </a:lnTo>
                  <a:lnTo>
                    <a:pt x="470" y="361"/>
                  </a:lnTo>
                  <a:lnTo>
                    <a:pt x="464" y="361"/>
                  </a:lnTo>
                  <a:lnTo>
                    <a:pt x="452" y="373"/>
                  </a:lnTo>
                  <a:lnTo>
                    <a:pt x="446" y="379"/>
                  </a:lnTo>
                  <a:lnTo>
                    <a:pt x="428" y="379"/>
                  </a:lnTo>
                  <a:lnTo>
                    <a:pt x="422" y="373"/>
                  </a:lnTo>
                  <a:lnTo>
                    <a:pt x="404" y="379"/>
                  </a:lnTo>
                  <a:lnTo>
                    <a:pt x="385" y="361"/>
                  </a:lnTo>
                  <a:lnTo>
                    <a:pt x="367" y="367"/>
                  </a:lnTo>
                  <a:lnTo>
                    <a:pt x="361" y="361"/>
                  </a:lnTo>
                  <a:lnTo>
                    <a:pt x="343" y="349"/>
                  </a:lnTo>
                  <a:lnTo>
                    <a:pt x="337" y="355"/>
                  </a:lnTo>
                  <a:lnTo>
                    <a:pt x="337" y="361"/>
                  </a:lnTo>
                  <a:lnTo>
                    <a:pt x="337" y="379"/>
                  </a:lnTo>
                  <a:lnTo>
                    <a:pt x="331" y="397"/>
                  </a:lnTo>
                  <a:lnTo>
                    <a:pt x="319" y="403"/>
                  </a:lnTo>
                  <a:lnTo>
                    <a:pt x="319" y="409"/>
                  </a:lnTo>
                  <a:lnTo>
                    <a:pt x="343" y="433"/>
                  </a:lnTo>
                  <a:lnTo>
                    <a:pt x="349" y="463"/>
                  </a:lnTo>
                  <a:lnTo>
                    <a:pt x="349" y="481"/>
                  </a:lnTo>
                  <a:lnTo>
                    <a:pt x="355" y="518"/>
                  </a:lnTo>
                  <a:lnTo>
                    <a:pt x="361" y="554"/>
                  </a:lnTo>
                  <a:lnTo>
                    <a:pt x="373" y="578"/>
                  </a:lnTo>
                  <a:lnTo>
                    <a:pt x="373" y="602"/>
                  </a:lnTo>
                  <a:lnTo>
                    <a:pt x="355" y="614"/>
                  </a:lnTo>
                  <a:lnTo>
                    <a:pt x="331" y="632"/>
                  </a:lnTo>
                  <a:lnTo>
                    <a:pt x="313" y="644"/>
                  </a:lnTo>
                  <a:lnTo>
                    <a:pt x="277" y="638"/>
                  </a:lnTo>
                  <a:lnTo>
                    <a:pt x="253" y="644"/>
                  </a:lnTo>
                  <a:lnTo>
                    <a:pt x="235" y="656"/>
                  </a:lnTo>
                  <a:lnTo>
                    <a:pt x="217" y="662"/>
                  </a:lnTo>
                  <a:lnTo>
                    <a:pt x="205" y="656"/>
                  </a:lnTo>
                  <a:lnTo>
                    <a:pt x="193" y="674"/>
                  </a:lnTo>
                  <a:lnTo>
                    <a:pt x="175" y="692"/>
                  </a:lnTo>
                  <a:lnTo>
                    <a:pt x="157" y="704"/>
                  </a:lnTo>
                  <a:lnTo>
                    <a:pt x="151" y="716"/>
                  </a:lnTo>
                  <a:lnTo>
                    <a:pt x="127" y="710"/>
                  </a:lnTo>
                  <a:lnTo>
                    <a:pt x="103" y="698"/>
                  </a:lnTo>
                  <a:lnTo>
                    <a:pt x="91" y="686"/>
                  </a:lnTo>
                  <a:lnTo>
                    <a:pt x="109" y="656"/>
                  </a:lnTo>
                  <a:lnTo>
                    <a:pt x="121" y="644"/>
                  </a:lnTo>
                  <a:lnTo>
                    <a:pt x="109" y="620"/>
                  </a:lnTo>
                  <a:lnTo>
                    <a:pt x="85" y="614"/>
                  </a:lnTo>
                  <a:lnTo>
                    <a:pt x="67" y="596"/>
                  </a:lnTo>
                  <a:lnTo>
                    <a:pt x="73" y="572"/>
                  </a:lnTo>
                  <a:lnTo>
                    <a:pt x="79" y="554"/>
                  </a:lnTo>
                  <a:lnTo>
                    <a:pt x="85" y="542"/>
                  </a:lnTo>
                  <a:lnTo>
                    <a:pt x="91" y="524"/>
                  </a:lnTo>
                  <a:lnTo>
                    <a:pt x="91" y="506"/>
                  </a:lnTo>
                  <a:lnTo>
                    <a:pt x="85" y="487"/>
                  </a:lnTo>
                  <a:lnTo>
                    <a:pt x="79" y="469"/>
                  </a:lnTo>
                  <a:lnTo>
                    <a:pt x="73" y="451"/>
                  </a:lnTo>
                  <a:lnTo>
                    <a:pt x="91" y="427"/>
                  </a:lnTo>
                  <a:lnTo>
                    <a:pt x="85" y="415"/>
                  </a:lnTo>
                  <a:lnTo>
                    <a:pt x="55" y="397"/>
                  </a:lnTo>
                  <a:lnTo>
                    <a:pt x="36" y="385"/>
                  </a:lnTo>
                  <a:lnTo>
                    <a:pt x="30" y="379"/>
                  </a:lnTo>
                  <a:lnTo>
                    <a:pt x="18" y="361"/>
                  </a:lnTo>
                  <a:lnTo>
                    <a:pt x="18" y="355"/>
                  </a:lnTo>
                  <a:lnTo>
                    <a:pt x="12" y="337"/>
                  </a:lnTo>
                  <a:lnTo>
                    <a:pt x="0" y="319"/>
                  </a:lnTo>
                  <a:lnTo>
                    <a:pt x="6" y="307"/>
                  </a:lnTo>
                  <a:lnTo>
                    <a:pt x="0" y="277"/>
                  </a:lnTo>
                  <a:lnTo>
                    <a:pt x="6" y="253"/>
                  </a:lnTo>
                  <a:lnTo>
                    <a:pt x="24" y="229"/>
                  </a:lnTo>
                  <a:lnTo>
                    <a:pt x="36" y="211"/>
                  </a:lnTo>
                  <a:lnTo>
                    <a:pt x="36" y="199"/>
                  </a:lnTo>
                  <a:lnTo>
                    <a:pt x="30" y="193"/>
                  </a:lnTo>
                  <a:lnTo>
                    <a:pt x="24" y="181"/>
                  </a:lnTo>
                  <a:lnTo>
                    <a:pt x="42" y="151"/>
                  </a:lnTo>
                  <a:lnTo>
                    <a:pt x="55" y="127"/>
                  </a:lnTo>
                  <a:lnTo>
                    <a:pt x="49" y="109"/>
                  </a:lnTo>
                  <a:lnTo>
                    <a:pt x="36" y="97"/>
                  </a:lnTo>
                  <a:lnTo>
                    <a:pt x="42" y="73"/>
                  </a:lnTo>
                  <a:lnTo>
                    <a:pt x="67" y="61"/>
                  </a:lnTo>
                  <a:lnTo>
                    <a:pt x="79" y="55"/>
                  </a:lnTo>
                  <a:lnTo>
                    <a:pt x="73" y="42"/>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sp>
          <p:nvSpPr>
            <p:cNvPr id="155" name="Freeform 35"/>
            <p:cNvSpPr>
              <a:spLocks/>
            </p:cNvSpPr>
            <p:nvPr/>
          </p:nvSpPr>
          <p:spPr bwMode="auto">
            <a:xfrm>
              <a:off x="5492194" y="1344940"/>
              <a:ext cx="1576388" cy="1270000"/>
            </a:xfrm>
            <a:custGeom>
              <a:avLst/>
              <a:gdLst>
                <a:gd name="T0" fmla="*/ 36 w 993"/>
                <a:gd name="T1" fmla="*/ 229 h 800"/>
                <a:gd name="T2" fmla="*/ 60 w 993"/>
                <a:gd name="T3" fmla="*/ 163 h 800"/>
                <a:gd name="T4" fmla="*/ 156 w 993"/>
                <a:gd name="T5" fmla="*/ 157 h 800"/>
                <a:gd name="T6" fmla="*/ 235 w 993"/>
                <a:gd name="T7" fmla="*/ 145 h 800"/>
                <a:gd name="T8" fmla="*/ 325 w 993"/>
                <a:gd name="T9" fmla="*/ 145 h 800"/>
                <a:gd name="T10" fmla="*/ 367 w 993"/>
                <a:gd name="T11" fmla="*/ 91 h 800"/>
                <a:gd name="T12" fmla="*/ 421 w 993"/>
                <a:gd name="T13" fmla="*/ 24 h 800"/>
                <a:gd name="T14" fmla="*/ 469 w 993"/>
                <a:gd name="T15" fmla="*/ 30 h 800"/>
                <a:gd name="T16" fmla="*/ 505 w 993"/>
                <a:gd name="T17" fmla="*/ 48 h 800"/>
                <a:gd name="T18" fmla="*/ 523 w 993"/>
                <a:gd name="T19" fmla="*/ 73 h 800"/>
                <a:gd name="T20" fmla="*/ 523 w 993"/>
                <a:gd name="T21" fmla="*/ 127 h 800"/>
                <a:gd name="T22" fmla="*/ 517 w 993"/>
                <a:gd name="T23" fmla="*/ 175 h 800"/>
                <a:gd name="T24" fmla="*/ 536 w 993"/>
                <a:gd name="T25" fmla="*/ 223 h 800"/>
                <a:gd name="T26" fmla="*/ 560 w 993"/>
                <a:gd name="T27" fmla="*/ 253 h 800"/>
                <a:gd name="T28" fmla="*/ 572 w 993"/>
                <a:gd name="T29" fmla="*/ 265 h 800"/>
                <a:gd name="T30" fmla="*/ 578 w 993"/>
                <a:gd name="T31" fmla="*/ 271 h 800"/>
                <a:gd name="T32" fmla="*/ 578 w 993"/>
                <a:gd name="T33" fmla="*/ 289 h 800"/>
                <a:gd name="T34" fmla="*/ 596 w 993"/>
                <a:gd name="T35" fmla="*/ 307 h 800"/>
                <a:gd name="T36" fmla="*/ 608 w 993"/>
                <a:gd name="T37" fmla="*/ 325 h 800"/>
                <a:gd name="T38" fmla="*/ 632 w 993"/>
                <a:gd name="T39" fmla="*/ 343 h 800"/>
                <a:gd name="T40" fmla="*/ 644 w 993"/>
                <a:gd name="T41" fmla="*/ 355 h 800"/>
                <a:gd name="T42" fmla="*/ 638 w 993"/>
                <a:gd name="T43" fmla="*/ 385 h 800"/>
                <a:gd name="T44" fmla="*/ 656 w 993"/>
                <a:gd name="T45" fmla="*/ 403 h 800"/>
                <a:gd name="T46" fmla="*/ 710 w 993"/>
                <a:gd name="T47" fmla="*/ 403 h 800"/>
                <a:gd name="T48" fmla="*/ 734 w 993"/>
                <a:gd name="T49" fmla="*/ 415 h 800"/>
                <a:gd name="T50" fmla="*/ 764 w 993"/>
                <a:gd name="T51" fmla="*/ 439 h 800"/>
                <a:gd name="T52" fmla="*/ 794 w 993"/>
                <a:gd name="T53" fmla="*/ 439 h 800"/>
                <a:gd name="T54" fmla="*/ 824 w 993"/>
                <a:gd name="T55" fmla="*/ 463 h 800"/>
                <a:gd name="T56" fmla="*/ 854 w 993"/>
                <a:gd name="T57" fmla="*/ 481 h 800"/>
                <a:gd name="T58" fmla="*/ 867 w 993"/>
                <a:gd name="T59" fmla="*/ 511 h 800"/>
                <a:gd name="T60" fmla="*/ 867 w 993"/>
                <a:gd name="T61" fmla="*/ 536 h 800"/>
                <a:gd name="T62" fmla="*/ 915 w 993"/>
                <a:gd name="T63" fmla="*/ 560 h 800"/>
                <a:gd name="T64" fmla="*/ 939 w 993"/>
                <a:gd name="T65" fmla="*/ 560 h 800"/>
                <a:gd name="T66" fmla="*/ 963 w 993"/>
                <a:gd name="T67" fmla="*/ 560 h 800"/>
                <a:gd name="T68" fmla="*/ 987 w 993"/>
                <a:gd name="T69" fmla="*/ 572 h 800"/>
                <a:gd name="T70" fmla="*/ 975 w 993"/>
                <a:gd name="T71" fmla="*/ 590 h 800"/>
                <a:gd name="T72" fmla="*/ 957 w 993"/>
                <a:gd name="T73" fmla="*/ 572 h 800"/>
                <a:gd name="T74" fmla="*/ 945 w 993"/>
                <a:gd name="T75" fmla="*/ 590 h 800"/>
                <a:gd name="T76" fmla="*/ 921 w 993"/>
                <a:gd name="T77" fmla="*/ 602 h 800"/>
                <a:gd name="T78" fmla="*/ 903 w 993"/>
                <a:gd name="T79" fmla="*/ 596 h 800"/>
                <a:gd name="T80" fmla="*/ 891 w 993"/>
                <a:gd name="T81" fmla="*/ 590 h 800"/>
                <a:gd name="T82" fmla="*/ 867 w 993"/>
                <a:gd name="T83" fmla="*/ 578 h 800"/>
                <a:gd name="T84" fmla="*/ 842 w 993"/>
                <a:gd name="T85" fmla="*/ 572 h 800"/>
                <a:gd name="T86" fmla="*/ 842 w 993"/>
                <a:gd name="T87" fmla="*/ 698 h 800"/>
                <a:gd name="T88" fmla="*/ 782 w 993"/>
                <a:gd name="T89" fmla="*/ 752 h 800"/>
                <a:gd name="T90" fmla="*/ 734 w 993"/>
                <a:gd name="T91" fmla="*/ 770 h 800"/>
                <a:gd name="T92" fmla="*/ 686 w 993"/>
                <a:gd name="T93" fmla="*/ 776 h 800"/>
                <a:gd name="T94" fmla="*/ 644 w 993"/>
                <a:gd name="T95" fmla="*/ 800 h 800"/>
                <a:gd name="T96" fmla="*/ 626 w 993"/>
                <a:gd name="T97" fmla="*/ 758 h 800"/>
                <a:gd name="T98" fmla="*/ 560 w 993"/>
                <a:gd name="T99" fmla="*/ 686 h 800"/>
                <a:gd name="T100" fmla="*/ 463 w 993"/>
                <a:gd name="T101" fmla="*/ 626 h 800"/>
                <a:gd name="T102" fmla="*/ 397 w 993"/>
                <a:gd name="T103" fmla="*/ 554 h 800"/>
                <a:gd name="T104" fmla="*/ 367 w 993"/>
                <a:gd name="T105" fmla="*/ 481 h 800"/>
                <a:gd name="T106" fmla="*/ 307 w 993"/>
                <a:gd name="T107" fmla="*/ 487 h 800"/>
                <a:gd name="T108" fmla="*/ 235 w 993"/>
                <a:gd name="T109" fmla="*/ 469 h 800"/>
                <a:gd name="T110" fmla="*/ 199 w 993"/>
                <a:gd name="T111" fmla="*/ 481 h 800"/>
                <a:gd name="T112" fmla="*/ 168 w 993"/>
                <a:gd name="T113" fmla="*/ 439 h 800"/>
                <a:gd name="T114" fmla="*/ 102 w 993"/>
                <a:gd name="T115" fmla="*/ 391 h 800"/>
                <a:gd name="T116" fmla="*/ 60 w 993"/>
                <a:gd name="T117" fmla="*/ 307 h 800"/>
                <a:gd name="T118" fmla="*/ 6 w 993"/>
                <a:gd name="T119" fmla="*/ 27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3" h="800">
                  <a:moveTo>
                    <a:pt x="0" y="253"/>
                  </a:moveTo>
                  <a:lnTo>
                    <a:pt x="12" y="253"/>
                  </a:lnTo>
                  <a:lnTo>
                    <a:pt x="30" y="241"/>
                  </a:lnTo>
                  <a:lnTo>
                    <a:pt x="36" y="229"/>
                  </a:lnTo>
                  <a:lnTo>
                    <a:pt x="42" y="199"/>
                  </a:lnTo>
                  <a:lnTo>
                    <a:pt x="48" y="181"/>
                  </a:lnTo>
                  <a:lnTo>
                    <a:pt x="36" y="163"/>
                  </a:lnTo>
                  <a:lnTo>
                    <a:pt x="60" y="163"/>
                  </a:lnTo>
                  <a:lnTo>
                    <a:pt x="78" y="163"/>
                  </a:lnTo>
                  <a:lnTo>
                    <a:pt x="108" y="157"/>
                  </a:lnTo>
                  <a:lnTo>
                    <a:pt x="126" y="157"/>
                  </a:lnTo>
                  <a:lnTo>
                    <a:pt x="156" y="157"/>
                  </a:lnTo>
                  <a:lnTo>
                    <a:pt x="174" y="151"/>
                  </a:lnTo>
                  <a:lnTo>
                    <a:pt x="193" y="139"/>
                  </a:lnTo>
                  <a:lnTo>
                    <a:pt x="211" y="133"/>
                  </a:lnTo>
                  <a:lnTo>
                    <a:pt x="235" y="145"/>
                  </a:lnTo>
                  <a:lnTo>
                    <a:pt x="253" y="145"/>
                  </a:lnTo>
                  <a:lnTo>
                    <a:pt x="277" y="133"/>
                  </a:lnTo>
                  <a:lnTo>
                    <a:pt x="301" y="145"/>
                  </a:lnTo>
                  <a:lnTo>
                    <a:pt x="325" y="145"/>
                  </a:lnTo>
                  <a:lnTo>
                    <a:pt x="331" y="133"/>
                  </a:lnTo>
                  <a:lnTo>
                    <a:pt x="343" y="121"/>
                  </a:lnTo>
                  <a:lnTo>
                    <a:pt x="361" y="103"/>
                  </a:lnTo>
                  <a:lnTo>
                    <a:pt x="367" y="91"/>
                  </a:lnTo>
                  <a:lnTo>
                    <a:pt x="385" y="73"/>
                  </a:lnTo>
                  <a:lnTo>
                    <a:pt x="391" y="67"/>
                  </a:lnTo>
                  <a:lnTo>
                    <a:pt x="403" y="24"/>
                  </a:lnTo>
                  <a:lnTo>
                    <a:pt x="421" y="24"/>
                  </a:lnTo>
                  <a:lnTo>
                    <a:pt x="427" y="18"/>
                  </a:lnTo>
                  <a:lnTo>
                    <a:pt x="445" y="0"/>
                  </a:lnTo>
                  <a:lnTo>
                    <a:pt x="445" y="6"/>
                  </a:lnTo>
                  <a:lnTo>
                    <a:pt x="469" y="30"/>
                  </a:lnTo>
                  <a:lnTo>
                    <a:pt x="469" y="36"/>
                  </a:lnTo>
                  <a:lnTo>
                    <a:pt x="481" y="42"/>
                  </a:lnTo>
                  <a:lnTo>
                    <a:pt x="499" y="48"/>
                  </a:lnTo>
                  <a:lnTo>
                    <a:pt x="505" y="48"/>
                  </a:lnTo>
                  <a:lnTo>
                    <a:pt x="511" y="54"/>
                  </a:lnTo>
                  <a:lnTo>
                    <a:pt x="517" y="61"/>
                  </a:lnTo>
                  <a:lnTo>
                    <a:pt x="517" y="67"/>
                  </a:lnTo>
                  <a:lnTo>
                    <a:pt x="523" y="73"/>
                  </a:lnTo>
                  <a:lnTo>
                    <a:pt x="530" y="91"/>
                  </a:lnTo>
                  <a:lnTo>
                    <a:pt x="530" y="97"/>
                  </a:lnTo>
                  <a:lnTo>
                    <a:pt x="530" y="109"/>
                  </a:lnTo>
                  <a:lnTo>
                    <a:pt x="523" y="127"/>
                  </a:lnTo>
                  <a:lnTo>
                    <a:pt x="517" y="139"/>
                  </a:lnTo>
                  <a:lnTo>
                    <a:pt x="517" y="151"/>
                  </a:lnTo>
                  <a:lnTo>
                    <a:pt x="511" y="163"/>
                  </a:lnTo>
                  <a:lnTo>
                    <a:pt x="517" y="175"/>
                  </a:lnTo>
                  <a:lnTo>
                    <a:pt x="530" y="187"/>
                  </a:lnTo>
                  <a:lnTo>
                    <a:pt x="530" y="199"/>
                  </a:lnTo>
                  <a:lnTo>
                    <a:pt x="530" y="211"/>
                  </a:lnTo>
                  <a:lnTo>
                    <a:pt x="536" y="223"/>
                  </a:lnTo>
                  <a:lnTo>
                    <a:pt x="542" y="235"/>
                  </a:lnTo>
                  <a:lnTo>
                    <a:pt x="548" y="241"/>
                  </a:lnTo>
                  <a:lnTo>
                    <a:pt x="560" y="247"/>
                  </a:lnTo>
                  <a:lnTo>
                    <a:pt x="560" y="253"/>
                  </a:lnTo>
                  <a:lnTo>
                    <a:pt x="566" y="253"/>
                  </a:lnTo>
                  <a:lnTo>
                    <a:pt x="560" y="265"/>
                  </a:lnTo>
                  <a:lnTo>
                    <a:pt x="566" y="265"/>
                  </a:lnTo>
                  <a:lnTo>
                    <a:pt x="572" y="265"/>
                  </a:lnTo>
                  <a:lnTo>
                    <a:pt x="572" y="259"/>
                  </a:lnTo>
                  <a:lnTo>
                    <a:pt x="578" y="259"/>
                  </a:lnTo>
                  <a:lnTo>
                    <a:pt x="578" y="265"/>
                  </a:lnTo>
                  <a:lnTo>
                    <a:pt x="578" y="271"/>
                  </a:lnTo>
                  <a:lnTo>
                    <a:pt x="572" y="271"/>
                  </a:lnTo>
                  <a:lnTo>
                    <a:pt x="572" y="277"/>
                  </a:lnTo>
                  <a:lnTo>
                    <a:pt x="572" y="283"/>
                  </a:lnTo>
                  <a:lnTo>
                    <a:pt x="578" y="289"/>
                  </a:lnTo>
                  <a:lnTo>
                    <a:pt x="584" y="295"/>
                  </a:lnTo>
                  <a:lnTo>
                    <a:pt x="590" y="301"/>
                  </a:lnTo>
                  <a:lnTo>
                    <a:pt x="596" y="301"/>
                  </a:lnTo>
                  <a:lnTo>
                    <a:pt x="596" y="307"/>
                  </a:lnTo>
                  <a:lnTo>
                    <a:pt x="602" y="313"/>
                  </a:lnTo>
                  <a:lnTo>
                    <a:pt x="602" y="319"/>
                  </a:lnTo>
                  <a:lnTo>
                    <a:pt x="602" y="325"/>
                  </a:lnTo>
                  <a:lnTo>
                    <a:pt x="608" y="325"/>
                  </a:lnTo>
                  <a:lnTo>
                    <a:pt x="614" y="331"/>
                  </a:lnTo>
                  <a:lnTo>
                    <a:pt x="620" y="331"/>
                  </a:lnTo>
                  <a:lnTo>
                    <a:pt x="626" y="337"/>
                  </a:lnTo>
                  <a:lnTo>
                    <a:pt x="632" y="343"/>
                  </a:lnTo>
                  <a:lnTo>
                    <a:pt x="632" y="349"/>
                  </a:lnTo>
                  <a:lnTo>
                    <a:pt x="632" y="355"/>
                  </a:lnTo>
                  <a:lnTo>
                    <a:pt x="638" y="355"/>
                  </a:lnTo>
                  <a:lnTo>
                    <a:pt x="644" y="355"/>
                  </a:lnTo>
                  <a:lnTo>
                    <a:pt x="650" y="355"/>
                  </a:lnTo>
                  <a:lnTo>
                    <a:pt x="650" y="361"/>
                  </a:lnTo>
                  <a:lnTo>
                    <a:pt x="650" y="367"/>
                  </a:lnTo>
                  <a:lnTo>
                    <a:pt x="638" y="385"/>
                  </a:lnTo>
                  <a:lnTo>
                    <a:pt x="638" y="391"/>
                  </a:lnTo>
                  <a:lnTo>
                    <a:pt x="644" y="391"/>
                  </a:lnTo>
                  <a:lnTo>
                    <a:pt x="650" y="397"/>
                  </a:lnTo>
                  <a:lnTo>
                    <a:pt x="656" y="403"/>
                  </a:lnTo>
                  <a:lnTo>
                    <a:pt x="668" y="403"/>
                  </a:lnTo>
                  <a:lnTo>
                    <a:pt x="674" y="403"/>
                  </a:lnTo>
                  <a:lnTo>
                    <a:pt x="686" y="403"/>
                  </a:lnTo>
                  <a:lnTo>
                    <a:pt x="710" y="403"/>
                  </a:lnTo>
                  <a:lnTo>
                    <a:pt x="728" y="403"/>
                  </a:lnTo>
                  <a:lnTo>
                    <a:pt x="734" y="409"/>
                  </a:lnTo>
                  <a:lnTo>
                    <a:pt x="740" y="409"/>
                  </a:lnTo>
                  <a:lnTo>
                    <a:pt x="734" y="415"/>
                  </a:lnTo>
                  <a:lnTo>
                    <a:pt x="734" y="421"/>
                  </a:lnTo>
                  <a:lnTo>
                    <a:pt x="734" y="427"/>
                  </a:lnTo>
                  <a:lnTo>
                    <a:pt x="758" y="439"/>
                  </a:lnTo>
                  <a:lnTo>
                    <a:pt x="764" y="439"/>
                  </a:lnTo>
                  <a:lnTo>
                    <a:pt x="770" y="439"/>
                  </a:lnTo>
                  <a:lnTo>
                    <a:pt x="776" y="439"/>
                  </a:lnTo>
                  <a:lnTo>
                    <a:pt x="782" y="439"/>
                  </a:lnTo>
                  <a:lnTo>
                    <a:pt x="794" y="439"/>
                  </a:lnTo>
                  <a:lnTo>
                    <a:pt x="800" y="439"/>
                  </a:lnTo>
                  <a:lnTo>
                    <a:pt x="800" y="445"/>
                  </a:lnTo>
                  <a:lnTo>
                    <a:pt x="818" y="457"/>
                  </a:lnTo>
                  <a:lnTo>
                    <a:pt x="824" y="463"/>
                  </a:lnTo>
                  <a:lnTo>
                    <a:pt x="830" y="463"/>
                  </a:lnTo>
                  <a:lnTo>
                    <a:pt x="842" y="469"/>
                  </a:lnTo>
                  <a:lnTo>
                    <a:pt x="848" y="475"/>
                  </a:lnTo>
                  <a:lnTo>
                    <a:pt x="854" y="481"/>
                  </a:lnTo>
                  <a:lnTo>
                    <a:pt x="854" y="487"/>
                  </a:lnTo>
                  <a:lnTo>
                    <a:pt x="854" y="499"/>
                  </a:lnTo>
                  <a:lnTo>
                    <a:pt x="860" y="499"/>
                  </a:lnTo>
                  <a:lnTo>
                    <a:pt x="867" y="511"/>
                  </a:lnTo>
                  <a:lnTo>
                    <a:pt x="873" y="511"/>
                  </a:lnTo>
                  <a:lnTo>
                    <a:pt x="873" y="518"/>
                  </a:lnTo>
                  <a:lnTo>
                    <a:pt x="867" y="524"/>
                  </a:lnTo>
                  <a:lnTo>
                    <a:pt x="867" y="536"/>
                  </a:lnTo>
                  <a:lnTo>
                    <a:pt x="879" y="536"/>
                  </a:lnTo>
                  <a:lnTo>
                    <a:pt x="885" y="536"/>
                  </a:lnTo>
                  <a:lnTo>
                    <a:pt x="909" y="554"/>
                  </a:lnTo>
                  <a:lnTo>
                    <a:pt x="915" y="560"/>
                  </a:lnTo>
                  <a:lnTo>
                    <a:pt x="921" y="560"/>
                  </a:lnTo>
                  <a:lnTo>
                    <a:pt x="927" y="560"/>
                  </a:lnTo>
                  <a:lnTo>
                    <a:pt x="933" y="560"/>
                  </a:lnTo>
                  <a:lnTo>
                    <a:pt x="939" y="560"/>
                  </a:lnTo>
                  <a:lnTo>
                    <a:pt x="951" y="560"/>
                  </a:lnTo>
                  <a:lnTo>
                    <a:pt x="957" y="566"/>
                  </a:lnTo>
                  <a:lnTo>
                    <a:pt x="963" y="566"/>
                  </a:lnTo>
                  <a:lnTo>
                    <a:pt x="963" y="560"/>
                  </a:lnTo>
                  <a:lnTo>
                    <a:pt x="969" y="554"/>
                  </a:lnTo>
                  <a:lnTo>
                    <a:pt x="975" y="560"/>
                  </a:lnTo>
                  <a:lnTo>
                    <a:pt x="981" y="572"/>
                  </a:lnTo>
                  <a:lnTo>
                    <a:pt x="987" y="572"/>
                  </a:lnTo>
                  <a:lnTo>
                    <a:pt x="987" y="578"/>
                  </a:lnTo>
                  <a:lnTo>
                    <a:pt x="993" y="578"/>
                  </a:lnTo>
                  <a:lnTo>
                    <a:pt x="993" y="584"/>
                  </a:lnTo>
                  <a:lnTo>
                    <a:pt x="975" y="590"/>
                  </a:lnTo>
                  <a:lnTo>
                    <a:pt x="969" y="596"/>
                  </a:lnTo>
                  <a:lnTo>
                    <a:pt x="963" y="584"/>
                  </a:lnTo>
                  <a:lnTo>
                    <a:pt x="963" y="578"/>
                  </a:lnTo>
                  <a:lnTo>
                    <a:pt x="957" y="572"/>
                  </a:lnTo>
                  <a:lnTo>
                    <a:pt x="951" y="572"/>
                  </a:lnTo>
                  <a:lnTo>
                    <a:pt x="951" y="578"/>
                  </a:lnTo>
                  <a:lnTo>
                    <a:pt x="951" y="584"/>
                  </a:lnTo>
                  <a:lnTo>
                    <a:pt x="945" y="590"/>
                  </a:lnTo>
                  <a:lnTo>
                    <a:pt x="945" y="596"/>
                  </a:lnTo>
                  <a:lnTo>
                    <a:pt x="945" y="602"/>
                  </a:lnTo>
                  <a:lnTo>
                    <a:pt x="939" y="602"/>
                  </a:lnTo>
                  <a:lnTo>
                    <a:pt x="921" y="602"/>
                  </a:lnTo>
                  <a:lnTo>
                    <a:pt x="921" y="596"/>
                  </a:lnTo>
                  <a:lnTo>
                    <a:pt x="915" y="596"/>
                  </a:lnTo>
                  <a:lnTo>
                    <a:pt x="909" y="596"/>
                  </a:lnTo>
                  <a:lnTo>
                    <a:pt x="903" y="596"/>
                  </a:lnTo>
                  <a:lnTo>
                    <a:pt x="903" y="602"/>
                  </a:lnTo>
                  <a:lnTo>
                    <a:pt x="903" y="596"/>
                  </a:lnTo>
                  <a:lnTo>
                    <a:pt x="897" y="596"/>
                  </a:lnTo>
                  <a:lnTo>
                    <a:pt x="891" y="590"/>
                  </a:lnTo>
                  <a:lnTo>
                    <a:pt x="885" y="590"/>
                  </a:lnTo>
                  <a:lnTo>
                    <a:pt x="873" y="584"/>
                  </a:lnTo>
                  <a:lnTo>
                    <a:pt x="867" y="584"/>
                  </a:lnTo>
                  <a:lnTo>
                    <a:pt x="867" y="578"/>
                  </a:lnTo>
                  <a:lnTo>
                    <a:pt x="860" y="578"/>
                  </a:lnTo>
                  <a:lnTo>
                    <a:pt x="854" y="572"/>
                  </a:lnTo>
                  <a:lnTo>
                    <a:pt x="848" y="572"/>
                  </a:lnTo>
                  <a:lnTo>
                    <a:pt x="842" y="572"/>
                  </a:lnTo>
                  <a:lnTo>
                    <a:pt x="842" y="602"/>
                  </a:lnTo>
                  <a:lnTo>
                    <a:pt x="842" y="632"/>
                  </a:lnTo>
                  <a:lnTo>
                    <a:pt x="842" y="662"/>
                  </a:lnTo>
                  <a:lnTo>
                    <a:pt x="842" y="698"/>
                  </a:lnTo>
                  <a:lnTo>
                    <a:pt x="842" y="716"/>
                  </a:lnTo>
                  <a:lnTo>
                    <a:pt x="842" y="722"/>
                  </a:lnTo>
                  <a:lnTo>
                    <a:pt x="800" y="740"/>
                  </a:lnTo>
                  <a:lnTo>
                    <a:pt x="782" y="752"/>
                  </a:lnTo>
                  <a:lnTo>
                    <a:pt x="770" y="758"/>
                  </a:lnTo>
                  <a:lnTo>
                    <a:pt x="764" y="770"/>
                  </a:lnTo>
                  <a:lnTo>
                    <a:pt x="746" y="770"/>
                  </a:lnTo>
                  <a:lnTo>
                    <a:pt x="734" y="770"/>
                  </a:lnTo>
                  <a:lnTo>
                    <a:pt x="728" y="788"/>
                  </a:lnTo>
                  <a:lnTo>
                    <a:pt x="710" y="788"/>
                  </a:lnTo>
                  <a:lnTo>
                    <a:pt x="698" y="788"/>
                  </a:lnTo>
                  <a:lnTo>
                    <a:pt x="686" y="776"/>
                  </a:lnTo>
                  <a:lnTo>
                    <a:pt x="680" y="794"/>
                  </a:lnTo>
                  <a:lnTo>
                    <a:pt x="668" y="782"/>
                  </a:lnTo>
                  <a:lnTo>
                    <a:pt x="650" y="788"/>
                  </a:lnTo>
                  <a:lnTo>
                    <a:pt x="644" y="800"/>
                  </a:lnTo>
                  <a:lnTo>
                    <a:pt x="626" y="794"/>
                  </a:lnTo>
                  <a:lnTo>
                    <a:pt x="638" y="794"/>
                  </a:lnTo>
                  <a:lnTo>
                    <a:pt x="638" y="776"/>
                  </a:lnTo>
                  <a:lnTo>
                    <a:pt x="626" y="758"/>
                  </a:lnTo>
                  <a:lnTo>
                    <a:pt x="596" y="734"/>
                  </a:lnTo>
                  <a:lnTo>
                    <a:pt x="590" y="716"/>
                  </a:lnTo>
                  <a:lnTo>
                    <a:pt x="566" y="704"/>
                  </a:lnTo>
                  <a:lnTo>
                    <a:pt x="560" y="686"/>
                  </a:lnTo>
                  <a:lnTo>
                    <a:pt x="542" y="680"/>
                  </a:lnTo>
                  <a:lnTo>
                    <a:pt x="505" y="668"/>
                  </a:lnTo>
                  <a:lnTo>
                    <a:pt x="463" y="656"/>
                  </a:lnTo>
                  <a:lnTo>
                    <a:pt x="463" y="626"/>
                  </a:lnTo>
                  <a:lnTo>
                    <a:pt x="451" y="614"/>
                  </a:lnTo>
                  <a:lnTo>
                    <a:pt x="433" y="602"/>
                  </a:lnTo>
                  <a:lnTo>
                    <a:pt x="415" y="578"/>
                  </a:lnTo>
                  <a:lnTo>
                    <a:pt x="397" y="554"/>
                  </a:lnTo>
                  <a:lnTo>
                    <a:pt x="385" y="511"/>
                  </a:lnTo>
                  <a:lnTo>
                    <a:pt x="367" y="511"/>
                  </a:lnTo>
                  <a:lnTo>
                    <a:pt x="367" y="499"/>
                  </a:lnTo>
                  <a:lnTo>
                    <a:pt x="367" y="481"/>
                  </a:lnTo>
                  <a:lnTo>
                    <a:pt x="361" y="463"/>
                  </a:lnTo>
                  <a:lnTo>
                    <a:pt x="355" y="463"/>
                  </a:lnTo>
                  <a:lnTo>
                    <a:pt x="337" y="469"/>
                  </a:lnTo>
                  <a:lnTo>
                    <a:pt x="307" y="487"/>
                  </a:lnTo>
                  <a:lnTo>
                    <a:pt x="295" y="481"/>
                  </a:lnTo>
                  <a:lnTo>
                    <a:pt x="271" y="469"/>
                  </a:lnTo>
                  <a:lnTo>
                    <a:pt x="247" y="463"/>
                  </a:lnTo>
                  <a:lnTo>
                    <a:pt x="235" y="469"/>
                  </a:lnTo>
                  <a:lnTo>
                    <a:pt x="229" y="487"/>
                  </a:lnTo>
                  <a:lnTo>
                    <a:pt x="211" y="505"/>
                  </a:lnTo>
                  <a:lnTo>
                    <a:pt x="211" y="499"/>
                  </a:lnTo>
                  <a:lnTo>
                    <a:pt x="199" y="481"/>
                  </a:lnTo>
                  <a:lnTo>
                    <a:pt x="211" y="463"/>
                  </a:lnTo>
                  <a:lnTo>
                    <a:pt x="217" y="451"/>
                  </a:lnTo>
                  <a:lnTo>
                    <a:pt x="217" y="433"/>
                  </a:lnTo>
                  <a:lnTo>
                    <a:pt x="168" y="439"/>
                  </a:lnTo>
                  <a:lnTo>
                    <a:pt x="150" y="433"/>
                  </a:lnTo>
                  <a:lnTo>
                    <a:pt x="132" y="415"/>
                  </a:lnTo>
                  <a:lnTo>
                    <a:pt x="120" y="397"/>
                  </a:lnTo>
                  <a:lnTo>
                    <a:pt x="102" y="391"/>
                  </a:lnTo>
                  <a:lnTo>
                    <a:pt x="96" y="361"/>
                  </a:lnTo>
                  <a:lnTo>
                    <a:pt x="96" y="343"/>
                  </a:lnTo>
                  <a:lnTo>
                    <a:pt x="84" y="331"/>
                  </a:lnTo>
                  <a:lnTo>
                    <a:pt x="60" y="307"/>
                  </a:lnTo>
                  <a:lnTo>
                    <a:pt x="54" y="301"/>
                  </a:lnTo>
                  <a:lnTo>
                    <a:pt x="36" y="289"/>
                  </a:lnTo>
                  <a:lnTo>
                    <a:pt x="18" y="283"/>
                  </a:lnTo>
                  <a:lnTo>
                    <a:pt x="6" y="271"/>
                  </a:lnTo>
                  <a:lnTo>
                    <a:pt x="0" y="265"/>
                  </a:lnTo>
                  <a:lnTo>
                    <a:pt x="0" y="253"/>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ea typeface="+mn-ea"/>
                <a:cs typeface="+mn-cs"/>
              </a:endParaRPr>
            </a:p>
          </p:txBody>
        </p:sp>
      </p:grpSp>
      <p:sp>
        <p:nvSpPr>
          <p:cNvPr id="2" name="Title 1"/>
          <p:cNvSpPr>
            <a:spLocks noGrp="1"/>
          </p:cNvSpPr>
          <p:nvPr>
            <p:ph type="title"/>
          </p:nvPr>
        </p:nvSpPr>
        <p:spPr>
          <a:xfrm>
            <a:off x="609600" y="96235"/>
            <a:ext cx="7391400" cy="584775"/>
          </a:xfrm>
        </p:spPr>
        <p:txBody>
          <a:bodyPr/>
          <a:lstStyle/>
          <a:p>
            <a:r>
              <a:rPr lang="en-US" dirty="0">
                <a:solidFill>
                  <a:srgbClr val="000000"/>
                </a:solidFill>
              </a:rPr>
              <a:t>Transformation at the farmer and system level can be driven by focusing on selected value chains in 5 regions</a:t>
            </a:r>
          </a:p>
        </p:txBody>
      </p:sp>
      <p:sp>
        <p:nvSpPr>
          <p:cNvPr id="28" name="TextBox 27"/>
          <p:cNvSpPr txBox="1"/>
          <p:nvPr/>
        </p:nvSpPr>
        <p:spPr>
          <a:xfrm>
            <a:off x="669318" y="890501"/>
            <a:ext cx="4309083"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100000"/>
              </a:spcBef>
              <a:spcAft>
                <a:spcPct val="0"/>
              </a:spcAft>
              <a:buClr>
                <a:srgbClr val="000000"/>
              </a:buClr>
              <a:buFontTx/>
              <a:buNone/>
            </a:pPr>
            <a:r>
              <a:rPr lang="en-US" sz="1000" b="1" kern="1200" dirty="0">
                <a:solidFill>
                  <a:srgbClr val="01632F"/>
                </a:solidFill>
                <a:ea typeface="+mn-ea"/>
                <a:cs typeface="+mn-cs"/>
              </a:rPr>
              <a:t>To prioritize interventions, regions were assessed based on:</a:t>
            </a:r>
          </a:p>
          <a:p>
            <a:pPr lvl="1" fontAlgn="base">
              <a:spcBef>
                <a:spcPct val="50000"/>
              </a:spcBef>
              <a:spcAft>
                <a:spcPct val="0"/>
              </a:spcAft>
              <a:buClr>
                <a:srgbClr val="000000"/>
              </a:buClr>
            </a:pPr>
            <a:r>
              <a:rPr lang="en-US" sz="1000" kern="1200" dirty="0">
                <a:ea typeface="+mn-ea"/>
                <a:cs typeface="+mn-cs"/>
              </a:rPr>
              <a:t>Possible impact</a:t>
            </a:r>
          </a:p>
          <a:p>
            <a:pPr lvl="1" fontAlgn="base">
              <a:spcBef>
                <a:spcPct val="50000"/>
              </a:spcBef>
              <a:spcAft>
                <a:spcPct val="0"/>
              </a:spcAft>
              <a:buClr>
                <a:srgbClr val="000000"/>
              </a:buClr>
            </a:pPr>
            <a:r>
              <a:rPr lang="en-US" sz="1000" kern="1200" dirty="0">
                <a:ea typeface="+mn-ea"/>
                <a:cs typeface="+mn-cs"/>
              </a:rPr>
              <a:t>Ease of delivery</a:t>
            </a:r>
          </a:p>
        </p:txBody>
      </p:sp>
      <p:sp>
        <p:nvSpPr>
          <p:cNvPr id="147" name="Rectangle 146"/>
          <p:cNvSpPr>
            <a:spLocks/>
          </p:cNvSpPr>
          <p:nvPr/>
        </p:nvSpPr>
        <p:spPr>
          <a:xfrm>
            <a:off x="6812078" y="1210035"/>
            <a:ext cx="2513085" cy="2729078"/>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148" name="TextBox 147"/>
          <p:cNvSpPr txBox="1">
            <a:spLocks/>
          </p:cNvSpPr>
          <p:nvPr/>
        </p:nvSpPr>
        <p:spPr>
          <a:xfrm>
            <a:off x="6880524" y="1568284"/>
            <a:ext cx="2372377" cy="25391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ct val="50000"/>
              </a:spcBef>
              <a:spcAft>
                <a:spcPct val="0"/>
              </a:spcAft>
              <a:buClr>
                <a:srgbClr val="000000"/>
              </a:buClr>
            </a:pPr>
            <a:r>
              <a:rPr lang="en-US" sz="1000" b="1" kern="1200" dirty="0">
                <a:solidFill>
                  <a:srgbClr val="01632F"/>
                </a:solidFill>
                <a:ea typeface="+mn-ea"/>
                <a:cs typeface="+mn-cs"/>
              </a:rPr>
              <a:t>376,000 farmers </a:t>
            </a:r>
            <a:r>
              <a:rPr lang="en-US" sz="1000" kern="1200" dirty="0">
                <a:ea typeface="+mn-ea"/>
                <a:cs typeface="+mn-cs"/>
              </a:rPr>
              <a:t>focusing on rice, cowpea, and sorghum of which 50% is targeted and 62% to be impacted.</a:t>
            </a:r>
          </a:p>
          <a:p>
            <a:pPr lvl="1" fontAlgn="base">
              <a:spcBef>
                <a:spcPct val="50000"/>
              </a:spcBef>
              <a:spcAft>
                <a:spcPct val="0"/>
              </a:spcAft>
              <a:buClr>
                <a:srgbClr val="000000"/>
              </a:buClr>
            </a:pPr>
            <a:r>
              <a:rPr lang="en-US" sz="1000" kern="1200" dirty="0">
                <a:ea typeface="+mn-ea"/>
                <a:cs typeface="+mn-cs"/>
              </a:rPr>
              <a:t>Largest rice producer, with access to </a:t>
            </a:r>
            <a:r>
              <a:rPr lang="en-US" sz="1000" b="1" kern="1200" dirty="0">
                <a:solidFill>
                  <a:srgbClr val="01632F"/>
                </a:solidFill>
                <a:ea typeface="+mn-ea"/>
                <a:cs typeface="+mn-cs"/>
              </a:rPr>
              <a:t>the best organized irrigation scheme </a:t>
            </a:r>
            <a:r>
              <a:rPr lang="en-US" sz="1000" kern="1200" dirty="0">
                <a:ea typeface="+mn-ea"/>
                <a:cs typeface="+mn-cs"/>
              </a:rPr>
              <a:t>(</a:t>
            </a:r>
            <a:r>
              <a:rPr lang="en-US" sz="1000" kern="1200" dirty="0">
                <a:ea typeface="+mn-ea"/>
                <a:cs typeface="+mn-cs"/>
              </a:rPr>
              <a:t>Bagre</a:t>
            </a:r>
            <a:r>
              <a:rPr lang="en-US" sz="1000" kern="1200" dirty="0">
                <a:ea typeface="+mn-ea"/>
                <a:cs typeface="+mn-cs"/>
              </a:rPr>
              <a:t>)</a:t>
            </a:r>
          </a:p>
          <a:p>
            <a:pPr lvl="1" fontAlgn="base">
              <a:spcBef>
                <a:spcPct val="50000"/>
              </a:spcBef>
              <a:spcAft>
                <a:spcPct val="0"/>
              </a:spcAft>
              <a:buClr>
                <a:srgbClr val="000000"/>
              </a:buClr>
            </a:pPr>
            <a:r>
              <a:rPr lang="en-US" sz="1000" b="1" kern="1200" dirty="0">
                <a:solidFill>
                  <a:srgbClr val="01632F"/>
                </a:solidFill>
                <a:ea typeface="+mn-ea"/>
                <a:cs typeface="+mn-cs"/>
              </a:rPr>
              <a:t>3%</a:t>
            </a:r>
            <a:r>
              <a:rPr lang="en-US" sz="1000" kern="1200" dirty="0">
                <a:ea typeface="+mn-ea"/>
                <a:cs typeface="+mn-cs"/>
              </a:rPr>
              <a:t> of production is </a:t>
            </a:r>
            <a:r>
              <a:rPr lang="en-US" sz="1000" b="1" kern="1200" dirty="0">
                <a:solidFill>
                  <a:srgbClr val="01632F"/>
                </a:solidFill>
                <a:ea typeface="+mn-ea"/>
                <a:cs typeface="+mn-cs"/>
              </a:rPr>
              <a:t>marketable surplus </a:t>
            </a:r>
            <a:r>
              <a:rPr lang="en-US" sz="1000" kern="1200" dirty="0">
                <a:ea typeface="+mn-ea"/>
                <a:cs typeface="+mn-cs"/>
              </a:rPr>
              <a:t>to be sold locally and in neighboring countries marketed</a:t>
            </a:r>
          </a:p>
          <a:p>
            <a:pPr lvl="1" fontAlgn="base">
              <a:spcBef>
                <a:spcPct val="50000"/>
              </a:spcBef>
              <a:spcAft>
                <a:spcPct val="0"/>
              </a:spcAft>
              <a:buClr>
                <a:srgbClr val="000000"/>
              </a:buClr>
            </a:pPr>
            <a:r>
              <a:rPr lang="en-US" sz="1000" kern="1200" dirty="0">
                <a:ea typeface="+mn-ea"/>
                <a:cs typeface="+mn-cs"/>
              </a:rPr>
              <a:t>Inconsistent/unpredictable weather patterns and poor soils</a:t>
            </a:r>
          </a:p>
          <a:p>
            <a:pPr lvl="1" fontAlgn="base">
              <a:spcAft>
                <a:spcPct val="0"/>
              </a:spcAft>
              <a:buClr>
                <a:srgbClr val="000000"/>
              </a:buClr>
            </a:pPr>
            <a:r>
              <a:rPr lang="en-US" sz="1000" kern="1200" dirty="0">
                <a:ea typeface="+mn-ea"/>
                <a:cs typeface="+mn-cs"/>
              </a:rPr>
              <a:t>Limited connectivity between private sector and SHFs to develop farmer </a:t>
            </a:r>
            <a:r>
              <a:rPr lang="en-US" sz="1000" kern="1200" dirty="0" smtClean="0">
                <a:solidFill>
                  <a:schemeClr val="tx1"/>
                </a:solidFill>
                <a:ea typeface="+mn-ea"/>
                <a:cs typeface="+mn-cs"/>
              </a:rPr>
              <a:t>groups</a:t>
            </a:r>
          </a:p>
          <a:p>
            <a:pPr lvl="1" fontAlgn="base">
              <a:spcAft>
                <a:spcPct val="0"/>
              </a:spcAft>
              <a:buClr>
                <a:srgbClr val="000000"/>
              </a:buClr>
            </a:pPr>
            <a:r>
              <a:rPr lang="en-US" sz="1000" kern="1200" dirty="0" smtClean="0">
                <a:solidFill>
                  <a:schemeClr val="tx1"/>
                </a:solidFill>
                <a:ea typeface="+mn-ea"/>
                <a:cs typeface="+mn-cs"/>
              </a:rPr>
              <a:t>Poor input system</a:t>
            </a:r>
            <a:endParaRPr lang="en-US" sz="1000" kern="1200" dirty="0">
              <a:solidFill>
                <a:schemeClr val="tx1"/>
              </a:solidFill>
              <a:ea typeface="+mn-ea"/>
              <a:cs typeface="+mn-cs"/>
            </a:endParaRPr>
          </a:p>
        </p:txBody>
      </p:sp>
      <p:grpSp>
        <p:nvGrpSpPr>
          <p:cNvPr id="149" name="Group 148"/>
          <p:cNvGrpSpPr>
            <a:grpSpLocks/>
          </p:cNvGrpSpPr>
          <p:nvPr/>
        </p:nvGrpSpPr>
        <p:grpSpPr>
          <a:xfrm>
            <a:off x="6880524" y="1302078"/>
            <a:ext cx="2372377" cy="200255"/>
            <a:chOff x="228600" y="1718507"/>
            <a:chExt cx="7050266" cy="193146"/>
          </a:xfrm>
        </p:grpSpPr>
        <p:sp>
          <p:nvSpPr>
            <p:cNvPr id="150" name="TextBox 149"/>
            <p:cNvSpPr txBox="1"/>
            <p:nvPr>
              <p:custDataLst>
                <p:tags r:id="rId26"/>
              </p:custDataLst>
            </p:nvPr>
          </p:nvSpPr>
          <p:spPr>
            <a:xfrm>
              <a:off x="228600" y="1718507"/>
              <a:ext cx="705026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Centre-Est</a:t>
              </a:r>
            </a:p>
          </p:txBody>
        </p:sp>
        <p:cxnSp>
          <p:nvCxnSpPr>
            <p:cNvPr id="151" name="Straight Connector 150"/>
            <p:cNvCxnSpPr/>
            <p:nvPr>
              <p:custDataLst>
                <p:tags r:id="rId27"/>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53" name="Straight Arrow Connector 152"/>
          <p:cNvCxnSpPr>
            <a:endCxn id="133" idx="6"/>
          </p:cNvCxnSpPr>
          <p:nvPr/>
        </p:nvCxnSpPr>
        <p:spPr>
          <a:xfrm flipH="1">
            <a:off x="6198633" y="2990023"/>
            <a:ext cx="613445" cy="588531"/>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17310" y="1639072"/>
            <a:ext cx="2532485" cy="1497191"/>
          </a:xfrm>
          <a:prstGeom prst="rect">
            <a:avLst/>
          </a:prstGeom>
          <a:solidFill>
            <a:srgbClr val="FFFFFF">
              <a:alpha val="74902"/>
            </a:srgb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95" name="TextBox 94"/>
          <p:cNvSpPr txBox="1"/>
          <p:nvPr>
            <p:custDataLst>
              <p:tags r:id="rId1"/>
            </p:custDataLst>
          </p:nvPr>
        </p:nvSpPr>
        <p:spPr>
          <a:xfrm>
            <a:off x="1288889" y="1747152"/>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Acreage,</a:t>
            </a:r>
            <a:r>
              <a:rPr lang="en-US" sz="1000" kern="1200" dirty="0">
                <a:solidFill>
                  <a:srgbClr val="01632F"/>
                </a:solidFill>
                <a:ea typeface="+mn-ea"/>
                <a:cs typeface="+mn-cs"/>
              </a:rPr>
              <a:t> </a:t>
            </a:r>
            <a:r>
              <a:rPr lang="en-US" sz="1000" kern="1200" dirty="0">
                <a:solidFill>
                  <a:srgbClr val="808080"/>
                </a:solidFill>
                <a:ea typeface="+mn-ea"/>
                <a:cs typeface="+mn-cs"/>
              </a:rPr>
              <a:t>ha</a:t>
            </a:r>
            <a:endParaRPr lang="en-US" sz="1000" b="1" kern="1200" dirty="0">
              <a:solidFill>
                <a:srgbClr val="808080"/>
              </a:solidFill>
              <a:ea typeface="+mn-ea"/>
              <a:cs typeface="+mn-cs"/>
            </a:endParaRPr>
          </a:p>
        </p:txBody>
      </p:sp>
      <p:sp>
        <p:nvSpPr>
          <p:cNvPr id="96" name="TextBox 95"/>
          <p:cNvSpPr txBox="1"/>
          <p:nvPr>
            <p:custDataLst>
              <p:tags r:id="rId2"/>
            </p:custDataLst>
          </p:nvPr>
        </p:nvSpPr>
        <p:spPr>
          <a:xfrm>
            <a:off x="1288889" y="2070077"/>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1,098,000</a:t>
            </a:r>
          </a:p>
        </p:txBody>
      </p:sp>
      <p:sp>
        <p:nvSpPr>
          <p:cNvPr id="97" name="TextBox 96"/>
          <p:cNvSpPr txBox="1"/>
          <p:nvPr>
            <p:custDataLst>
              <p:tags r:id="rId3"/>
            </p:custDataLst>
          </p:nvPr>
        </p:nvSpPr>
        <p:spPr>
          <a:xfrm>
            <a:off x="1288889" y="2349058"/>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63,500</a:t>
            </a:r>
          </a:p>
        </p:txBody>
      </p:sp>
      <p:sp>
        <p:nvSpPr>
          <p:cNvPr id="98" name="TextBox 97"/>
          <p:cNvSpPr txBox="1"/>
          <p:nvPr>
            <p:custDataLst>
              <p:tags r:id="rId4"/>
            </p:custDataLst>
          </p:nvPr>
        </p:nvSpPr>
        <p:spPr>
          <a:xfrm>
            <a:off x="1288889" y="2628038"/>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607,000</a:t>
            </a:r>
          </a:p>
        </p:txBody>
      </p:sp>
      <p:sp>
        <p:nvSpPr>
          <p:cNvPr id="99" name="TextBox 98"/>
          <p:cNvSpPr txBox="1"/>
          <p:nvPr>
            <p:custDataLst>
              <p:tags r:id="rId5"/>
            </p:custDataLst>
          </p:nvPr>
        </p:nvSpPr>
        <p:spPr>
          <a:xfrm>
            <a:off x="1288889" y="2907017"/>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189,600</a:t>
            </a:r>
          </a:p>
        </p:txBody>
      </p:sp>
      <p:sp>
        <p:nvSpPr>
          <p:cNvPr id="89" name="TextBox 88"/>
          <p:cNvSpPr txBox="1"/>
          <p:nvPr>
            <p:custDataLst>
              <p:tags r:id="rId6"/>
            </p:custDataLst>
          </p:nvPr>
        </p:nvSpPr>
        <p:spPr>
          <a:xfrm>
            <a:off x="611026" y="1747152"/>
            <a:ext cx="55963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Crop</a:t>
            </a:r>
          </a:p>
        </p:txBody>
      </p:sp>
      <p:sp>
        <p:nvSpPr>
          <p:cNvPr id="90" name="TextBox 89"/>
          <p:cNvSpPr txBox="1"/>
          <p:nvPr>
            <p:custDataLst>
              <p:tags r:id="rId7"/>
            </p:custDataLst>
          </p:nvPr>
        </p:nvSpPr>
        <p:spPr>
          <a:xfrm>
            <a:off x="611026" y="2070077"/>
            <a:ext cx="55963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Maize</a:t>
            </a:r>
          </a:p>
        </p:txBody>
      </p:sp>
      <p:sp>
        <p:nvSpPr>
          <p:cNvPr id="91" name="TextBox 90"/>
          <p:cNvSpPr txBox="1"/>
          <p:nvPr>
            <p:custDataLst>
              <p:tags r:id="rId8"/>
            </p:custDataLst>
          </p:nvPr>
        </p:nvSpPr>
        <p:spPr>
          <a:xfrm>
            <a:off x="611026" y="2349058"/>
            <a:ext cx="55963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Rice</a:t>
            </a:r>
          </a:p>
        </p:txBody>
      </p:sp>
      <p:sp>
        <p:nvSpPr>
          <p:cNvPr id="92" name="TextBox 91"/>
          <p:cNvSpPr txBox="1"/>
          <p:nvPr>
            <p:custDataLst>
              <p:tags r:id="rId9"/>
            </p:custDataLst>
          </p:nvPr>
        </p:nvSpPr>
        <p:spPr>
          <a:xfrm>
            <a:off x="611026" y="2628038"/>
            <a:ext cx="55963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Sorghum</a:t>
            </a:r>
          </a:p>
        </p:txBody>
      </p:sp>
      <p:sp>
        <p:nvSpPr>
          <p:cNvPr id="93" name="TextBox 92"/>
          <p:cNvSpPr txBox="1"/>
          <p:nvPr>
            <p:custDataLst>
              <p:tags r:id="rId10"/>
            </p:custDataLst>
          </p:nvPr>
        </p:nvSpPr>
        <p:spPr>
          <a:xfrm>
            <a:off x="611026" y="2907017"/>
            <a:ext cx="55963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Cowpea</a:t>
            </a:r>
          </a:p>
        </p:txBody>
      </p:sp>
      <p:cxnSp>
        <p:nvCxnSpPr>
          <p:cNvPr id="107" name="Straight Connector 106"/>
          <p:cNvCxnSpPr/>
          <p:nvPr>
            <p:custDataLst>
              <p:tags r:id="rId11"/>
            </p:custDataLst>
          </p:nvPr>
        </p:nvCxnSpPr>
        <p:spPr>
          <a:xfrm>
            <a:off x="611026" y="1985559"/>
            <a:ext cx="5596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12"/>
            </p:custDataLst>
          </p:nvPr>
        </p:nvCxnSpPr>
        <p:spPr>
          <a:xfrm>
            <a:off x="1288889" y="1985559"/>
            <a:ext cx="8980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custDataLst>
              <p:tags r:id="rId13"/>
            </p:custDataLst>
          </p:nvPr>
        </p:nvSpPr>
        <p:spPr>
          <a:xfrm>
            <a:off x="2305164" y="1747152"/>
            <a:ext cx="676092"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Farmers</a:t>
            </a:r>
            <a:endParaRPr lang="en-US" sz="1000" b="1" kern="1200" dirty="0">
              <a:solidFill>
                <a:srgbClr val="808080"/>
              </a:solidFill>
              <a:ea typeface="+mn-ea"/>
              <a:cs typeface="+mn-cs"/>
            </a:endParaRPr>
          </a:p>
        </p:txBody>
      </p:sp>
      <p:sp>
        <p:nvSpPr>
          <p:cNvPr id="102" name="TextBox 101"/>
          <p:cNvSpPr txBox="1"/>
          <p:nvPr>
            <p:custDataLst>
              <p:tags r:id="rId14"/>
            </p:custDataLst>
          </p:nvPr>
        </p:nvSpPr>
        <p:spPr>
          <a:xfrm>
            <a:off x="2305164" y="2070077"/>
            <a:ext cx="676092"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578,000</a:t>
            </a:r>
          </a:p>
        </p:txBody>
      </p:sp>
      <p:sp>
        <p:nvSpPr>
          <p:cNvPr id="103" name="TextBox 102"/>
          <p:cNvSpPr txBox="1"/>
          <p:nvPr>
            <p:custDataLst>
              <p:tags r:id="rId15"/>
            </p:custDataLst>
          </p:nvPr>
        </p:nvSpPr>
        <p:spPr>
          <a:xfrm>
            <a:off x="2305164" y="2349058"/>
            <a:ext cx="676092"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127,000</a:t>
            </a:r>
          </a:p>
        </p:txBody>
      </p:sp>
      <p:sp>
        <p:nvSpPr>
          <p:cNvPr id="104" name="TextBox 103"/>
          <p:cNvSpPr txBox="1"/>
          <p:nvPr>
            <p:custDataLst>
              <p:tags r:id="rId16"/>
            </p:custDataLst>
          </p:nvPr>
        </p:nvSpPr>
        <p:spPr>
          <a:xfrm>
            <a:off x="2305164" y="2628038"/>
            <a:ext cx="676092"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337,000</a:t>
            </a:r>
          </a:p>
        </p:txBody>
      </p:sp>
      <p:sp>
        <p:nvSpPr>
          <p:cNvPr id="105" name="TextBox 104"/>
          <p:cNvSpPr txBox="1"/>
          <p:nvPr>
            <p:custDataLst>
              <p:tags r:id="rId17"/>
            </p:custDataLst>
          </p:nvPr>
        </p:nvSpPr>
        <p:spPr>
          <a:xfrm>
            <a:off x="2305164" y="2907017"/>
            <a:ext cx="676092"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kern="1200" dirty="0">
                <a:ea typeface="+mn-ea"/>
                <a:cs typeface="+mn-cs"/>
              </a:rPr>
              <a:t>316,000</a:t>
            </a:r>
          </a:p>
        </p:txBody>
      </p:sp>
      <p:cxnSp>
        <p:nvCxnSpPr>
          <p:cNvPr id="109" name="Straight Connector 108"/>
          <p:cNvCxnSpPr/>
          <p:nvPr>
            <p:custDataLst>
              <p:tags r:id="rId18"/>
            </p:custDataLst>
          </p:nvPr>
        </p:nvCxnSpPr>
        <p:spPr>
          <a:xfrm>
            <a:off x="2305164" y="1985559"/>
            <a:ext cx="6760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11027" y="2264539"/>
            <a:ext cx="2376093" cy="557960"/>
            <a:chOff x="230026" y="2264539"/>
            <a:chExt cx="2767309" cy="557960"/>
          </a:xfrm>
        </p:grpSpPr>
        <p:cxnSp>
          <p:nvCxnSpPr>
            <p:cNvPr id="110" name="Straight Connector 109"/>
            <p:cNvCxnSpPr/>
            <p:nvPr>
              <p:custDataLst>
                <p:tags r:id="rId23"/>
              </p:custDataLst>
            </p:nvPr>
          </p:nvCxnSpPr>
          <p:spPr>
            <a:xfrm>
              <a:off x="230026" y="2264539"/>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24"/>
              </p:custDataLst>
            </p:nvPr>
          </p:nvCxnSpPr>
          <p:spPr>
            <a:xfrm>
              <a:off x="230026" y="2543520"/>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25"/>
              </p:custDataLst>
            </p:nvPr>
          </p:nvCxnSpPr>
          <p:spPr>
            <a:xfrm>
              <a:off x="230026" y="2822499"/>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203" name="Rectangle 202"/>
          <p:cNvSpPr>
            <a:spLocks/>
          </p:cNvSpPr>
          <p:nvPr/>
        </p:nvSpPr>
        <p:spPr>
          <a:xfrm>
            <a:off x="6812078" y="4282500"/>
            <a:ext cx="2513085" cy="2474212"/>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04" name="TextBox 203"/>
          <p:cNvSpPr txBox="1">
            <a:spLocks/>
          </p:cNvSpPr>
          <p:nvPr/>
        </p:nvSpPr>
        <p:spPr>
          <a:xfrm>
            <a:off x="6880524" y="4640748"/>
            <a:ext cx="2372377" cy="21159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ct val="50000"/>
              </a:spcBef>
              <a:spcAft>
                <a:spcPct val="0"/>
              </a:spcAft>
              <a:buClr>
                <a:srgbClr val="000000"/>
              </a:buClr>
            </a:pPr>
            <a:r>
              <a:rPr lang="en-US" sz="1000" b="1" kern="1200" dirty="0">
                <a:solidFill>
                  <a:srgbClr val="01632F"/>
                </a:solidFill>
                <a:ea typeface="+mn-ea"/>
                <a:cs typeface="+mn-cs"/>
              </a:rPr>
              <a:t>388,000 farmers</a:t>
            </a:r>
            <a:r>
              <a:rPr lang="en-US" sz="1000" kern="1200" dirty="0">
                <a:ea typeface="+mn-ea"/>
                <a:cs typeface="+mn-cs"/>
              </a:rPr>
              <a:t>, focusing on cowpea and sorghum of which 50% is targeted and 62% to be impacted.</a:t>
            </a:r>
          </a:p>
          <a:p>
            <a:pPr lvl="2" fontAlgn="base">
              <a:spcBef>
                <a:spcPct val="25000"/>
              </a:spcBef>
              <a:spcAft>
                <a:spcPct val="0"/>
              </a:spcAft>
              <a:buClr>
                <a:srgbClr val="000000"/>
              </a:buClr>
            </a:pPr>
            <a:r>
              <a:rPr lang="en-US" sz="1000" kern="1200" dirty="0">
                <a:ea typeface="+mn-ea"/>
                <a:cs typeface="+mn-cs"/>
              </a:rPr>
              <a:t>Use only 5% country’s improved seed volume (inputs)</a:t>
            </a:r>
          </a:p>
          <a:p>
            <a:pPr lvl="1" fontAlgn="base">
              <a:spcBef>
                <a:spcPct val="50000"/>
              </a:spcBef>
              <a:spcAft>
                <a:spcPct val="0"/>
              </a:spcAft>
              <a:buClr>
                <a:srgbClr val="000000"/>
              </a:buClr>
            </a:pPr>
            <a:r>
              <a:rPr lang="en-US" sz="1000" b="1" kern="1200" dirty="0">
                <a:solidFill>
                  <a:srgbClr val="01632F"/>
                </a:solidFill>
                <a:ea typeface="+mn-ea"/>
                <a:cs typeface="+mn-cs"/>
              </a:rPr>
              <a:t>Marketable surplus </a:t>
            </a:r>
            <a:r>
              <a:rPr lang="en-US" sz="1000" kern="1200" dirty="0">
                <a:ea typeface="+mn-ea"/>
                <a:cs typeface="+mn-cs"/>
              </a:rPr>
              <a:t>of more than </a:t>
            </a:r>
            <a:r>
              <a:rPr lang="en-US" sz="1000" b="1" kern="1200" dirty="0">
                <a:solidFill>
                  <a:srgbClr val="01632F"/>
                </a:solidFill>
                <a:ea typeface="+mn-ea"/>
                <a:cs typeface="+mn-cs"/>
              </a:rPr>
              <a:t>75%</a:t>
            </a:r>
            <a:r>
              <a:rPr lang="en-US" sz="1000" kern="1200" dirty="0">
                <a:ea typeface="+mn-ea"/>
                <a:cs typeface="+mn-cs"/>
              </a:rPr>
              <a:t> above regional consumption due to low demand in-region</a:t>
            </a:r>
          </a:p>
          <a:p>
            <a:pPr lvl="1" fontAlgn="base">
              <a:spcBef>
                <a:spcPct val="50000"/>
              </a:spcBef>
              <a:spcAft>
                <a:spcPct val="0"/>
              </a:spcAft>
              <a:buClr>
                <a:srgbClr val="000000"/>
              </a:buClr>
            </a:pPr>
            <a:r>
              <a:rPr lang="en-US" sz="1000" kern="1200" dirty="0">
                <a:ea typeface="+mn-ea"/>
                <a:cs typeface="+mn-cs"/>
              </a:rPr>
              <a:t>Unpredictable rains and high incidence of pest</a:t>
            </a:r>
          </a:p>
          <a:p>
            <a:pPr lvl="1" fontAlgn="base">
              <a:spcBef>
                <a:spcPct val="50000"/>
              </a:spcBef>
              <a:spcAft>
                <a:spcPct val="0"/>
              </a:spcAft>
              <a:buClr>
                <a:srgbClr val="000000"/>
              </a:buClr>
            </a:pPr>
            <a:r>
              <a:rPr lang="en-US" sz="1000" kern="1200" dirty="0">
                <a:ea typeface="+mn-ea"/>
                <a:cs typeface="+mn-cs"/>
              </a:rPr>
              <a:t>Lowest productivity and limited access to improved inputs</a:t>
            </a:r>
          </a:p>
        </p:txBody>
      </p:sp>
      <p:grpSp>
        <p:nvGrpSpPr>
          <p:cNvPr id="205" name="Group 204"/>
          <p:cNvGrpSpPr>
            <a:grpSpLocks/>
          </p:cNvGrpSpPr>
          <p:nvPr/>
        </p:nvGrpSpPr>
        <p:grpSpPr>
          <a:xfrm>
            <a:off x="6880524" y="4374543"/>
            <a:ext cx="2372377" cy="200255"/>
            <a:chOff x="228600" y="1718507"/>
            <a:chExt cx="7050266" cy="193146"/>
          </a:xfrm>
        </p:grpSpPr>
        <p:sp>
          <p:nvSpPr>
            <p:cNvPr id="206" name="TextBox 205"/>
            <p:cNvSpPr txBox="1"/>
            <p:nvPr>
              <p:custDataLst>
                <p:tags r:id="rId21"/>
              </p:custDataLst>
            </p:nvPr>
          </p:nvSpPr>
          <p:spPr>
            <a:xfrm>
              <a:off x="228600" y="1718507"/>
              <a:ext cx="705026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Centre-</a:t>
              </a:r>
              <a:r>
                <a:rPr lang="en-US" sz="1000" b="1" kern="1200" dirty="0">
                  <a:solidFill>
                    <a:srgbClr val="01632F"/>
                  </a:solidFill>
                  <a:ea typeface="+mn-ea"/>
                  <a:cs typeface="+mn-cs"/>
                </a:rPr>
                <a:t>Ouest</a:t>
              </a:r>
              <a:endParaRPr lang="en-US" sz="1000" b="1" kern="1200" dirty="0">
                <a:solidFill>
                  <a:srgbClr val="01632F"/>
                </a:solidFill>
                <a:ea typeface="+mn-ea"/>
                <a:cs typeface="+mn-cs"/>
              </a:endParaRPr>
            </a:p>
          </p:txBody>
        </p:sp>
        <p:cxnSp>
          <p:nvCxnSpPr>
            <p:cNvPr id="207" name="Straight Connector 206"/>
            <p:cNvCxnSpPr/>
            <p:nvPr>
              <p:custDataLst>
                <p:tags r:id="rId22"/>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208" name="Straight Arrow Connector 207"/>
          <p:cNvCxnSpPr/>
          <p:nvPr/>
        </p:nvCxnSpPr>
        <p:spPr>
          <a:xfrm flipH="1" flipV="1">
            <a:off x="4907994" y="3934460"/>
            <a:ext cx="1904084" cy="1106488"/>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143970" y="3846047"/>
            <a:ext cx="26026" cy="532522"/>
          </a:xfrm>
          <a:prstGeom prst="straightConnector1">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3143970" y="3846047"/>
            <a:ext cx="26026" cy="532522"/>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69" name="Rectangle 168"/>
          <p:cNvSpPr>
            <a:spLocks/>
          </p:cNvSpPr>
          <p:nvPr/>
        </p:nvSpPr>
        <p:spPr>
          <a:xfrm>
            <a:off x="485078" y="4378569"/>
            <a:ext cx="5317785" cy="2381846"/>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170" name="TextBox 169"/>
          <p:cNvSpPr txBox="1">
            <a:spLocks/>
          </p:cNvSpPr>
          <p:nvPr/>
        </p:nvSpPr>
        <p:spPr>
          <a:xfrm>
            <a:off x="615029" y="4736819"/>
            <a:ext cx="5020041" cy="19251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97485" lvl="1" indent="-195580" fontAlgn="base">
              <a:spcBef>
                <a:spcPct val="25000"/>
              </a:spcBef>
              <a:spcAft>
                <a:spcPct val="0"/>
              </a:spcAft>
              <a:buClr>
                <a:srgbClr val="000000"/>
              </a:buClr>
            </a:pPr>
            <a:r>
              <a:rPr lang="en-US" sz="1000" b="1" kern="1200" dirty="0">
                <a:solidFill>
                  <a:srgbClr val="01632F"/>
                </a:solidFill>
                <a:ea typeface="+mn-ea"/>
                <a:cs typeface="+mn-cs"/>
              </a:rPr>
              <a:t>1.9M farmers </a:t>
            </a:r>
            <a:r>
              <a:rPr lang="en-US" sz="1000" kern="1200" dirty="0">
                <a:ea typeface="+mn-ea"/>
                <a:cs typeface="+mn-cs"/>
              </a:rPr>
              <a:t>across 3 regions: Boucle du </a:t>
            </a:r>
            <a:r>
              <a:rPr lang="en-US" sz="1000" kern="1200" dirty="0">
                <a:ea typeface="+mn-ea"/>
                <a:cs typeface="+mn-cs"/>
              </a:rPr>
              <a:t>Mouhoun</a:t>
            </a:r>
            <a:r>
              <a:rPr lang="en-US" sz="1000" kern="1200" dirty="0">
                <a:ea typeface="+mn-ea"/>
                <a:cs typeface="+mn-cs"/>
              </a:rPr>
              <a:t> (750K), </a:t>
            </a:r>
            <a:r>
              <a:rPr lang="en-US" sz="1000" kern="1200" dirty="0">
                <a:ea typeface="+mn-ea"/>
                <a:cs typeface="+mn-cs"/>
              </a:rPr>
              <a:t>Hauts-Bassins</a:t>
            </a:r>
            <a:r>
              <a:rPr lang="en-US" sz="1000" kern="1200" dirty="0">
                <a:ea typeface="+mn-ea"/>
                <a:cs typeface="+mn-cs"/>
              </a:rPr>
              <a:t> (890K), and Cascades (319K) of which 50% is targeted and 62% to be impacted.</a:t>
            </a:r>
            <a:endParaRPr lang="en-US" dirty="0">
              <a:ea typeface="+mn-ea"/>
            </a:endParaRPr>
          </a:p>
          <a:p>
            <a:pPr marL="197485" lvl="1" indent="-195580" fontAlgn="base">
              <a:spcBef>
                <a:spcPct val="25000"/>
              </a:spcBef>
              <a:spcAft>
                <a:spcPct val="0"/>
              </a:spcAft>
              <a:buClr>
                <a:srgbClr val="000000"/>
              </a:buClr>
            </a:pPr>
            <a:r>
              <a:rPr lang="en-US" sz="1000" kern="1200" dirty="0">
                <a:ea typeface="+mn-ea"/>
                <a:cs typeface="+mn-cs"/>
              </a:rPr>
              <a:t>Breadbasket for the country, with focus on rice, maize, cowpea, and sorghum</a:t>
            </a:r>
            <a:endParaRPr lang="en-US" sz="1000" kern="1200" dirty="0">
              <a:ea typeface="+mn-ea"/>
            </a:endParaRPr>
          </a:p>
          <a:p>
            <a:pPr marL="466090" lvl="2" indent="-266700" fontAlgn="base">
              <a:spcBef>
                <a:spcPct val="12500"/>
              </a:spcBef>
              <a:spcAft>
                <a:spcPct val="0"/>
              </a:spcAft>
              <a:buClr>
                <a:srgbClr val="000000"/>
              </a:buClr>
            </a:pPr>
            <a:r>
              <a:rPr lang="en-US" sz="1000" kern="1200" dirty="0">
                <a:ea typeface="+mn-ea"/>
                <a:cs typeface="+mn-cs"/>
              </a:rPr>
              <a:t>Accounts for 68% of the country’s maize production</a:t>
            </a:r>
            <a:endParaRPr lang="en-US" sz="1000" kern="1200" dirty="0">
              <a:ea typeface="+mn-ea"/>
            </a:endParaRPr>
          </a:p>
          <a:p>
            <a:pPr marL="466090" lvl="2" indent="-266700" fontAlgn="base">
              <a:spcBef>
                <a:spcPct val="12500"/>
              </a:spcBef>
              <a:spcAft>
                <a:spcPct val="0"/>
              </a:spcAft>
              <a:buClr>
                <a:srgbClr val="000000"/>
              </a:buClr>
            </a:pPr>
            <a:r>
              <a:rPr lang="en-US" sz="1000" kern="1200" dirty="0">
                <a:ea typeface="+mn-ea"/>
                <a:cs typeface="+mn-cs"/>
              </a:rPr>
              <a:t>Rice producer with one of the biggest dam/irrigation schemes in </a:t>
            </a:r>
            <a:r>
              <a:rPr lang="en-US" sz="1000" kern="1200" dirty="0">
                <a:ea typeface="+mn-ea"/>
                <a:cs typeface="+mn-cs"/>
              </a:rPr>
              <a:t>Sourou</a:t>
            </a:r>
            <a:endParaRPr lang="en-US" sz="1000" kern="1200" dirty="0">
              <a:ea typeface="+mn-ea"/>
            </a:endParaRPr>
          </a:p>
          <a:p>
            <a:pPr marL="197485" lvl="1" indent="-195580" fontAlgn="base">
              <a:spcBef>
                <a:spcPct val="25000"/>
              </a:spcBef>
              <a:spcAft>
                <a:spcPct val="0"/>
              </a:spcAft>
              <a:buClr>
                <a:srgbClr val="000000"/>
              </a:buClr>
            </a:pPr>
            <a:r>
              <a:rPr lang="en-US" sz="1000" b="1" kern="1200" dirty="0">
                <a:solidFill>
                  <a:srgbClr val="01632F"/>
                </a:solidFill>
                <a:ea typeface="+mn-ea"/>
                <a:cs typeface="+mn-cs"/>
              </a:rPr>
              <a:t>Widespread cotton growth</a:t>
            </a:r>
            <a:r>
              <a:rPr lang="en-US" sz="1000" kern="1200" dirty="0">
                <a:ea typeface="+mn-ea"/>
                <a:cs typeface="+mn-cs"/>
              </a:rPr>
              <a:t> in </a:t>
            </a:r>
            <a:r>
              <a:rPr lang="en-US" sz="1000" b="1" kern="1200" dirty="0">
                <a:solidFill>
                  <a:srgbClr val="01632F"/>
                </a:solidFill>
                <a:ea typeface="+mn-ea"/>
                <a:cs typeface="+mn-cs"/>
              </a:rPr>
              <a:t>Boucle du </a:t>
            </a:r>
            <a:r>
              <a:rPr lang="en-US" sz="1000" b="1" kern="1200" dirty="0">
                <a:solidFill>
                  <a:srgbClr val="01632F"/>
                </a:solidFill>
                <a:ea typeface="+mn-ea"/>
                <a:cs typeface="+mn-cs"/>
              </a:rPr>
              <a:t>Mouhoun</a:t>
            </a:r>
            <a:r>
              <a:rPr lang="en-US" sz="1000" b="1" kern="1200" dirty="0">
                <a:solidFill>
                  <a:srgbClr val="01632F"/>
                </a:solidFill>
                <a:ea typeface="+mn-ea"/>
                <a:cs typeface="+mn-cs"/>
              </a:rPr>
              <a:t> and </a:t>
            </a:r>
            <a:r>
              <a:rPr lang="en-US" sz="1000" b="1" kern="1200" dirty="0">
                <a:solidFill>
                  <a:srgbClr val="01632F"/>
                </a:solidFill>
                <a:ea typeface="+mn-ea"/>
                <a:cs typeface="+mn-cs"/>
              </a:rPr>
              <a:t>Hauts-Bassins</a:t>
            </a:r>
            <a:r>
              <a:rPr lang="en-US" sz="1000" b="1" kern="1200" dirty="0">
                <a:solidFill>
                  <a:srgbClr val="01632F"/>
                </a:solidFill>
                <a:ea typeface="+mn-ea"/>
                <a:cs typeface="+mn-cs"/>
              </a:rPr>
              <a:t> </a:t>
            </a:r>
            <a:r>
              <a:rPr lang="en-US" sz="1000" kern="1200" dirty="0">
                <a:ea typeface="+mn-ea"/>
                <a:cs typeface="+mn-cs"/>
              </a:rPr>
              <a:t>– resulted in improved cropping practices, increased use of quality inputs (seeds and fertilizer), and the highest presence of agro-dealers</a:t>
            </a:r>
            <a:endParaRPr lang="en-US" sz="1000" kern="1200" dirty="0">
              <a:ea typeface="+mn-ea"/>
            </a:endParaRPr>
          </a:p>
          <a:p>
            <a:pPr marL="466090" lvl="2" indent="-266700" fontAlgn="base">
              <a:spcBef>
                <a:spcPct val="25000"/>
              </a:spcBef>
              <a:spcAft>
                <a:spcPct val="0"/>
              </a:spcAft>
              <a:buClr>
                <a:srgbClr val="000000"/>
              </a:buClr>
            </a:pPr>
            <a:r>
              <a:rPr lang="en-US" sz="1000" kern="1200" dirty="0">
                <a:ea typeface="+mn-ea"/>
                <a:cs typeface="+mn-cs"/>
              </a:rPr>
              <a:t>Some sugar-driven growth in Cascades</a:t>
            </a:r>
            <a:endParaRPr lang="en-US" sz="1000" kern="1200" dirty="0">
              <a:ea typeface="+mn-ea"/>
            </a:endParaRPr>
          </a:p>
          <a:p>
            <a:pPr marL="197485" lvl="1" indent="-195580" fontAlgn="base">
              <a:spcBef>
                <a:spcPct val="25000"/>
              </a:spcBef>
              <a:spcAft>
                <a:spcPct val="0"/>
              </a:spcAft>
              <a:buClr>
                <a:srgbClr val="000000"/>
              </a:buClr>
            </a:pPr>
            <a:r>
              <a:rPr lang="en-US" sz="1000" b="1" kern="1200" dirty="0">
                <a:solidFill>
                  <a:srgbClr val="01632F"/>
                </a:solidFill>
                <a:ea typeface="+mn-ea"/>
                <a:cs typeface="+mn-cs"/>
              </a:rPr>
              <a:t>Poor road infrastructure</a:t>
            </a:r>
            <a:endParaRPr lang="en-US" sz="1000" b="1" kern="1200" dirty="0">
              <a:solidFill>
                <a:srgbClr val="01632F"/>
              </a:solidFill>
              <a:ea typeface="+mn-ea"/>
            </a:endParaRPr>
          </a:p>
          <a:p>
            <a:pPr marL="197485" lvl="1" indent="-195580" fontAlgn="base">
              <a:spcBef>
                <a:spcPct val="25000"/>
              </a:spcBef>
              <a:spcAft>
                <a:spcPct val="0"/>
              </a:spcAft>
              <a:buClr>
                <a:srgbClr val="000000"/>
              </a:buClr>
            </a:pPr>
            <a:r>
              <a:rPr lang="en-US" sz="1000" b="1" kern="1200" dirty="0">
                <a:solidFill>
                  <a:srgbClr val="01632F"/>
                </a:solidFill>
                <a:ea typeface="+mn-ea"/>
                <a:cs typeface="+mn-cs"/>
              </a:rPr>
              <a:t>Marketable surplus </a:t>
            </a:r>
            <a:r>
              <a:rPr lang="en-US" sz="1000" kern="1200" dirty="0">
                <a:ea typeface="+mn-ea"/>
                <a:cs typeface="+mn-cs"/>
              </a:rPr>
              <a:t>of more than </a:t>
            </a:r>
            <a:r>
              <a:rPr lang="en-US" sz="1000" b="1" kern="1200" dirty="0">
                <a:solidFill>
                  <a:srgbClr val="01632F"/>
                </a:solidFill>
                <a:ea typeface="+mn-ea"/>
                <a:cs typeface="+mn-cs"/>
              </a:rPr>
              <a:t>90%</a:t>
            </a:r>
            <a:r>
              <a:rPr lang="en-US" sz="1000" kern="1200" dirty="0">
                <a:ea typeface="+mn-ea"/>
                <a:cs typeface="+mn-cs"/>
              </a:rPr>
              <a:t> above regional consumption</a:t>
            </a:r>
            <a:endParaRPr lang="en-US" sz="1000" b="1" kern="1200" dirty="0">
              <a:ea typeface="+mn-ea"/>
            </a:endParaRPr>
          </a:p>
        </p:txBody>
      </p:sp>
      <p:grpSp>
        <p:nvGrpSpPr>
          <p:cNvPr id="171" name="Group 170"/>
          <p:cNvGrpSpPr>
            <a:grpSpLocks/>
          </p:cNvGrpSpPr>
          <p:nvPr/>
        </p:nvGrpSpPr>
        <p:grpSpPr>
          <a:xfrm>
            <a:off x="615029" y="4470614"/>
            <a:ext cx="5020041" cy="200255"/>
            <a:chOff x="228600" y="1718506"/>
            <a:chExt cx="7050266" cy="193147"/>
          </a:xfrm>
        </p:grpSpPr>
        <p:sp>
          <p:nvSpPr>
            <p:cNvPr id="172" name="TextBox 171"/>
            <p:cNvSpPr txBox="1"/>
            <p:nvPr>
              <p:custDataLst>
                <p:tags r:id="rId19"/>
              </p:custDataLst>
            </p:nvPr>
          </p:nvSpPr>
          <p:spPr>
            <a:xfrm>
              <a:off x="228600" y="1718506"/>
              <a:ext cx="705026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Cash crop belt</a:t>
              </a:r>
            </a:p>
          </p:txBody>
        </p:sp>
        <p:cxnSp>
          <p:nvCxnSpPr>
            <p:cNvPr id="173" name="Straight Connector 172"/>
            <p:cNvCxnSpPr/>
            <p:nvPr>
              <p:custDataLst>
                <p:tags r:id="rId20"/>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5409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nvPr>
        </p:nvGraphicFramePr>
        <p:xfrm>
          <a:off x="382467" y="265237"/>
          <a:ext cx="1465" cy="1465"/>
        </p:xfrm>
        <a:graphic>
          <a:graphicData uri="http://schemas.openxmlformats.org/presentationml/2006/ole">
            <mc:AlternateContent xmlns:mc="http://schemas.openxmlformats.org/markup-compatibility/2006">
              <mc:Choice xmlns:v="urn:schemas-microsoft-com:vml" Requires="v">
                <p:oleObj spid="_x0000_s144394" name="think-cell Slide" r:id="rId4" imgW="416" imgH="416" progId="TCLayout.ActiveDocument.1">
                  <p:embed/>
                </p:oleObj>
              </mc:Choice>
              <mc:Fallback>
                <p:oleObj name="think-cell Slide" r:id="rId4" imgW="416" imgH="416" progId="TCLayout.ActiveDocument.1">
                  <p:embed/>
                  <p:pic>
                    <p:nvPicPr>
                      <p:cNvPr id="32" name="Object 31" hidden="1"/>
                      <p:cNvPicPr/>
                      <p:nvPr/>
                    </p:nvPicPr>
                    <p:blipFill>
                      <a:blip r:embed="rId5"/>
                      <a:stretch>
                        <a:fillRect/>
                      </a:stretch>
                    </p:blipFill>
                    <p:spPr>
                      <a:xfrm>
                        <a:off x="382467" y="265237"/>
                        <a:ext cx="1465" cy="1465"/>
                      </a:xfrm>
                      <a:prstGeom prst="rect">
                        <a:avLst/>
                      </a:prstGeom>
                    </p:spPr>
                  </p:pic>
                </p:oleObj>
              </mc:Fallback>
            </mc:AlternateContent>
          </a:graphicData>
        </a:graphic>
      </p:graphicFrame>
      <p:sp>
        <p:nvSpPr>
          <p:cNvPr id="6" name="Title 5"/>
          <p:cNvSpPr>
            <a:spLocks noGrp="1"/>
          </p:cNvSpPr>
          <p:nvPr>
            <p:ph type="title"/>
          </p:nvPr>
        </p:nvSpPr>
        <p:spPr>
          <a:xfrm>
            <a:off x="407624" y="59371"/>
            <a:ext cx="8807164" cy="553998"/>
          </a:xfrm>
        </p:spPr>
        <p:txBody>
          <a:bodyPr/>
          <a:lstStyle/>
          <a:p>
            <a:r>
              <a:rPr lang="en-US" dirty="0">
                <a:solidFill>
                  <a:schemeClr val="dk1"/>
                </a:solidFill>
                <a:sym typeface="Arial"/>
              </a:rPr>
              <a:t>Working with public and private entities, AGRA aims to influence funding to the most impactful projects</a:t>
            </a:r>
            <a:endParaRPr lang="en-US" dirty="0">
              <a:solidFill>
                <a:schemeClr val="tx1"/>
              </a:solidFill>
            </a:endParaRPr>
          </a:p>
        </p:txBody>
      </p:sp>
      <p:sp>
        <p:nvSpPr>
          <p:cNvPr id="3" name="TextBox 2"/>
          <p:cNvSpPr txBox="1"/>
          <p:nvPr/>
        </p:nvSpPr>
        <p:spPr>
          <a:xfrm>
            <a:off x="238311" y="799249"/>
            <a:ext cx="9162768" cy="430887"/>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fontAlgn="base">
              <a:spcBef>
                <a:spcPct val="0"/>
              </a:spcBef>
              <a:spcAft>
                <a:spcPct val="0"/>
              </a:spcAft>
              <a:buClrTx/>
              <a:buFontTx/>
              <a:buNone/>
            </a:pPr>
            <a:r>
              <a:rPr lang="en-US" sz="1100" kern="1200" dirty="0">
                <a:latin typeface="Arial" charset="0"/>
                <a:ea typeface="+mn-ea"/>
                <a:cs typeface="+mn-cs"/>
              </a:rPr>
              <a:t>AGRA recognizes the existence of other donors in Burkina Faso focusing on the same value chains in the same areas and will complement and leverage the work of other funders to trigger a transformation.</a:t>
            </a:r>
          </a:p>
        </p:txBody>
      </p:sp>
      <p:sp>
        <p:nvSpPr>
          <p:cNvPr id="22" name="Text Placeholder 7"/>
          <p:cNvSpPr>
            <a:spLocks noGrp="1"/>
          </p:cNvSpPr>
          <p:nvPr/>
        </p:nvSpPr>
        <p:spPr bwMode="auto">
          <a:xfrm>
            <a:off x="451269" y="5343966"/>
            <a:ext cx="8580438"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0000"/>
              </a:buClr>
              <a:buFontTx/>
              <a:buNone/>
            </a:pPr>
            <a:r>
              <a:rPr lang="en-US" sz="1000" kern="1200" dirty="0">
                <a:solidFill>
                  <a:srgbClr val="000000"/>
                </a:solidFill>
              </a:rPr>
              <a:t>1: Figure not drawn to scale</a:t>
            </a:r>
          </a:p>
          <a:p>
            <a:pPr>
              <a:buClr>
                <a:srgbClr val="000000"/>
              </a:buClr>
              <a:buFontTx/>
              <a:buNone/>
            </a:pPr>
            <a:r>
              <a:rPr lang="en-US" sz="1000" kern="1200" dirty="0">
                <a:solidFill>
                  <a:srgbClr val="000000"/>
                </a:solidFill>
              </a:rPr>
              <a:t>2: Proposed country investments for country strategy 2017 - 2021</a:t>
            </a:r>
          </a:p>
          <a:p>
            <a:pPr>
              <a:buClr>
                <a:srgbClr val="000000"/>
              </a:buClr>
              <a:buFontTx/>
              <a:buNone/>
            </a:pPr>
            <a:r>
              <a:rPr lang="en-US" sz="1000" kern="1200" dirty="0">
                <a:solidFill>
                  <a:srgbClr val="000000"/>
                </a:solidFill>
              </a:rPr>
              <a:t>3: FAOSTAT 2014 data flat-lined for 5 years</a:t>
            </a:r>
          </a:p>
          <a:p>
            <a:pPr>
              <a:buClr>
                <a:srgbClr val="000000"/>
              </a:buClr>
              <a:buFontTx/>
              <a:buNone/>
            </a:pPr>
            <a:r>
              <a:rPr lang="en-US" sz="1000" kern="1200" dirty="0">
                <a:solidFill>
                  <a:srgbClr val="000000"/>
                </a:solidFill>
              </a:rPr>
              <a:t>4: Official Development Assistance (ODA) flows, Other Official Flows (OOFs) and Private Grant/Flows reported by donor countries, multinational organizations and private entities to OECD DAC Directorate for all purposes related to agriculture except forestry and general environment protection</a:t>
            </a:r>
          </a:p>
          <a:p>
            <a:pPr>
              <a:buClr>
                <a:srgbClr val="000000"/>
              </a:buClr>
              <a:buFontTx/>
              <a:buNone/>
            </a:pPr>
            <a:r>
              <a:rPr lang="en-US" sz="1000" kern="1200" dirty="0">
                <a:solidFill>
                  <a:srgbClr val="000000"/>
                </a:solidFill>
              </a:rPr>
              <a:t>5: Exact estimates for private sector investment are unknown and therefore conceptual</a:t>
            </a:r>
          </a:p>
          <a:p>
            <a:pPr>
              <a:buClr>
                <a:srgbClr val="000000"/>
              </a:buClr>
              <a:buFontTx/>
              <a:buNone/>
            </a:pPr>
            <a:r>
              <a:rPr lang="en-US" sz="1000" kern="1200" dirty="0">
                <a:solidFill>
                  <a:srgbClr val="000000"/>
                </a:solidFill>
              </a:rPr>
              <a:t>SOURCE: FAOSTAT; </a:t>
            </a:r>
            <a:r>
              <a:rPr lang="en-US" sz="1000" kern="1200" dirty="0">
                <a:solidFill>
                  <a:srgbClr val="000000"/>
                </a:solidFill>
              </a:rPr>
              <a:t>ReSAKKS</a:t>
            </a:r>
            <a:r>
              <a:rPr lang="en-US" sz="1000" kern="1200" dirty="0">
                <a:solidFill>
                  <a:srgbClr val="000000"/>
                </a:solidFill>
              </a:rPr>
              <a:t>; AGRA analysis</a:t>
            </a:r>
          </a:p>
        </p:txBody>
      </p:sp>
      <p:sp>
        <p:nvSpPr>
          <p:cNvPr id="24" name="Rectangle 23"/>
          <p:cNvSpPr/>
          <p:nvPr/>
        </p:nvSpPr>
        <p:spPr>
          <a:xfrm>
            <a:off x="5546594" y="1594894"/>
            <a:ext cx="3926323" cy="2977738"/>
          </a:xfrm>
          <a:prstGeom prst="rect">
            <a:avLst/>
          </a:prstGeom>
        </p:spPr>
        <p:txBody>
          <a:bodyPr wrap="square">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marL="263776" indent="-263776">
              <a:spcAft>
                <a:spcPts val="554"/>
              </a:spcAft>
              <a:buClrTx/>
              <a:buFont typeface="Arial" panose="020B0604020202020204" pitchFamily="34" charset="0"/>
              <a:buChar char="•"/>
            </a:pPr>
            <a:r>
              <a:rPr lang="en-US" sz="1050" dirty="0">
                <a:solidFill>
                  <a:srgbClr val="000000"/>
                </a:solidFill>
                <a:ea typeface="MS Mincho" panose="02020609040205080304" pitchFamily="49" charset="-128"/>
                <a:cs typeface="Arial" panose="020B0604020202020204" pitchFamily="34" charset="0"/>
              </a:rPr>
              <a:t>AGRA’s strategic vision in Burkina Faso can only be achieved through strong partnerships with other players in Burkina Faso</a:t>
            </a:r>
          </a:p>
          <a:p>
            <a:pPr marL="263776" indent="-263776">
              <a:spcAft>
                <a:spcPts val="554"/>
              </a:spcAft>
              <a:buClrTx/>
              <a:buFont typeface="Arial" panose="020B0604020202020204" pitchFamily="34" charset="0"/>
              <a:buChar char="•"/>
            </a:pPr>
            <a:r>
              <a:rPr lang="en-US" sz="1050" dirty="0">
                <a:solidFill>
                  <a:srgbClr val="000000"/>
                </a:solidFill>
                <a:ea typeface="MS Mincho" panose="02020609040205080304" pitchFamily="49" charset="-128"/>
                <a:cs typeface="Arial" panose="020B0604020202020204" pitchFamily="34" charset="0"/>
              </a:rPr>
              <a:t>AGRA will prioritize interventions that catalyze and complement funding committed by the Government and donors</a:t>
            </a:r>
          </a:p>
          <a:p>
            <a:pPr marL="263776" indent="-263776">
              <a:spcAft>
                <a:spcPts val="554"/>
              </a:spcAft>
              <a:buClrTx/>
              <a:buFont typeface="Arial" panose="020B0604020202020204" pitchFamily="34" charset="0"/>
              <a:buChar char="•"/>
            </a:pPr>
            <a:r>
              <a:rPr lang="en-US" sz="1050" dirty="0">
                <a:solidFill>
                  <a:srgbClr val="000000"/>
                </a:solidFill>
                <a:ea typeface="MS Mincho" panose="02020609040205080304" pitchFamily="49" charset="-128"/>
                <a:cs typeface="Arial" panose="020B0604020202020204" pitchFamily="34" charset="0"/>
              </a:rPr>
              <a:t>As such, AGRA is committed to:</a:t>
            </a:r>
          </a:p>
          <a:p>
            <a:pPr marL="685817" lvl="1" indent="-263776">
              <a:spcAft>
                <a:spcPts val="554"/>
              </a:spcAft>
              <a:buClrTx/>
              <a:buFont typeface="Calibri" panose="020F0502020204030204" pitchFamily="34" charset="0"/>
              <a:buChar char="‒"/>
            </a:pPr>
            <a:r>
              <a:rPr lang="en-US" sz="1050" dirty="0">
                <a:solidFill>
                  <a:srgbClr val="000000"/>
                </a:solidFill>
                <a:ea typeface="MS Mincho" panose="02020609040205080304" pitchFamily="49" charset="-128"/>
                <a:cs typeface="Arial" panose="020B0604020202020204" pitchFamily="34" charset="0"/>
              </a:rPr>
              <a:t>Alignment with Government priorities and programs</a:t>
            </a:r>
          </a:p>
          <a:p>
            <a:pPr marL="685817" lvl="1" indent="-263776">
              <a:spcAft>
                <a:spcPts val="554"/>
              </a:spcAft>
              <a:buClrTx/>
              <a:buFont typeface="Calibri" panose="020F0502020204030204" pitchFamily="34" charset="0"/>
              <a:buChar char="‒"/>
            </a:pPr>
            <a:r>
              <a:rPr lang="en-US" sz="1050" dirty="0">
                <a:solidFill>
                  <a:srgbClr val="000000"/>
                </a:solidFill>
                <a:ea typeface="MS Mincho" panose="02020609040205080304" pitchFamily="49" charset="-128"/>
                <a:cs typeface="Arial" panose="020B0604020202020204" pitchFamily="34" charset="0"/>
              </a:rPr>
              <a:t>Boosting government capacity for strategic planning and implementation</a:t>
            </a:r>
          </a:p>
          <a:p>
            <a:pPr marL="685817" lvl="1" indent="-263776">
              <a:spcAft>
                <a:spcPts val="554"/>
              </a:spcAft>
              <a:buClrTx/>
              <a:buFont typeface="Calibri" panose="020F0502020204030204" pitchFamily="34" charset="0"/>
              <a:buChar char="‒"/>
            </a:pPr>
            <a:r>
              <a:rPr lang="en-US" sz="1050" dirty="0">
                <a:solidFill>
                  <a:srgbClr val="000000"/>
                </a:solidFill>
                <a:ea typeface="MS Mincho" panose="02020609040205080304" pitchFamily="49" charset="-128"/>
                <a:cs typeface="Arial" panose="020B0604020202020204" pitchFamily="34" charset="0"/>
              </a:rPr>
              <a:t>Participating in and supporting government coordinating mechanisms</a:t>
            </a:r>
          </a:p>
          <a:p>
            <a:pPr marL="685817" lvl="1" indent="-263776">
              <a:spcAft>
                <a:spcPts val="554"/>
              </a:spcAft>
              <a:buClrTx/>
              <a:buFont typeface="Calibri" panose="020F0502020204030204" pitchFamily="34" charset="0"/>
              <a:buChar char="‒"/>
            </a:pPr>
            <a:r>
              <a:rPr lang="en-US" sz="1050" dirty="0">
                <a:solidFill>
                  <a:srgbClr val="000000"/>
                </a:solidFill>
                <a:ea typeface="MS Mincho" panose="02020609040205080304" pitchFamily="49" charset="-128"/>
                <a:cs typeface="Arial" panose="020B0604020202020204" pitchFamily="34" charset="0"/>
              </a:rPr>
              <a:t>Committing resource to catalytic system development that allow for scale known models and technologies </a:t>
            </a:r>
          </a:p>
        </p:txBody>
      </p:sp>
      <p:sp>
        <p:nvSpPr>
          <p:cNvPr id="25" name="Rectangle 24"/>
          <p:cNvSpPr/>
          <p:nvPr/>
        </p:nvSpPr>
        <p:spPr>
          <a:xfrm>
            <a:off x="617027" y="1228739"/>
            <a:ext cx="5065834" cy="261610"/>
          </a:xfrm>
          <a:prstGeom prst="rect">
            <a:avLst/>
          </a:prstGeom>
        </p:spPr>
        <p:txBody>
          <a:bodyPr wrap="square">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spcAft>
                <a:spcPts val="554"/>
              </a:spcAft>
              <a:buClrTx/>
            </a:pPr>
            <a:r>
              <a:rPr lang="en-GB" sz="1100" b="1" dirty="0">
                <a:solidFill>
                  <a:srgbClr val="000000"/>
                </a:solidFill>
                <a:latin typeface="Arial"/>
                <a:ea typeface="MS Mincho" panose="02020609040205080304" pitchFamily="49" charset="-128"/>
                <a:cs typeface="Arial" panose="020B0604020202020204" pitchFamily="34" charset="0"/>
              </a:rPr>
              <a:t>Proposed expenditure and investments</a:t>
            </a:r>
            <a:r>
              <a:rPr lang="en-GB" sz="1100" b="1" baseline="30000" dirty="0">
                <a:solidFill>
                  <a:srgbClr val="000000"/>
                </a:solidFill>
                <a:latin typeface="Arial"/>
                <a:ea typeface="MS Mincho" panose="02020609040205080304" pitchFamily="49" charset="-128"/>
                <a:cs typeface="Arial" panose="020B0604020202020204" pitchFamily="34" charset="0"/>
              </a:rPr>
              <a:t>1</a:t>
            </a:r>
            <a:endParaRPr lang="en-US" sz="1100" b="1" baseline="30000" dirty="0">
              <a:solidFill>
                <a:srgbClr val="000000"/>
              </a:solidFill>
              <a:latin typeface="Arial"/>
              <a:ea typeface="MS Mincho" panose="02020609040205080304" pitchFamily="49" charset="-128"/>
              <a:cs typeface="Arial" panose="020B0604020202020204" pitchFamily="34" charset="0"/>
            </a:endParaRPr>
          </a:p>
        </p:txBody>
      </p:sp>
      <p:grpSp>
        <p:nvGrpSpPr>
          <p:cNvPr id="26" name="Group 25"/>
          <p:cNvGrpSpPr/>
          <p:nvPr/>
        </p:nvGrpSpPr>
        <p:grpSpPr>
          <a:xfrm flipV="1">
            <a:off x="603062" y="1625949"/>
            <a:ext cx="4692037" cy="3597808"/>
            <a:chOff x="304800" y="1524000"/>
            <a:chExt cx="5714999" cy="4256314"/>
          </a:xfrm>
        </p:grpSpPr>
        <p:sp>
          <p:nvSpPr>
            <p:cNvPr id="27" name="Freeform 26"/>
            <p:cNvSpPr>
              <a:spLocks/>
            </p:cNvSpPr>
            <p:nvPr/>
          </p:nvSpPr>
          <p:spPr bwMode="blackWhite">
            <a:xfrm rot="10800000">
              <a:off x="2185598" y="4293006"/>
              <a:ext cx="1967301" cy="1487308"/>
            </a:xfrm>
            <a:custGeom>
              <a:avLst/>
              <a:gdLst>
                <a:gd name="T0" fmla="*/ 0 w 939"/>
                <a:gd name="T1" fmla="*/ 818174 h 839"/>
                <a:gd name="T2" fmla="*/ 1011746 w 939"/>
                <a:gd name="T3" fmla="*/ 818174 h 839"/>
                <a:gd name="T4" fmla="*/ 505873 w 939"/>
                <a:gd name="T5" fmla="*/ 0 h 839"/>
                <a:gd name="T6" fmla="*/ 0 w 939"/>
                <a:gd name="T7" fmla="*/ 818174 h 8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9" h="839">
                  <a:moveTo>
                    <a:pt x="0" y="838"/>
                  </a:moveTo>
                  <a:lnTo>
                    <a:pt x="938" y="838"/>
                  </a:lnTo>
                  <a:lnTo>
                    <a:pt x="469" y="0"/>
                  </a:lnTo>
                  <a:lnTo>
                    <a:pt x="0" y="838"/>
                  </a:lnTo>
                </a:path>
              </a:pathLst>
            </a:custGeom>
            <a:solidFill>
              <a:schemeClr val="accent1">
                <a:lumMod val="60000"/>
                <a:lumOff val="40000"/>
              </a:schemeClr>
            </a:solidFill>
            <a:ln w="9525" cap="rnd" cmpd="sng">
              <a:solidFill>
                <a:schemeClr val="bg1"/>
              </a:solidFill>
              <a:prstDash val="solid"/>
              <a:round/>
              <a:headEnd type="none" w="sm" len="sm"/>
              <a:tailEnd type="none" w="sm" len="sm"/>
            </a:ln>
            <a:effectLst/>
          </p:spPr>
          <p:txBody>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buClrTx/>
                <a:buFontTx/>
                <a:buNone/>
              </a:pPr>
              <a:endParaRPr lang="en-US" sz="1100" dirty="0">
                <a:solidFill>
                  <a:srgbClr val="FFFFFF"/>
                </a:solidFill>
                <a:latin typeface="+mn-lt"/>
                <a:ea typeface="Calibri" charset="0"/>
                <a:cs typeface="Calibri" charset="0"/>
              </a:endParaRPr>
            </a:p>
          </p:txBody>
        </p:sp>
        <p:sp>
          <p:nvSpPr>
            <p:cNvPr id="28" name="Freeform 27"/>
            <p:cNvSpPr>
              <a:spLocks/>
            </p:cNvSpPr>
            <p:nvPr/>
          </p:nvSpPr>
          <p:spPr bwMode="blackWhite">
            <a:xfrm rot="10800000">
              <a:off x="304800" y="1524000"/>
              <a:ext cx="5714999" cy="862393"/>
            </a:xfrm>
            <a:custGeom>
              <a:avLst/>
              <a:gdLst>
                <a:gd name="T0" fmla="*/ 291953 w 2676"/>
                <a:gd name="T1" fmla="*/ 0 h 484"/>
                <a:gd name="T2" fmla="*/ 0 w 2676"/>
                <a:gd name="T3" fmla="*/ 472098 h 484"/>
                <a:gd name="T4" fmla="*/ 2881823 w 2676"/>
                <a:gd name="T5" fmla="*/ 472098 h 484"/>
                <a:gd name="T6" fmla="*/ 2589870 w 2676"/>
                <a:gd name="T7" fmla="*/ 0 h 484"/>
                <a:gd name="T8" fmla="*/ 291953 w 2676"/>
                <a:gd name="T9" fmla="*/ 0 h 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6" h="484">
                  <a:moveTo>
                    <a:pt x="271" y="0"/>
                  </a:moveTo>
                  <a:lnTo>
                    <a:pt x="0" y="483"/>
                  </a:lnTo>
                  <a:lnTo>
                    <a:pt x="2675" y="483"/>
                  </a:lnTo>
                  <a:lnTo>
                    <a:pt x="2404" y="0"/>
                  </a:lnTo>
                  <a:lnTo>
                    <a:pt x="271" y="0"/>
                  </a:lnTo>
                </a:path>
              </a:pathLst>
            </a:custGeom>
            <a:solidFill>
              <a:schemeClr val="accent1">
                <a:lumMod val="75000"/>
              </a:schemeClr>
            </a:solidFill>
            <a:ln w="9525" cap="rnd" cmpd="sng">
              <a:solidFill>
                <a:schemeClr val="bg1"/>
              </a:solidFill>
              <a:prstDash val="solid"/>
              <a:round/>
              <a:headEnd type="none" w="sm" len="sm"/>
              <a:tailEnd type="none" w="sm" len="sm"/>
            </a:ln>
            <a:effectLst/>
          </p:spPr>
          <p:txBody>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buClrTx/>
                <a:buFontTx/>
                <a:buNone/>
              </a:pPr>
              <a:endParaRPr lang="en-US" sz="1100" b="1" dirty="0">
                <a:solidFill>
                  <a:sysClr val="windowText" lastClr="000000"/>
                </a:solidFill>
                <a:latin typeface="+mn-lt"/>
                <a:ea typeface="Calibri" charset="0"/>
                <a:cs typeface="Calibri" charset="0"/>
              </a:endParaRPr>
            </a:p>
          </p:txBody>
        </p:sp>
        <p:sp>
          <p:nvSpPr>
            <p:cNvPr id="29" name="Freeform 28"/>
            <p:cNvSpPr>
              <a:spLocks/>
            </p:cNvSpPr>
            <p:nvPr/>
          </p:nvSpPr>
          <p:spPr bwMode="blackWhite">
            <a:xfrm rot="10800000">
              <a:off x="1522697" y="3335606"/>
              <a:ext cx="3279201" cy="949212"/>
            </a:xfrm>
            <a:custGeom>
              <a:avLst/>
              <a:gdLst>
                <a:gd name="T0" fmla="*/ 0 w 1536"/>
                <a:gd name="T1" fmla="*/ 519723 h 533"/>
                <a:gd name="T2" fmla="*/ 1653098 w 1536"/>
                <a:gd name="T3" fmla="*/ 519723 h 533"/>
                <a:gd name="T4" fmla="*/ 1332171 w 1536"/>
                <a:gd name="T5" fmla="*/ 0 h 533"/>
                <a:gd name="T6" fmla="*/ 322004 w 1536"/>
                <a:gd name="T7" fmla="*/ 0 h 533"/>
                <a:gd name="T8" fmla="*/ 0 w 1536"/>
                <a:gd name="T9" fmla="*/ 51972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6" h="533">
                  <a:moveTo>
                    <a:pt x="0" y="532"/>
                  </a:moveTo>
                  <a:lnTo>
                    <a:pt x="1535" y="532"/>
                  </a:lnTo>
                  <a:lnTo>
                    <a:pt x="1237" y="0"/>
                  </a:lnTo>
                  <a:lnTo>
                    <a:pt x="299" y="0"/>
                  </a:lnTo>
                  <a:lnTo>
                    <a:pt x="0" y="532"/>
                  </a:lnTo>
                </a:path>
              </a:pathLst>
            </a:custGeom>
            <a:solidFill>
              <a:schemeClr val="accent1">
                <a:lumMod val="75000"/>
              </a:schemeClr>
            </a:solidFill>
            <a:ln w="9525" cap="rnd" cmpd="sng">
              <a:solidFill>
                <a:schemeClr val="bg1"/>
              </a:solidFill>
              <a:prstDash val="solid"/>
              <a:round/>
              <a:headEnd type="none" w="sm" len="sm"/>
              <a:tailEnd type="none" w="sm" len="sm"/>
            </a:ln>
            <a:effectLst/>
          </p:spPr>
          <p:txBody>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buClrTx/>
                <a:buFontTx/>
                <a:buNone/>
              </a:pPr>
              <a:endParaRPr lang="en-US" sz="1100" b="1" dirty="0">
                <a:solidFill>
                  <a:sysClr val="windowText" lastClr="000000"/>
                </a:solidFill>
                <a:latin typeface="+mn-lt"/>
                <a:ea typeface="Calibri" charset="0"/>
                <a:cs typeface="Calibri" charset="0"/>
              </a:endParaRPr>
            </a:p>
          </p:txBody>
        </p:sp>
        <p:sp>
          <p:nvSpPr>
            <p:cNvPr id="31" name="Freeform 30"/>
            <p:cNvSpPr>
              <a:spLocks/>
            </p:cNvSpPr>
            <p:nvPr/>
          </p:nvSpPr>
          <p:spPr bwMode="blackWhite">
            <a:xfrm rot="10800000">
              <a:off x="883853" y="2383500"/>
              <a:ext cx="4556894" cy="955000"/>
            </a:xfrm>
            <a:custGeom>
              <a:avLst/>
              <a:gdLst>
                <a:gd name="T0" fmla="*/ 322077 w 2134"/>
                <a:gd name="T1" fmla="*/ 0 h 535"/>
                <a:gd name="T2" fmla="*/ 0 w 2134"/>
                <a:gd name="T3" fmla="*/ 522896 h 535"/>
                <a:gd name="T4" fmla="*/ 2297623 w 2134"/>
                <a:gd name="T5" fmla="*/ 522896 h 535"/>
                <a:gd name="T6" fmla="*/ 1975546 w 2134"/>
                <a:gd name="T7" fmla="*/ 0 h 535"/>
                <a:gd name="T8" fmla="*/ 322077 w 2134"/>
                <a:gd name="T9" fmla="*/ 0 h 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4" h="535">
                  <a:moveTo>
                    <a:pt x="299" y="0"/>
                  </a:moveTo>
                  <a:lnTo>
                    <a:pt x="0" y="534"/>
                  </a:lnTo>
                  <a:lnTo>
                    <a:pt x="2133" y="534"/>
                  </a:lnTo>
                  <a:lnTo>
                    <a:pt x="1834" y="0"/>
                  </a:lnTo>
                  <a:lnTo>
                    <a:pt x="299" y="0"/>
                  </a:lnTo>
                </a:path>
              </a:pathLst>
            </a:custGeom>
            <a:solidFill>
              <a:schemeClr val="accent1">
                <a:lumMod val="75000"/>
              </a:schemeClr>
            </a:solidFill>
            <a:ln w="9525" cap="rnd" cmpd="sng">
              <a:solidFill>
                <a:schemeClr val="bg1"/>
              </a:solidFill>
              <a:prstDash val="solid"/>
              <a:round/>
              <a:headEnd type="none" w="sm" len="sm"/>
              <a:tailEnd type="none" w="sm" len="sm"/>
            </a:ln>
            <a:effectLst/>
          </p:spPr>
          <p:txBody>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buClrTx/>
                <a:buFontTx/>
                <a:buNone/>
              </a:pPr>
              <a:endParaRPr lang="en-US" sz="1100" b="1" dirty="0">
                <a:solidFill>
                  <a:sysClr val="windowText" lastClr="000000"/>
                </a:solidFill>
                <a:latin typeface="+mn-lt"/>
                <a:ea typeface="Calibri" charset="0"/>
                <a:cs typeface="Calibri" charset="0"/>
              </a:endParaRPr>
            </a:p>
          </p:txBody>
        </p:sp>
        <p:sp>
          <p:nvSpPr>
            <p:cNvPr id="33" name="Rectangle 32"/>
            <p:cNvSpPr>
              <a:spLocks noChangeArrowheads="1"/>
            </p:cNvSpPr>
            <p:nvPr/>
          </p:nvSpPr>
          <p:spPr bwMode="auto">
            <a:xfrm rot="10800000">
              <a:off x="2589540" y="4558082"/>
              <a:ext cx="1145518" cy="380494"/>
            </a:xfrm>
            <a:prstGeom prst="rect">
              <a:avLst/>
            </a:prstGeom>
            <a:no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AGRA</a:t>
              </a:r>
              <a:r>
                <a:rPr lang="en-AU" altLang="en-US" sz="1100" b="1" baseline="30000" dirty="0">
                  <a:solidFill>
                    <a:sysClr val="windowText" lastClr="000000"/>
                  </a:solidFill>
                  <a:latin typeface="+mn-lt"/>
                  <a:ea typeface="Calibri" charset="0"/>
                  <a:cs typeface="Calibri" charset="0"/>
                </a:rPr>
                <a:t>2</a:t>
              </a:r>
            </a:p>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$34 million</a:t>
              </a:r>
            </a:p>
          </p:txBody>
        </p:sp>
        <p:sp>
          <p:nvSpPr>
            <p:cNvPr id="40" name="Rectangle 39"/>
            <p:cNvSpPr>
              <a:spLocks noChangeArrowheads="1"/>
            </p:cNvSpPr>
            <p:nvPr/>
          </p:nvSpPr>
          <p:spPr bwMode="auto">
            <a:xfrm rot="10800000">
              <a:off x="1933388" y="3578644"/>
              <a:ext cx="2457827" cy="380494"/>
            </a:xfrm>
            <a:prstGeom prst="rect">
              <a:avLst/>
            </a:prstGeom>
            <a:no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Private sector investment</a:t>
              </a:r>
              <a:r>
                <a:rPr lang="en-AU" altLang="en-US" sz="1100" b="1" baseline="30000" dirty="0">
                  <a:solidFill>
                    <a:sysClr val="windowText" lastClr="000000"/>
                  </a:solidFill>
                  <a:latin typeface="+mn-lt"/>
                  <a:ea typeface="Calibri" charset="0"/>
                  <a:cs typeface="Calibri" charset="0"/>
                </a:rPr>
                <a:t>5</a:t>
              </a:r>
            </a:p>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(To be determined)</a:t>
              </a:r>
            </a:p>
          </p:txBody>
        </p:sp>
        <p:sp>
          <p:nvSpPr>
            <p:cNvPr id="41" name="Rectangle 40"/>
            <p:cNvSpPr>
              <a:spLocks noChangeArrowheads="1"/>
            </p:cNvSpPr>
            <p:nvPr/>
          </p:nvSpPr>
          <p:spPr bwMode="auto">
            <a:xfrm rot="10800000">
              <a:off x="1313424" y="2631684"/>
              <a:ext cx="3697754" cy="380494"/>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Government of Burkina Faso</a:t>
              </a:r>
              <a:r>
                <a:rPr lang="en-AU" altLang="en-US" sz="1100" b="1" baseline="30000" dirty="0">
                  <a:solidFill>
                    <a:sysClr val="windowText" lastClr="000000"/>
                  </a:solidFill>
                  <a:latin typeface="+mn-lt"/>
                  <a:ea typeface="Calibri" charset="0"/>
                  <a:cs typeface="Calibri" charset="0"/>
                </a:rPr>
                <a:t>3</a:t>
              </a:r>
            </a:p>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~$1,105 million</a:t>
              </a:r>
            </a:p>
          </p:txBody>
        </p:sp>
        <p:sp>
          <p:nvSpPr>
            <p:cNvPr id="42" name="Rectangle 41"/>
            <p:cNvSpPr>
              <a:spLocks noChangeArrowheads="1"/>
            </p:cNvSpPr>
            <p:nvPr/>
          </p:nvSpPr>
          <p:spPr bwMode="auto">
            <a:xfrm flipV="1">
              <a:off x="753251" y="1731669"/>
              <a:ext cx="4818098" cy="380494"/>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a:lstStyle>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Donors</a:t>
              </a:r>
              <a:r>
                <a:rPr lang="en-AU" altLang="en-US" sz="1100" b="1" baseline="30000" dirty="0">
                  <a:solidFill>
                    <a:sysClr val="windowText" lastClr="000000"/>
                  </a:solidFill>
                  <a:latin typeface="+mn-lt"/>
                  <a:ea typeface="Calibri" charset="0"/>
                  <a:cs typeface="Calibri" charset="0"/>
                </a:rPr>
                <a:t>4</a:t>
              </a:r>
            </a:p>
            <a:p>
              <a:pPr algn="ctr">
                <a:lnSpc>
                  <a:spcPct val="95000"/>
                </a:lnSpc>
                <a:spcBef>
                  <a:spcPts val="0"/>
                </a:spcBef>
                <a:buClrTx/>
              </a:pPr>
              <a:r>
                <a:rPr lang="en-AU" altLang="en-US" sz="1100" b="1" dirty="0">
                  <a:solidFill>
                    <a:sysClr val="windowText" lastClr="000000"/>
                  </a:solidFill>
                  <a:latin typeface="+mn-lt"/>
                  <a:ea typeface="Calibri" charset="0"/>
                  <a:cs typeface="Calibri" charset="0"/>
                </a:rPr>
                <a:t>~$2,527 million</a:t>
              </a:r>
            </a:p>
          </p:txBody>
        </p:sp>
      </p:grpSp>
    </p:spTree>
    <p:extLst>
      <p:ext uri="{BB962C8B-B14F-4D97-AF65-F5344CB8AC3E}">
        <p14:creationId xmlns:p14="http://schemas.microsoft.com/office/powerpoint/2010/main" val="189651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34701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Results Framework and Targets</a:t>
            </a:r>
          </a:p>
        </p:txBody>
      </p:sp>
    </p:spTree>
    <p:extLst>
      <p:ext uri="{BB962C8B-B14F-4D97-AF65-F5344CB8AC3E}">
        <p14:creationId xmlns:p14="http://schemas.microsoft.com/office/powerpoint/2010/main" val="189869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42"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Burkina Faso Country Results Framework </a:t>
            </a:r>
          </a:p>
        </p:txBody>
      </p:sp>
      <p:graphicFrame>
        <p:nvGraphicFramePr>
          <p:cNvPr id="7" name="Table 6"/>
          <p:cNvGraphicFramePr>
            <a:graphicFrameLocks noGrp="1"/>
          </p:cNvGraphicFramePr>
          <p:nvPr>
            <p:extLst>
              <p:ext uri="{D42A27DB-BD31-4B8C-83A1-F6EECF244321}">
                <p14:modId xmlns:p14="http://schemas.microsoft.com/office/powerpoint/2010/main" val="563198415"/>
              </p:ext>
            </p:extLst>
          </p:nvPr>
        </p:nvGraphicFramePr>
        <p:xfrm>
          <a:off x="264381" y="1016480"/>
          <a:ext cx="9477884" cy="5452711"/>
        </p:xfrm>
        <a:graphic>
          <a:graphicData uri="http://schemas.openxmlformats.org/drawingml/2006/table">
            <a:tbl>
              <a:tblPr firstRow="1" firstCol="1" bandRow="1"/>
              <a:tblGrid>
                <a:gridCol w="2006788">
                  <a:extLst>
                    <a:ext uri="{9D8B030D-6E8A-4147-A177-3AD203B41FA5}">
                      <a16:colId xmlns:a16="http://schemas.microsoft.com/office/drawing/2014/main" xmlns="" val="20000"/>
                    </a:ext>
                  </a:extLst>
                </a:gridCol>
                <a:gridCol w="2386148">
                  <a:extLst>
                    <a:ext uri="{9D8B030D-6E8A-4147-A177-3AD203B41FA5}">
                      <a16:colId xmlns:a16="http://schemas.microsoft.com/office/drawing/2014/main" xmlns="" val="20001"/>
                    </a:ext>
                  </a:extLst>
                </a:gridCol>
                <a:gridCol w="5084948">
                  <a:extLst>
                    <a:ext uri="{9D8B030D-6E8A-4147-A177-3AD203B41FA5}">
                      <a16:colId xmlns:a16="http://schemas.microsoft.com/office/drawing/2014/main" xmlns="" val="20002"/>
                    </a:ext>
                  </a:extLst>
                </a:gridCol>
              </a:tblGrid>
              <a:tr h="159640">
                <a:tc>
                  <a:txBody>
                    <a:bodyPr/>
                    <a:lstStyle/>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rPr>
                        <a:t>Expected outcomes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rPr>
                        <a:t>Country Result area</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rPr>
                        <a:t>Key interventions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0"/>
                  </a:ext>
                </a:extLst>
              </a:tr>
              <a:tr h="311211">
                <a:tc rowSpan="4">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Outcome 1: Strengthened national level agricultural sector system and</a:t>
                      </a:r>
                      <a:r>
                        <a:rPr lang="en-US" sz="900" b="0" dirty="0">
                          <a:solidFill>
                            <a:srgbClr val="000000"/>
                          </a:solidFill>
                          <a:effectLst/>
                          <a:latin typeface="Arial" panose="020B0604020202020204" pitchFamily="34" charset="0"/>
                          <a:ea typeface="Times New Roman" panose="02020603050405020304" pitchFamily="18" charset="0"/>
                        </a:rPr>
                        <a:t> </a:t>
                      </a:r>
                      <a:r>
                        <a:rPr lang="en-US" sz="900" b="0" dirty="0">
                          <a:effectLst/>
                          <a:latin typeface="Arial" panose="020B0604020202020204" pitchFamily="34" charset="0"/>
                          <a:ea typeface="Calibri" panose="020F0502020204030204" pitchFamily="34" charset="0"/>
                        </a:rPr>
                        <a:t>Strengthened agricultural enabling policy environment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4">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Evidence based planning and accountability mechanisms strengthened</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formulation of appropriate policies that catalyze and sustain agricultural transformation (input</a:t>
                      </a:r>
                      <a:r>
                        <a:rPr lang="en-US" sz="900" b="0" baseline="0" dirty="0">
                          <a:effectLst/>
                          <a:latin typeface="Arial" panose="020B0604020202020204" pitchFamily="34" charset="0"/>
                          <a:ea typeface="Calibri" panose="020F0502020204030204" pitchFamily="34" charset="0"/>
                        </a:rPr>
                        <a:t> subsidy program, inputs and market regulations etc.)</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1"/>
                  </a:ext>
                </a:extLst>
              </a:tr>
              <a:tr h="47510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government to strengthen execution capacity while enhancing the transparency, accountability systems and policy environment for increased public and private sector investment in agriculture</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2"/>
                  </a:ext>
                </a:extLst>
              </a:tr>
              <a:tr h="2336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strengthening Government M&amp;E systems</a:t>
                      </a:r>
                      <a:r>
                        <a:rPr lang="en-US" sz="900" b="0" baseline="0" dirty="0">
                          <a:effectLst/>
                          <a:latin typeface="Arial" panose="020B0604020202020204" pitchFamily="34" charset="0"/>
                          <a:ea typeface="Calibri" panose="020F0502020204030204" pitchFamily="34" charset="0"/>
                        </a:rPr>
                        <a:t> and functioning of the coordination mechanism through support to SP/CPSA.</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3"/>
                  </a:ext>
                </a:extLst>
              </a:tr>
              <a:tr h="1596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Second Technical Experts to Ministry of Agriculture</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4"/>
                  </a:ext>
                </a:extLst>
              </a:tr>
              <a:tr h="179133">
                <a:tc rowSpan="5">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Outcome 2: Strengthened agricultural input systems, technology development and supply chain</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5">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Increased availability and use of seeds and fertilizer for small holder farmers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the production of early generation seed, and scale up seed production.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5"/>
                  </a:ext>
                </a:extLst>
              </a:tr>
              <a:tr h="2336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and strengthen seed certification and</a:t>
                      </a:r>
                      <a:r>
                        <a:rPr lang="en-US" sz="900" b="0" baseline="0" dirty="0">
                          <a:effectLst/>
                          <a:latin typeface="Arial" panose="020B0604020202020204" pitchFamily="34" charset="0"/>
                          <a:ea typeface="Calibri" panose="020F0502020204030204" pitchFamily="34" charset="0"/>
                        </a:rPr>
                        <a:t> fertilizer quality control system</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6"/>
                  </a:ext>
                </a:extLst>
              </a:tr>
              <a:tr h="2336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formulation and production of</a:t>
                      </a:r>
                      <a:r>
                        <a:rPr lang="en-US" sz="900" b="0" baseline="0" dirty="0">
                          <a:effectLst/>
                          <a:latin typeface="Arial" panose="020B0604020202020204" pitchFamily="34" charset="0"/>
                          <a:ea typeface="Calibri" panose="020F0502020204030204" pitchFamily="34" charset="0"/>
                        </a:rPr>
                        <a:t> crop and soil specific fertilizer blends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7"/>
                  </a:ext>
                </a:extLst>
              </a:tr>
              <a:tr h="3189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Conduct extension and capacity building activities to increase the use of seeds of improved and climate smart varieties, adapted</a:t>
                      </a:r>
                      <a:r>
                        <a:rPr lang="en-US" sz="900" b="0" baseline="0" dirty="0">
                          <a:effectLst/>
                          <a:latin typeface="Arial" panose="020B0604020202020204" pitchFamily="34" charset="0"/>
                          <a:ea typeface="Calibri" panose="020F0502020204030204" pitchFamily="34" charset="0"/>
                        </a:rPr>
                        <a:t> </a:t>
                      </a:r>
                      <a:r>
                        <a:rPr lang="en-US" sz="900" b="0" dirty="0">
                          <a:effectLst/>
                          <a:latin typeface="Arial" panose="020B0604020202020204" pitchFamily="34" charset="0"/>
                          <a:ea typeface="Calibri" panose="020F0502020204030204" pitchFamily="34" charset="0"/>
                        </a:rPr>
                        <a:t>fertilizer blends, water and soils</a:t>
                      </a:r>
                      <a:r>
                        <a:rPr lang="en-US" sz="900" b="0" baseline="0" dirty="0">
                          <a:effectLst/>
                          <a:latin typeface="Arial" panose="020B0604020202020204" pitchFamily="34" charset="0"/>
                          <a:ea typeface="Calibri" panose="020F0502020204030204" pitchFamily="34" charset="0"/>
                        </a:rPr>
                        <a:t> conservation technics by farmers.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8"/>
                  </a:ext>
                </a:extLst>
              </a:tr>
              <a:tr h="0">
                <a:tc vMerge="1">
                  <a:txBody>
                    <a:bodyPr/>
                    <a:lstStyle/>
                    <a:p>
                      <a:pPr marL="0" marR="0">
                        <a:lnSpc>
                          <a:spcPct val="107000"/>
                        </a:lnSpc>
                        <a:spcBef>
                          <a:spcPts val="0"/>
                        </a:spcBef>
                        <a:spcAft>
                          <a:spcPts val="0"/>
                        </a:spcAft>
                      </a:pP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pPr marL="0" marR="0">
                        <a:lnSpc>
                          <a:spcPct val="107000"/>
                        </a:lnSpc>
                        <a:spcBef>
                          <a:spcPts val="0"/>
                        </a:spcBef>
                        <a:spcAft>
                          <a:spcPts val="0"/>
                        </a:spcAft>
                      </a:pP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Strengthen agro-dealership</a:t>
                      </a:r>
                      <a:r>
                        <a:rPr lang="en-US" sz="900" b="0" baseline="0" dirty="0">
                          <a:effectLst/>
                          <a:latin typeface="Arial" panose="020B0604020202020204" pitchFamily="34" charset="0"/>
                          <a:ea typeface="Calibri" panose="020F0502020204030204" pitchFamily="34" charset="0"/>
                        </a:rPr>
                        <a:t> to bring agri-inputs close to farmers.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332637893"/>
                  </a:ext>
                </a:extLst>
              </a:tr>
              <a:tr h="669585">
                <a:tc rowSpan="3">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Outcome 3: Increased use of structured markets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Increased quality of produce by small holder farmers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Support farm</a:t>
                      </a:r>
                      <a:r>
                        <a:rPr lang="en-US" sz="900" b="0" baseline="0" dirty="0">
                          <a:effectLst/>
                          <a:latin typeface="Arial" panose="020B0604020202020204" pitchFamily="34" charset="0"/>
                          <a:ea typeface="Calibri" panose="020F0502020204030204" pitchFamily="34" charset="0"/>
                        </a:rPr>
                        <a:t> level aggregation centers with warehouses</a:t>
                      </a:r>
                    </a:p>
                    <a:p>
                      <a:pPr marL="0" marR="0">
                        <a:lnSpc>
                          <a:spcPct val="107000"/>
                        </a:lnSpc>
                        <a:spcBef>
                          <a:spcPts val="0"/>
                        </a:spcBef>
                        <a:spcAft>
                          <a:spcPts val="0"/>
                        </a:spcAft>
                      </a:pPr>
                      <a:r>
                        <a:rPr lang="en-US" sz="900" b="0" baseline="0" dirty="0">
                          <a:effectLst/>
                          <a:latin typeface="Arial" panose="020B0604020202020204" pitchFamily="34" charset="0"/>
                          <a:ea typeface="Calibri" panose="020F0502020204030204" pitchFamily="34" charset="0"/>
                        </a:rPr>
                        <a:t>Develop youth-led PH processing interventions to provide services to SH</a:t>
                      </a:r>
                    </a:p>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Facilitate access to PHH training, basic commodity handling equipment, enhanced management and linkages to output off-takers and input dealers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9"/>
                  </a:ext>
                </a:extLst>
              </a:tr>
              <a:tr h="23673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Build capacity of farmers on grain standards and post-harvest loss reduction</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10"/>
                  </a:ext>
                </a:extLst>
              </a:tr>
              <a:tr h="435429">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Increased capacity of SMEs and FOs to participate in structured markets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Develop integrated value chain system; including forward contracting, pricing, quantity projections, transportation </a:t>
                      </a:r>
                      <a:endParaRPr lang="en-US" sz="9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11"/>
                  </a:ext>
                </a:extLst>
              </a:tr>
              <a:tr h="637942">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Outcome 4: Strengthened and expanded business development, financial and risk management services in agriculture value chain</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Increased supply and demand of sustainable financial services</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Developing and strengthening responsive agricultural finance and credit systems based on risk sharing mechanisms.</a:t>
                      </a:r>
                      <a:endParaRPr lang="en-US" sz="9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12"/>
                  </a:ext>
                </a:extLst>
              </a:tr>
              <a:tr h="637942">
                <a:tc rowSpan="2">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Outcome 5: Strengthened Public and Private Partnerships in agriculture</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Increased public private partnerships and investments in agriculture from private sector</a:t>
                      </a:r>
                      <a:endParaRPr lang="en-US" sz="9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Build partnerships with leading private sector champions to leverage entire ecosystem and build partnerships around knowledge and intelligence sharing</a:t>
                      </a:r>
                      <a:endParaRPr lang="en-US" sz="9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13"/>
                  </a:ext>
                </a:extLst>
              </a:tr>
              <a:tr h="3189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Mobilizing inclusive investments in Agriculture to develop a rice</a:t>
                      </a:r>
                      <a:r>
                        <a:rPr lang="en-US" sz="900" b="0" baseline="0" dirty="0">
                          <a:effectLst/>
                          <a:latin typeface="Arial" panose="020B0604020202020204" pitchFamily="34" charset="0"/>
                          <a:ea typeface="Calibri" panose="020F0502020204030204" pitchFamily="34" charset="0"/>
                        </a:rPr>
                        <a:t> flagship program.</a:t>
                      </a:r>
                      <a:endParaRPr lang="en-US" sz="9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900" b="0" dirty="0">
                          <a:effectLst/>
                          <a:latin typeface="Arial" panose="020B0604020202020204" pitchFamily="34" charset="0"/>
                          <a:ea typeface="Calibri" panose="020F0502020204030204" pitchFamily="34" charset="0"/>
                        </a:rPr>
                        <a:t> </a:t>
                      </a:r>
                      <a:endParaRPr lang="en-US" sz="9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07336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5" name="Object 254" hidden="1"/>
          <p:cNvGraphicFramePr>
            <a:graphicFrameLocks noChangeAspect="1"/>
          </p:cNvGraphicFramePr>
          <p:nvPr>
            <p:custDataLst>
              <p:tags r:id="rId2"/>
            </p:custDataLst>
          </p:nvPr>
        </p:nvGraphicFramePr>
        <p:xfrm>
          <a:off x="382590" y="1593"/>
          <a:ext cx="1587" cy="1587"/>
        </p:xfrm>
        <a:graphic>
          <a:graphicData uri="http://schemas.openxmlformats.org/presentationml/2006/ole">
            <mc:AlternateContent xmlns:mc="http://schemas.openxmlformats.org/markup-compatibility/2006">
              <mc:Choice xmlns:v="urn:schemas-microsoft-com:vml" Requires="v">
                <p:oleObj spid="_x0000_s147466" name="think-cell Slide" r:id="rId6" imgW="524" imgH="526" progId="TCLayout.ActiveDocument.1">
                  <p:embed/>
                </p:oleObj>
              </mc:Choice>
              <mc:Fallback>
                <p:oleObj name="think-cell Slide" r:id="rId6" imgW="524" imgH="526" progId="TCLayout.ActiveDocument.1">
                  <p:embed/>
                  <p:pic>
                    <p:nvPicPr>
                      <p:cNvPr id="255" name="Object 254" hidden="1"/>
                      <p:cNvPicPr/>
                      <p:nvPr/>
                    </p:nvPicPr>
                    <p:blipFill>
                      <a:blip r:embed="rId7"/>
                      <a:stretch>
                        <a:fillRect/>
                      </a:stretch>
                    </p:blipFill>
                    <p:spPr>
                      <a:xfrm>
                        <a:off x="382590" y="1593"/>
                        <a:ext cx="1587" cy="1587"/>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900" b="1" dirty="0">
              <a:solidFill>
                <a:srgbClr val="000000"/>
              </a:solidFill>
              <a:sym typeface="Arial" panose="020B0604020202020204" pitchFamily="34" charset="0"/>
            </a:endParaRPr>
          </a:p>
        </p:txBody>
      </p:sp>
      <p:sp>
        <p:nvSpPr>
          <p:cNvPr id="9" name="Title 1"/>
          <p:cNvSpPr txBox="1">
            <a:spLocks/>
          </p:cNvSpPr>
          <p:nvPr/>
        </p:nvSpPr>
        <p:spPr bwMode="auto">
          <a:xfrm>
            <a:off x="247650" y="855194"/>
            <a:ext cx="8155745" cy="3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1100" b="0" dirty="0">
                <a:solidFill>
                  <a:srgbClr val="000000"/>
                </a:solidFill>
                <a:cs typeface="Arial" panose="020B0604020202020204" pitchFamily="34" charset="0"/>
              </a:rPr>
              <a:t>AGRA is tracking 73 indicators across its strategy and at country level, but a version of the following dashboard will be tracked for ongoing management and summary reports:</a:t>
            </a:r>
          </a:p>
        </p:txBody>
      </p:sp>
      <p:graphicFrame>
        <p:nvGraphicFramePr>
          <p:cNvPr id="8" name="Table 7">
            <a:extLst>
              <a:ext uri="{FF2B5EF4-FFF2-40B4-BE49-F238E27FC236}">
                <a16:creationId xmlns:a16="http://schemas.microsoft.com/office/drawing/2014/main" xmlns="" id="{87DBC560-F75F-46C2-8453-2BC1550B31AB}"/>
              </a:ext>
            </a:extLst>
          </p:cNvPr>
          <p:cNvGraphicFramePr>
            <a:graphicFrameLocks noGrp="1"/>
          </p:cNvGraphicFramePr>
          <p:nvPr>
            <p:extLst>
              <p:ext uri="{D42A27DB-BD31-4B8C-83A1-F6EECF244321}">
                <p14:modId xmlns:p14="http://schemas.microsoft.com/office/powerpoint/2010/main" val="1429671581"/>
              </p:ext>
            </p:extLst>
          </p:nvPr>
        </p:nvGraphicFramePr>
        <p:xfrm>
          <a:off x="247650" y="1335067"/>
          <a:ext cx="9043671" cy="5503317"/>
        </p:xfrm>
        <a:graphic>
          <a:graphicData uri="http://schemas.openxmlformats.org/drawingml/2006/table">
            <a:tbl>
              <a:tblPr/>
              <a:tblGrid>
                <a:gridCol w="4130073">
                  <a:extLst>
                    <a:ext uri="{9D8B030D-6E8A-4147-A177-3AD203B41FA5}">
                      <a16:colId xmlns:a16="http://schemas.microsoft.com/office/drawing/2014/main" xmlns="" val="2565954432"/>
                    </a:ext>
                  </a:extLst>
                </a:gridCol>
                <a:gridCol w="903037">
                  <a:extLst>
                    <a:ext uri="{9D8B030D-6E8A-4147-A177-3AD203B41FA5}">
                      <a16:colId xmlns:a16="http://schemas.microsoft.com/office/drawing/2014/main" xmlns="" val="3566605352"/>
                    </a:ext>
                  </a:extLst>
                </a:gridCol>
                <a:gridCol w="637440">
                  <a:extLst>
                    <a:ext uri="{9D8B030D-6E8A-4147-A177-3AD203B41FA5}">
                      <a16:colId xmlns:a16="http://schemas.microsoft.com/office/drawing/2014/main" xmlns="" val="4015690189"/>
                    </a:ext>
                  </a:extLst>
                </a:gridCol>
                <a:gridCol w="637440">
                  <a:extLst>
                    <a:ext uri="{9D8B030D-6E8A-4147-A177-3AD203B41FA5}">
                      <a16:colId xmlns:a16="http://schemas.microsoft.com/office/drawing/2014/main" xmlns="" val="2003933628"/>
                    </a:ext>
                  </a:extLst>
                </a:gridCol>
                <a:gridCol w="637440">
                  <a:extLst>
                    <a:ext uri="{9D8B030D-6E8A-4147-A177-3AD203B41FA5}">
                      <a16:colId xmlns:a16="http://schemas.microsoft.com/office/drawing/2014/main" xmlns="" val="2570664993"/>
                    </a:ext>
                  </a:extLst>
                </a:gridCol>
                <a:gridCol w="637440">
                  <a:extLst>
                    <a:ext uri="{9D8B030D-6E8A-4147-A177-3AD203B41FA5}">
                      <a16:colId xmlns:a16="http://schemas.microsoft.com/office/drawing/2014/main" xmlns="" val="1237584015"/>
                    </a:ext>
                  </a:extLst>
                </a:gridCol>
                <a:gridCol w="637440">
                  <a:extLst>
                    <a:ext uri="{9D8B030D-6E8A-4147-A177-3AD203B41FA5}">
                      <a16:colId xmlns:a16="http://schemas.microsoft.com/office/drawing/2014/main" xmlns="" val="3880048746"/>
                    </a:ext>
                  </a:extLst>
                </a:gridCol>
                <a:gridCol w="823361">
                  <a:extLst>
                    <a:ext uri="{9D8B030D-6E8A-4147-A177-3AD203B41FA5}">
                      <a16:colId xmlns:a16="http://schemas.microsoft.com/office/drawing/2014/main" xmlns="" val="1627302790"/>
                    </a:ext>
                  </a:extLst>
                </a:gridCol>
              </a:tblGrid>
              <a:tr h="398934">
                <a:tc>
                  <a:txBody>
                    <a:bodyPr/>
                    <a:lstStyle/>
                    <a:p>
                      <a:pPr algn="ctr" fontAlgn="t"/>
                      <a:r>
                        <a:rPr lang="en-US" sz="1000" b="0" i="0" u="none" strike="noStrike" dirty="0">
                          <a:solidFill>
                            <a:schemeClr val="tx1"/>
                          </a:solidFill>
                          <a:effectLst/>
                          <a:latin typeface="Arial" panose="020B0604020202020204" pitchFamily="34" charset="0"/>
                          <a:cs typeface="Arial" panose="020B0604020202020204" pitchFamily="34" charset="0"/>
                        </a:rPr>
                        <a:t>Indicator</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00" b="0" i="0" u="none" strike="noStrike" dirty="0">
                          <a:solidFill>
                            <a:schemeClr val="tx1"/>
                          </a:solidFill>
                          <a:effectLst/>
                          <a:latin typeface="Arial" panose="020B0604020202020204" pitchFamily="34" charset="0"/>
                          <a:cs typeface="Arial" panose="020B0604020202020204" pitchFamily="34" charset="0"/>
                        </a:rPr>
                        <a:t>Baseline</a:t>
                      </a: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panose="020B0604020202020204" pitchFamily="34" charset="0"/>
                          <a:cs typeface="Arial" panose="020B0604020202020204" pitchFamily="34" charset="0"/>
                        </a:rPr>
                        <a:t>Year 1: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panose="020B0604020202020204" pitchFamily="34" charset="0"/>
                          <a:cs typeface="Arial" panose="020B0604020202020204" pitchFamily="34" charset="0"/>
                        </a:rPr>
                        <a:t>Year 2: 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panose="020B0604020202020204" pitchFamily="34" charset="0"/>
                          <a:cs typeface="Arial" panose="020B0604020202020204" pitchFamily="34" charset="0"/>
                        </a:rPr>
                        <a:t>Year 3: 2019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panose="020B0604020202020204" pitchFamily="34" charset="0"/>
                          <a:cs typeface="Arial" panose="020B0604020202020204" pitchFamily="34" charset="0"/>
                        </a:rPr>
                        <a:t>Year 4: 2020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panose="020B0604020202020204" pitchFamily="34" charset="0"/>
                          <a:cs typeface="Arial" panose="020B0604020202020204" pitchFamily="34" charset="0"/>
                        </a:rPr>
                        <a:t>Year 5: 2021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panose="020B0604020202020204" pitchFamily="34" charset="0"/>
                          <a:cs typeface="Arial" panose="020B0604020202020204" pitchFamily="34" charset="0"/>
                        </a:rPr>
                        <a:t>Cumulative: 2017-2021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4036445787"/>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G1. Agriculture GDP growth (increase)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5.30%</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705265887"/>
                  </a:ext>
                </a:extLst>
              </a:tr>
              <a:tr h="24620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G2. Average number of months of inadequate household food provision (decrease)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314596642"/>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G3. Improved food security: Household dietary diversity index (increase)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366090475"/>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G4.Percent of population living on less than $1.90/day. (decrease)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39.00%</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7853211"/>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G5. Percent of population living below the national poverty line (decrease)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40.10%</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_</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397823323"/>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1. Average yield (MT/ha) of focus crops (increase)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Maize 2.2</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625377701"/>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Rice 1.9</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546609111"/>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Sorghum 1.1</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8133934"/>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Cowpea</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27001204"/>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2. Percent change in yield gap of focus crops (decrease)</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Maize</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372458138"/>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Rice</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205401643"/>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Sorghum</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8995854"/>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Cowpea</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83%</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398074298"/>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5. Hectares of land under stress tolerant varieties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361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9,018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21,283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257192231"/>
                  </a:ext>
                </a:extLst>
              </a:tr>
              <a:tr h="224225">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6. Amount of funds mobilized for the agricultural sector through improved coordination efforts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800,000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427494022"/>
                  </a:ext>
                </a:extLst>
              </a:tr>
              <a:tr h="224225">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8. Number of crop varieties and other technologies commercialized with AGRA support</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Crop varieties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234949075"/>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Fertilizer</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701426486"/>
                  </a:ext>
                </a:extLst>
              </a:tr>
              <a:tr h="24620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Other technologies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115868155"/>
                  </a:ext>
                </a:extLst>
              </a:tr>
              <a:tr h="224225">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9. Quantity (MT) of improved seeds of focus crops produced by enterprises supported by AGRA</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Total</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1,500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21,800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92011831"/>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10. Quantity (MT) of seeds sold as a result of AGRA support</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Total</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1,200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17,440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96282617"/>
                  </a:ext>
                </a:extLst>
              </a:tr>
              <a:tr h="157602">
                <a:tc>
                  <a:txBody>
                    <a:bodyPr/>
                    <a:lstStyle/>
                    <a:p>
                      <a:pPr algn="l" fontAlgn="t"/>
                      <a:r>
                        <a:rPr lang="en-GB" sz="800" b="0" i="0" u="none" strike="noStrike" dirty="0">
                          <a:solidFill>
                            <a:schemeClr val="tx1"/>
                          </a:solidFill>
                          <a:effectLst/>
                          <a:latin typeface="Arial" panose="020B0604020202020204" pitchFamily="34" charset="0"/>
                          <a:cs typeface="Arial" panose="020B0604020202020204" pitchFamily="34" charset="0"/>
                        </a:rPr>
                        <a:t>OI.3- Value (USD) of seeds sold as a result of AGRA support</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7,075,040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8,006,689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10,826,463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3,624,821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29,533,013</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882365416"/>
                  </a:ext>
                </a:extLst>
              </a:tr>
              <a:tr h="224225">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11. Number of national soil science labs supported for optimal operations in fertilizer and soil health analysis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714380286"/>
                  </a:ext>
                </a:extLst>
              </a:tr>
              <a:tr h="158277">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12. Number of fertilizer blends developed as a result of AGRA support</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456552978"/>
                  </a:ext>
                </a:extLst>
              </a:tr>
              <a:tr h="158277">
                <a:tc>
                  <a:txBody>
                    <a:bodyPr/>
                    <a:lstStyle/>
                    <a:p>
                      <a:pPr algn="l" fontAlgn="ctr"/>
                      <a:r>
                        <a:rPr lang="en-GB" sz="800" b="0" i="0" u="none" strike="noStrike" dirty="0">
                          <a:solidFill>
                            <a:schemeClr val="tx1"/>
                          </a:solidFill>
                          <a:effectLst/>
                          <a:latin typeface="Arial" panose="020B0604020202020204" pitchFamily="34" charset="0"/>
                          <a:cs typeface="Arial" panose="020B0604020202020204" pitchFamily="34" charset="0"/>
                        </a:rPr>
                        <a:t>OI.4- Amount (MT) of fertilizer sold by enterprises supported by AGRA</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15,000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45,000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148642512"/>
                  </a:ext>
                </a:extLst>
              </a:tr>
              <a:tr h="158277">
                <a:tc>
                  <a:txBody>
                    <a:bodyPr/>
                    <a:lstStyle/>
                    <a:p>
                      <a:pPr algn="l" fontAlgn="ctr"/>
                      <a:r>
                        <a:rPr lang="en-GB" sz="800" b="0" i="0" u="none" strike="noStrike" dirty="0">
                          <a:solidFill>
                            <a:schemeClr val="tx1"/>
                          </a:solidFill>
                          <a:effectLst/>
                          <a:latin typeface="Arial" panose="020B0604020202020204" pitchFamily="34" charset="0"/>
                          <a:cs typeface="Arial" panose="020B0604020202020204" pitchFamily="34" charset="0"/>
                        </a:rPr>
                        <a:t>OI.5- Value (USD) of fertilizer sold by enterprises supported by AGRA</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2,678,571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4,017,857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5,357,143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12,053,571</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4170582528"/>
                  </a:ext>
                </a:extLst>
              </a:tr>
              <a:tr h="267134">
                <a:tc>
                  <a:txBody>
                    <a:bodyPr/>
                    <a:lstStyle/>
                    <a:p>
                      <a:pPr algn="l" fontAlgn="t"/>
                      <a:r>
                        <a:rPr lang="en-US" sz="800" b="0" i="0" u="none" strike="noStrike" dirty="0">
                          <a:solidFill>
                            <a:schemeClr val="tx1"/>
                          </a:solidFill>
                          <a:effectLst/>
                          <a:latin typeface="Arial" panose="020B0604020202020204" pitchFamily="34" charset="0"/>
                          <a:cs typeface="Arial" panose="020B0604020202020204" pitchFamily="34" charset="0"/>
                        </a:rPr>
                        <a:t>13. Number of enterprises along focus input development and supply value chains operating optimally </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35</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25974456"/>
                  </a:ext>
                </a:extLst>
              </a:tr>
              <a:tr h="224225">
                <a:tc>
                  <a:txBody>
                    <a:bodyPr/>
                    <a:lstStyle/>
                    <a:p>
                      <a:pPr algn="l" fontAlgn="ctr"/>
                      <a:r>
                        <a:rPr lang="en-GB" sz="800" b="0" i="0" u="none" strike="noStrike" dirty="0">
                          <a:solidFill>
                            <a:schemeClr val="tx1"/>
                          </a:solidFill>
                          <a:effectLst/>
                          <a:latin typeface="Arial" panose="020B0604020202020204" pitchFamily="34" charset="0"/>
                          <a:cs typeface="Arial" panose="020B0604020202020204" pitchFamily="34" charset="0"/>
                        </a:rPr>
                        <a:t>OI. BF 02-Number of agrodealers-linked to input providers through contract</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260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120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439200538"/>
                  </a:ext>
                </a:extLst>
              </a:tr>
              <a:tr h="158277">
                <a:tc>
                  <a:txBody>
                    <a:bodyPr/>
                    <a:lstStyle/>
                    <a:p>
                      <a:pPr algn="l" fontAlgn="ctr"/>
                      <a:r>
                        <a:rPr lang="en-GB" sz="800" b="0" i="0" u="none" strike="noStrike" dirty="0">
                          <a:solidFill>
                            <a:schemeClr val="tx1"/>
                          </a:solidFill>
                          <a:effectLst/>
                          <a:latin typeface="Arial" panose="020B0604020202020204" pitchFamily="34" charset="0"/>
                          <a:cs typeface="Arial" panose="020B0604020202020204" pitchFamily="34" charset="0"/>
                        </a:rPr>
                        <a:t>OI.BF 03-Number of farmers linked to agrodealers and accessing inputs</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100,000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panose="020B0604020202020204" pitchFamily="34" charset="0"/>
                          <a:cs typeface="Arial" panose="020B0604020202020204" pitchFamily="34" charset="0"/>
                        </a:rPr>
                        <a:t>20,000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791150173"/>
                  </a:ext>
                </a:extLst>
              </a:tr>
            </a:tbl>
          </a:graphicData>
        </a:graphic>
      </p:graphicFrame>
      <p:sp>
        <p:nvSpPr>
          <p:cNvPr id="3" name="Title 2"/>
          <p:cNvSpPr>
            <a:spLocks noGrp="1"/>
          </p:cNvSpPr>
          <p:nvPr>
            <p:ph type="title"/>
          </p:nvPr>
        </p:nvSpPr>
        <p:spPr/>
        <p:txBody>
          <a:bodyPr/>
          <a:lstStyle/>
          <a:p>
            <a:r>
              <a:rPr lang="en-US" dirty="0"/>
              <a:t>Key Country Indicators and Targets </a:t>
            </a:r>
          </a:p>
        </p:txBody>
      </p:sp>
    </p:spTree>
    <p:extLst>
      <p:ext uri="{BB962C8B-B14F-4D97-AF65-F5344CB8AC3E}">
        <p14:creationId xmlns:p14="http://schemas.microsoft.com/office/powerpoint/2010/main" val="348321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283402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Country Indicators and Targets</a:t>
            </a:r>
          </a:p>
        </p:txBody>
      </p:sp>
      <p:sp>
        <p:nvSpPr>
          <p:cNvPr id="4" name="Rectangle 3"/>
          <p:cNvSpPr/>
          <p:nvPr/>
        </p:nvSpPr>
        <p:spPr>
          <a:xfrm>
            <a:off x="4531951" y="2879802"/>
            <a:ext cx="2453268" cy="1070518"/>
          </a:xfrm>
          <a:prstGeom prst="rect">
            <a:avLst/>
          </a:prstGeom>
          <a:solidFill>
            <a:srgbClr val="C0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Include all indicators as per current Target matrix</a:t>
            </a:r>
          </a:p>
        </p:txBody>
      </p:sp>
      <p:graphicFrame>
        <p:nvGraphicFramePr>
          <p:cNvPr id="5" name="Table 4">
            <a:extLst>
              <a:ext uri="{FF2B5EF4-FFF2-40B4-BE49-F238E27FC236}">
                <a16:creationId xmlns:a16="http://schemas.microsoft.com/office/drawing/2014/main" xmlns="" id="{0A4DCACD-7A28-4938-A368-01592A7A6AC9}"/>
              </a:ext>
            </a:extLst>
          </p:cNvPr>
          <p:cNvGraphicFramePr>
            <a:graphicFrameLocks noGrp="1"/>
          </p:cNvGraphicFramePr>
          <p:nvPr>
            <p:extLst>
              <p:ext uri="{D42A27DB-BD31-4B8C-83A1-F6EECF244321}">
                <p14:modId xmlns:p14="http://schemas.microsoft.com/office/powerpoint/2010/main" val="4255385161"/>
              </p:ext>
            </p:extLst>
          </p:nvPr>
        </p:nvGraphicFramePr>
        <p:xfrm>
          <a:off x="247650" y="751134"/>
          <a:ext cx="9258957" cy="6093571"/>
        </p:xfrm>
        <a:graphic>
          <a:graphicData uri="http://schemas.openxmlformats.org/drawingml/2006/table">
            <a:tbl>
              <a:tblPr/>
              <a:tblGrid>
                <a:gridCol w="4228386">
                  <a:extLst>
                    <a:ext uri="{9D8B030D-6E8A-4147-A177-3AD203B41FA5}">
                      <a16:colId xmlns:a16="http://schemas.microsoft.com/office/drawing/2014/main" xmlns="" val="372908801"/>
                    </a:ext>
                  </a:extLst>
                </a:gridCol>
                <a:gridCol w="926898">
                  <a:extLst>
                    <a:ext uri="{9D8B030D-6E8A-4147-A177-3AD203B41FA5}">
                      <a16:colId xmlns:a16="http://schemas.microsoft.com/office/drawing/2014/main" xmlns="" val="2028871832"/>
                    </a:ext>
                  </a:extLst>
                </a:gridCol>
                <a:gridCol w="650253">
                  <a:extLst>
                    <a:ext uri="{9D8B030D-6E8A-4147-A177-3AD203B41FA5}">
                      <a16:colId xmlns:a16="http://schemas.microsoft.com/office/drawing/2014/main" xmlns="" val="511553027"/>
                    </a:ext>
                  </a:extLst>
                </a:gridCol>
                <a:gridCol w="652615">
                  <a:extLst>
                    <a:ext uri="{9D8B030D-6E8A-4147-A177-3AD203B41FA5}">
                      <a16:colId xmlns:a16="http://schemas.microsoft.com/office/drawing/2014/main" xmlns="" val="2417325854"/>
                    </a:ext>
                  </a:extLst>
                </a:gridCol>
                <a:gridCol w="652615">
                  <a:extLst>
                    <a:ext uri="{9D8B030D-6E8A-4147-A177-3AD203B41FA5}">
                      <a16:colId xmlns:a16="http://schemas.microsoft.com/office/drawing/2014/main" xmlns="" val="2210412103"/>
                    </a:ext>
                  </a:extLst>
                </a:gridCol>
                <a:gridCol w="652615">
                  <a:extLst>
                    <a:ext uri="{9D8B030D-6E8A-4147-A177-3AD203B41FA5}">
                      <a16:colId xmlns:a16="http://schemas.microsoft.com/office/drawing/2014/main" xmlns="" val="3503552456"/>
                    </a:ext>
                  </a:extLst>
                </a:gridCol>
                <a:gridCol w="652615">
                  <a:extLst>
                    <a:ext uri="{9D8B030D-6E8A-4147-A177-3AD203B41FA5}">
                      <a16:colId xmlns:a16="http://schemas.microsoft.com/office/drawing/2014/main" xmlns="" val="2674780754"/>
                    </a:ext>
                  </a:extLst>
                </a:gridCol>
                <a:gridCol w="842960">
                  <a:extLst>
                    <a:ext uri="{9D8B030D-6E8A-4147-A177-3AD203B41FA5}">
                      <a16:colId xmlns:a16="http://schemas.microsoft.com/office/drawing/2014/main" xmlns="" val="4024036769"/>
                    </a:ext>
                  </a:extLst>
                </a:gridCol>
              </a:tblGrid>
              <a:tr h="331797">
                <a:tc>
                  <a:txBody>
                    <a:bodyPr/>
                    <a:lstStyle/>
                    <a:p>
                      <a:pPr algn="ctr" fontAlgn="t"/>
                      <a:r>
                        <a:rPr lang="en-US" sz="1000" b="0" i="0" u="none" strike="noStrike" dirty="0">
                          <a:solidFill>
                            <a:schemeClr val="tx1"/>
                          </a:solidFill>
                          <a:effectLst/>
                          <a:latin typeface="Arial"/>
                          <a:cs typeface="Arial"/>
                        </a:rPr>
                        <a:t>Indicator</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00" b="0" i="0" u="none" strike="noStrike" dirty="0">
                          <a:solidFill>
                            <a:schemeClr val="tx1"/>
                          </a:solidFill>
                          <a:effectLst/>
                          <a:latin typeface="Arial"/>
                          <a:cs typeface="Arial"/>
                        </a:rPr>
                        <a:t>Baseline</a:t>
                      </a: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a:cs typeface="Arial"/>
                        </a:rPr>
                        <a:t>Year 1: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a:cs typeface="Arial"/>
                        </a:rPr>
                        <a:t>Year 2: 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a:cs typeface="Arial"/>
                        </a:rPr>
                        <a:t>Year 3: 2019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a:cs typeface="Arial"/>
                        </a:rPr>
                        <a:t>Year 4: 2020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a:cs typeface="Arial"/>
                        </a:rPr>
                        <a:t>Year 5: 2021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050" b="0" i="0" u="none" strike="noStrike" dirty="0">
                          <a:solidFill>
                            <a:schemeClr val="tx1"/>
                          </a:solidFill>
                          <a:effectLst/>
                          <a:latin typeface="Arial"/>
                          <a:cs typeface="Arial"/>
                        </a:rPr>
                        <a:t>Cumulative: 2017-2021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764479733"/>
                  </a:ext>
                </a:extLst>
              </a:tr>
              <a:tr h="192490">
                <a:tc>
                  <a:txBody>
                    <a:bodyPr/>
                    <a:lstStyle/>
                    <a:p>
                      <a:pPr algn="l" fontAlgn="t"/>
                      <a:r>
                        <a:rPr lang="en-US" sz="900" b="0" i="0" u="none" strike="noStrike" dirty="0">
                          <a:solidFill>
                            <a:schemeClr val="tx1"/>
                          </a:solidFill>
                          <a:effectLst/>
                          <a:latin typeface="Arial"/>
                          <a:cs typeface="Arial"/>
                        </a:rPr>
                        <a:t>14. Rate of application (adoption) of target improved productivity technologies or management practices at farmer level</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21%</a:t>
                      </a: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_</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_</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_</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67%</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67%</a:t>
                      </a: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410140648"/>
                  </a:ext>
                </a:extLst>
              </a:tr>
              <a:tr h="192490">
                <a:tc>
                  <a:txBody>
                    <a:bodyPr/>
                    <a:lstStyle/>
                    <a:p>
                      <a:pPr algn="l" fontAlgn="t"/>
                      <a:r>
                        <a:rPr lang="en-US" sz="900" b="0" i="0" u="none" strike="noStrike" dirty="0">
                          <a:solidFill>
                            <a:schemeClr val="tx1"/>
                          </a:solidFill>
                          <a:effectLst/>
                          <a:latin typeface="Arial"/>
                          <a:cs typeface="Arial"/>
                        </a:rPr>
                        <a:t>15. Average distance (km) from farmers to agro dealers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10</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10</a:t>
                      </a: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205874549"/>
                  </a:ext>
                </a:extLst>
              </a:tr>
              <a:tr h="192490">
                <a:tc>
                  <a:txBody>
                    <a:bodyPr/>
                    <a:lstStyle/>
                    <a:p>
                      <a:pPr algn="l" fontAlgn="t"/>
                      <a:r>
                        <a:rPr lang="en-US" sz="1000" b="0" i="0" u="none" strike="noStrike" dirty="0">
                          <a:solidFill>
                            <a:schemeClr val="tx1"/>
                          </a:solidFill>
                          <a:effectLst/>
                          <a:latin typeface="Arial"/>
                          <a:cs typeface="Arial"/>
                        </a:rPr>
                        <a:t>16. Percent of farmers accessing Agricultural Advisory extension support services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75%</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75%</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937589714"/>
                  </a:ext>
                </a:extLst>
              </a:tr>
              <a:tr h="192490">
                <a:tc>
                  <a:txBody>
                    <a:bodyPr/>
                    <a:lstStyle/>
                    <a:p>
                      <a:pPr algn="l" fontAlgn="t"/>
                      <a:r>
                        <a:rPr lang="en-US" sz="1000" b="0" i="0" u="none" strike="noStrike" dirty="0">
                          <a:solidFill>
                            <a:schemeClr val="tx1"/>
                          </a:solidFill>
                          <a:effectLst/>
                          <a:latin typeface="Arial"/>
                          <a:cs typeface="Arial"/>
                        </a:rPr>
                        <a:t>17. Number of extension service events completed</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t"/>
                      <a:r>
                        <a:rPr lang="en-US" sz="1000" b="0" i="0" u="none" strike="noStrike" dirty="0">
                          <a:solidFill>
                            <a:schemeClr val="tx1"/>
                          </a:solidFill>
                          <a:effectLst/>
                          <a:latin typeface="Arial"/>
                          <a:cs typeface="Arial"/>
                        </a:rPr>
                        <a:t>Demo plots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3,377</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675098997"/>
                  </a:ext>
                </a:extLst>
              </a:tr>
              <a:tr h="192490">
                <a:tc>
                  <a:txBody>
                    <a:bodyPr/>
                    <a:lstStyle/>
                    <a:p>
                      <a:pPr algn="l" fontAlgn="t"/>
                      <a:endParaRPr lang="en-US" sz="1000" b="0" i="0" u="none" strike="noStrike" dirty="0">
                        <a:solidFill>
                          <a:schemeClr val="tx1"/>
                        </a:solidFill>
                        <a:effectLst/>
                        <a:latin typeface="Arial"/>
                        <a:cs typeface="Arial"/>
                      </a:endParaRP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1000" b="0" i="0" u="none" strike="noStrike" dirty="0">
                          <a:solidFill>
                            <a:schemeClr val="tx1"/>
                          </a:solidFill>
                          <a:effectLst/>
                          <a:latin typeface="Arial"/>
                          <a:cs typeface="Arial"/>
                        </a:rPr>
                        <a:t>Inputs fairs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2572655"/>
                  </a:ext>
                </a:extLst>
              </a:tr>
              <a:tr h="192490">
                <a:tc>
                  <a:txBody>
                    <a:bodyPr/>
                    <a:lstStyle/>
                    <a:p>
                      <a:pPr algn="l" fontAlgn="t"/>
                      <a:endParaRPr lang="en-US" sz="1000" b="0" i="0" u="none" strike="noStrike" dirty="0">
                        <a:solidFill>
                          <a:schemeClr val="tx1"/>
                        </a:solidFill>
                        <a:effectLst/>
                        <a:latin typeface="Arial"/>
                        <a:cs typeface="Arial"/>
                      </a:endParaRP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1000" b="0" i="0" u="none" strike="noStrike" dirty="0">
                          <a:solidFill>
                            <a:schemeClr val="tx1"/>
                          </a:solidFill>
                          <a:effectLst/>
                          <a:latin typeface="Arial"/>
                          <a:cs typeface="Arial"/>
                        </a:rPr>
                        <a:t>Field days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1,900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907200106"/>
                  </a:ext>
                </a:extLst>
              </a:tr>
              <a:tr h="233909">
                <a:tc>
                  <a:txBody>
                    <a:bodyPr/>
                    <a:lstStyle/>
                    <a:p>
                      <a:pPr marL="0" algn="l" defTabSz="932863" rtl="0" eaLnBrk="1" fontAlgn="t" latinLnBrk="0" hangingPunct="1"/>
                      <a:endParaRPr lang="en-US" sz="1000" b="0" i="0" u="none" strike="noStrike" kern="1200" dirty="0">
                        <a:solidFill>
                          <a:schemeClr val="tx1"/>
                        </a:solidFill>
                        <a:effectLst/>
                        <a:latin typeface="Arial"/>
                        <a:ea typeface="+mn-ea"/>
                        <a:cs typeface="Arial"/>
                      </a:endParaRP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rgbClr val="D9E1F2"/>
                    </a:solidFill>
                  </a:tcPr>
                </a:tc>
                <a:tc>
                  <a:txBody>
                    <a:bodyPr/>
                    <a:lstStyle/>
                    <a:p>
                      <a:pPr algn="ctr" fontAlgn="t"/>
                      <a:r>
                        <a:rPr lang="en-US" sz="1000" b="0" i="0" u="none" strike="noStrike" dirty="0">
                          <a:solidFill>
                            <a:schemeClr val="tx1"/>
                          </a:solidFill>
                          <a:effectLst/>
                          <a:latin typeface="Arial"/>
                          <a:cs typeface="Arial"/>
                        </a:rPr>
                        <a:t>Radio programs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171</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971858991"/>
                  </a:ext>
                </a:extLst>
              </a:tr>
              <a:tr h="192490">
                <a:tc rowSpan="2">
                  <a:txBody>
                    <a:bodyPr/>
                    <a:lstStyle/>
                    <a:p>
                      <a:pPr marL="0" algn="l" defTabSz="932863" rtl="0" eaLnBrk="1" fontAlgn="t" latinLnBrk="0" hangingPunct="1"/>
                      <a:endParaRPr lang="en-US" sz="1000" b="0" i="0" u="none" strike="noStrike" kern="1200" dirty="0">
                        <a:solidFill>
                          <a:schemeClr val="tx1"/>
                        </a:solidFill>
                        <a:effectLst/>
                        <a:latin typeface="Arial"/>
                        <a:ea typeface="+mn-ea"/>
                        <a:cs typeface="Arial"/>
                      </a:endParaRP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Tv programs</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22</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861534002"/>
                  </a:ext>
                </a:extLst>
              </a:tr>
              <a:tr h="192490">
                <a:tc vMerge="1">
                  <a:txBody>
                    <a:bodyPr/>
                    <a:lstStyle/>
                    <a:p>
                      <a:pPr marL="0" algn="l" defTabSz="932863" rtl="0" eaLnBrk="1" fontAlgn="t" latinLnBrk="0" hangingPunct="1"/>
                      <a:endParaRPr lang="en-US" sz="1000" b="1" i="0" u="none" strike="noStrike" kern="1200">
                        <a:solidFill>
                          <a:schemeClr val="tx1"/>
                        </a:solidFill>
                        <a:effectLst/>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Mini-packs distributed</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a:cs typeface="Arial"/>
                        </a:rPr>
                        <a:t>133,000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a:cs typeface="Arial"/>
                        </a:rPr>
                        <a:t>420,000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a:cs typeface="Arial"/>
                        </a:rPr>
                        <a:t>247,000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800" b="0" i="0" u="none" strike="noStrike" dirty="0">
                          <a:solidFill>
                            <a:schemeClr val="tx1"/>
                          </a:solidFill>
                          <a:effectLst/>
                          <a:highlight>
                            <a:srgbClr val="FFFF00"/>
                          </a:highlight>
                          <a:latin typeface="Arial"/>
                          <a:cs typeface="Arial"/>
                        </a:rPr>
                        <a:t>800,000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210423437"/>
                  </a:ext>
                </a:extLst>
              </a:tr>
              <a:tr h="233909">
                <a:tc>
                  <a:txBody>
                    <a:bodyPr/>
                    <a:lstStyle/>
                    <a:p>
                      <a:pPr algn="l" fontAlgn="t"/>
                      <a:r>
                        <a:rPr lang="en-US" sz="1000" b="0" i="0" u="none" strike="noStrike" dirty="0">
                          <a:solidFill>
                            <a:schemeClr val="tx1"/>
                          </a:solidFill>
                          <a:effectLst/>
                          <a:latin typeface="Arial"/>
                          <a:cs typeface="Arial"/>
                        </a:rPr>
                        <a:t>18. Number of farmers and other value chain actors participating in AGRA supported extension services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TOTAL</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123,000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32863" rtl="0" eaLnBrk="1" fontAlgn="t" latinLnBrk="0" hangingPunct="1"/>
                      <a:r>
                        <a:rPr lang="en-GB" sz="1000" b="0" i="0" u="none" strike="noStrike" kern="1200" dirty="0">
                          <a:solidFill>
                            <a:schemeClr val="tx1"/>
                          </a:solidFill>
                          <a:effectLst/>
                          <a:latin typeface="Arial"/>
                          <a:ea typeface="+mn-ea"/>
                          <a:cs typeface="Arial"/>
                        </a:rPr>
                        <a:t>420,000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32863" rtl="0" eaLnBrk="1" fontAlgn="t" latinLnBrk="0" hangingPunct="1"/>
                      <a:r>
                        <a:rPr lang="en-GB" sz="1000" b="0" i="0" u="none" strike="noStrike" kern="1200" dirty="0">
                          <a:solidFill>
                            <a:schemeClr val="tx1"/>
                          </a:solidFill>
                          <a:effectLst/>
                          <a:latin typeface="Arial"/>
                          <a:ea typeface="+mn-ea"/>
                          <a:cs typeface="Arial"/>
                        </a:rPr>
                        <a:t>247,000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800,000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043340072"/>
                  </a:ext>
                </a:extLst>
              </a:tr>
              <a:tr h="192490">
                <a:tc>
                  <a:txBody>
                    <a:bodyPr/>
                    <a:lstStyle/>
                    <a:p>
                      <a:pPr algn="l" fontAlgn="t"/>
                      <a:r>
                        <a:rPr lang="en-US" sz="1000" b="0" i="0" u="none" strike="noStrike" dirty="0">
                          <a:solidFill>
                            <a:schemeClr val="tx1"/>
                          </a:solidFill>
                          <a:effectLst/>
                          <a:latin typeface="Arial"/>
                          <a:cs typeface="Arial"/>
                        </a:rPr>
                        <a:t>19. Number of households using targeted technologies or management practices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a:cs typeface="Arial"/>
                      </a:endParaRP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48,400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32863" rtl="0" eaLnBrk="1" fontAlgn="t" latinLnBrk="0" hangingPunct="1"/>
                      <a:r>
                        <a:rPr lang="en-GB" sz="1000" b="0" i="0" u="none" strike="noStrike" kern="1200" dirty="0">
                          <a:solidFill>
                            <a:schemeClr val="tx1"/>
                          </a:solidFill>
                          <a:effectLst/>
                          <a:latin typeface="Arial"/>
                          <a:ea typeface="+mn-ea"/>
                          <a:cs typeface="Arial"/>
                        </a:rPr>
                        <a:t>336,000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32863" rtl="0" eaLnBrk="1" fontAlgn="t" latinLnBrk="0" hangingPunct="1"/>
                      <a:r>
                        <a:rPr lang="en-GB" sz="1000" b="0" i="0" u="none" strike="noStrike" kern="1200" dirty="0">
                          <a:solidFill>
                            <a:schemeClr val="tx1"/>
                          </a:solidFill>
                          <a:effectLst/>
                          <a:latin typeface="Arial"/>
                          <a:ea typeface="+mn-ea"/>
                          <a:cs typeface="Arial"/>
                        </a:rPr>
                        <a:t>197,600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640,000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890072139"/>
                  </a:ext>
                </a:extLst>
              </a:tr>
              <a:tr h="192490">
                <a:tc>
                  <a:txBody>
                    <a:bodyPr/>
                    <a:lstStyle/>
                    <a:p>
                      <a:pPr algn="l" fontAlgn="t"/>
                      <a:r>
                        <a:rPr lang="en-US" sz="1000" b="0" i="0" u="none" strike="noStrike" dirty="0">
                          <a:solidFill>
                            <a:schemeClr val="tx1"/>
                          </a:solidFill>
                          <a:effectLst/>
                          <a:latin typeface="Arial"/>
                          <a:cs typeface="Arial"/>
                        </a:rPr>
                        <a:t>20. Cropped area (Ha) under improved technologies or management practices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Total</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49,200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32863" rtl="0" eaLnBrk="1" fontAlgn="t" latinLnBrk="0" hangingPunct="1"/>
                      <a:r>
                        <a:rPr lang="en-GB" sz="1000" b="0" i="0" u="none" strike="noStrike" kern="1200" dirty="0">
                          <a:solidFill>
                            <a:schemeClr val="tx1"/>
                          </a:solidFill>
                          <a:effectLst/>
                          <a:latin typeface="Arial"/>
                          <a:ea typeface="+mn-ea"/>
                          <a:cs typeface="Arial"/>
                        </a:rPr>
                        <a:t>168,000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32863" rtl="0" eaLnBrk="1" fontAlgn="t" latinLnBrk="0" hangingPunct="1"/>
                      <a:r>
                        <a:rPr lang="en-GB" sz="1000" b="0" i="0" u="none" strike="noStrike" kern="1200" dirty="0">
                          <a:solidFill>
                            <a:schemeClr val="tx1"/>
                          </a:solidFill>
                          <a:effectLst/>
                          <a:latin typeface="Arial"/>
                          <a:ea typeface="+mn-ea"/>
                          <a:cs typeface="Arial"/>
                        </a:rPr>
                        <a:t>98,800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320,000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580168640"/>
                  </a:ext>
                </a:extLst>
              </a:tr>
              <a:tr h="200465">
                <a:tc>
                  <a:txBody>
                    <a:bodyPr/>
                    <a:lstStyle/>
                    <a:p>
                      <a:pPr algn="l" fontAlgn="t"/>
                      <a:r>
                        <a:rPr lang="en-US" sz="1000" b="0" i="0" u="none" strike="noStrike" dirty="0">
                          <a:solidFill>
                            <a:schemeClr val="tx1"/>
                          </a:solidFill>
                          <a:effectLst/>
                          <a:latin typeface="Arial"/>
                          <a:cs typeface="Arial"/>
                        </a:rPr>
                        <a:t>21. Average fertilizer use (Kg/Ha)</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Average</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320852305"/>
                  </a:ext>
                </a:extLst>
              </a:tr>
              <a:tr h="192490">
                <a:tc rowSpan="4">
                  <a:txBody>
                    <a:bodyPr/>
                    <a:lstStyle/>
                    <a:p>
                      <a:pPr algn="l" fontAlgn="t"/>
                      <a:r>
                        <a:rPr lang="en-US" sz="1000" b="0" i="0" u="none" strike="noStrike" dirty="0">
                          <a:solidFill>
                            <a:schemeClr val="tx1"/>
                          </a:solidFill>
                          <a:effectLst/>
                          <a:latin typeface="Arial"/>
                          <a:cs typeface="Arial"/>
                        </a:rPr>
                        <a:t>22. Percent of post-harvest losses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Maize</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31368287"/>
                  </a:ext>
                </a:extLst>
              </a:tr>
              <a:tr h="192490">
                <a:tc vMerge="1">
                  <a:txBody>
                    <a:bodyPr/>
                    <a:lstStyle/>
                    <a:p>
                      <a:endParaRPr lang="en-US"/>
                    </a:p>
                  </a:txBody>
                  <a:tcPr/>
                </a:tc>
                <a:tc>
                  <a:txBody>
                    <a:bodyPr/>
                    <a:lstStyle/>
                    <a:p>
                      <a:pPr algn="ctr" fontAlgn="t"/>
                      <a:r>
                        <a:rPr lang="en-US" sz="1000" b="0" i="0" u="none" strike="noStrike" dirty="0">
                          <a:solidFill>
                            <a:schemeClr val="tx1"/>
                          </a:solidFill>
                          <a:effectLst/>
                          <a:latin typeface="Arial"/>
                          <a:cs typeface="Arial"/>
                        </a:rPr>
                        <a:t>Rice</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12%</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4063606932"/>
                  </a:ext>
                </a:extLst>
              </a:tr>
              <a:tr h="192490">
                <a:tc vMerge="1">
                  <a:txBody>
                    <a:bodyPr/>
                    <a:lstStyle/>
                    <a:p>
                      <a:endParaRPr lang="en-US"/>
                    </a:p>
                  </a:txBody>
                  <a:tcPr/>
                </a:tc>
                <a:tc>
                  <a:txBody>
                    <a:bodyPr/>
                    <a:lstStyle/>
                    <a:p>
                      <a:pPr algn="ctr" fontAlgn="t"/>
                      <a:r>
                        <a:rPr lang="en-US" sz="1000" b="0" i="0" u="none" strike="noStrike" dirty="0">
                          <a:solidFill>
                            <a:schemeClr val="tx1"/>
                          </a:solidFill>
                          <a:effectLst/>
                          <a:latin typeface="Arial"/>
                          <a:cs typeface="Arial"/>
                        </a:rPr>
                        <a:t>Sorghum</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17%</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17%</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39593848"/>
                  </a:ext>
                </a:extLst>
              </a:tr>
              <a:tr h="192490">
                <a:tc vMerge="1">
                  <a:txBody>
                    <a:bodyPr/>
                    <a:lstStyle/>
                    <a:p>
                      <a:endParaRPr lang="en-US"/>
                    </a:p>
                  </a:txBody>
                  <a:tcPr/>
                </a:tc>
                <a:tc>
                  <a:txBody>
                    <a:bodyPr/>
                    <a:lstStyle/>
                    <a:p>
                      <a:pPr algn="ctr" fontAlgn="t"/>
                      <a:r>
                        <a:rPr lang="en-US" sz="1000" b="0" i="0" u="none" strike="noStrike" dirty="0">
                          <a:solidFill>
                            <a:schemeClr val="tx1"/>
                          </a:solidFill>
                          <a:effectLst/>
                          <a:latin typeface="Arial"/>
                          <a:cs typeface="Arial"/>
                        </a:rPr>
                        <a:t>Cowpea</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16%</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16%</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185352039"/>
                  </a:ext>
                </a:extLst>
              </a:tr>
              <a:tr h="192490">
                <a:tc>
                  <a:txBody>
                    <a:bodyPr/>
                    <a:lstStyle/>
                    <a:p>
                      <a:pPr algn="l" fontAlgn="t"/>
                      <a:r>
                        <a:rPr lang="en-US" sz="1000" b="0" i="0" u="none" strike="noStrike" dirty="0">
                          <a:solidFill>
                            <a:schemeClr val="tx1"/>
                          </a:solidFill>
                          <a:effectLst/>
                          <a:latin typeface="Arial"/>
                          <a:cs typeface="Arial"/>
                        </a:rPr>
                        <a:t>23. Cubic meter of storage space developed or refurbished</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33,000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64496751"/>
                  </a:ext>
                </a:extLst>
              </a:tr>
              <a:tr h="192490">
                <a:tc>
                  <a:txBody>
                    <a:bodyPr/>
                    <a:lstStyle/>
                    <a:p>
                      <a:pPr algn="l" fontAlgn="t"/>
                      <a:r>
                        <a:rPr lang="en-US" sz="1000" b="0" i="0" u="none" strike="noStrike" dirty="0">
                          <a:solidFill>
                            <a:schemeClr val="tx1"/>
                          </a:solidFill>
                          <a:effectLst/>
                          <a:latin typeface="Arial"/>
                          <a:cs typeface="Arial"/>
                        </a:rPr>
                        <a:t>24. Number of storage facilities developed/ refurbished</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130</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110155768"/>
                  </a:ext>
                </a:extLst>
              </a:tr>
              <a:tr h="233909">
                <a:tc>
                  <a:txBody>
                    <a:bodyPr/>
                    <a:lstStyle/>
                    <a:p>
                      <a:pPr algn="l" fontAlgn="t"/>
                      <a:r>
                        <a:rPr lang="en-US" sz="1000" b="0" i="0" u="none" strike="noStrike" dirty="0">
                          <a:solidFill>
                            <a:schemeClr val="tx1"/>
                          </a:solidFill>
                          <a:effectLst/>
                          <a:latin typeface="Arial"/>
                          <a:cs typeface="Arial"/>
                        </a:rPr>
                        <a:t>25. Amount of commodity handling costs ($) of produce in storage per unit (MT) per month</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674548171"/>
                  </a:ext>
                </a:extLst>
              </a:tr>
              <a:tr h="192490">
                <a:tc>
                  <a:txBody>
                    <a:bodyPr/>
                    <a:lstStyle/>
                    <a:p>
                      <a:pPr algn="l" fontAlgn="t"/>
                      <a:r>
                        <a:rPr lang="en-US" sz="1000" b="0" i="0" u="none" strike="noStrike" dirty="0">
                          <a:solidFill>
                            <a:schemeClr val="tx1"/>
                          </a:solidFill>
                          <a:effectLst/>
                          <a:latin typeface="Arial"/>
                          <a:cs typeface="Arial"/>
                        </a:rPr>
                        <a:t>26. Number of farming households using post-harvest technologies/facilities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endParaRPr lang="en-US" sz="1000" b="0" i="0" u="none" strike="noStrike" dirty="0">
                        <a:solidFill>
                          <a:schemeClr val="tx1"/>
                        </a:solidFill>
                        <a:effectLst/>
                        <a:latin typeface="Arial"/>
                        <a:cs typeface="Arial"/>
                      </a:endParaRP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10,610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159,146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265,243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95,488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dirty="0">
                          <a:solidFill>
                            <a:schemeClr val="tx1"/>
                          </a:solidFill>
                          <a:effectLst/>
                          <a:latin typeface="Arial"/>
                          <a:cs typeface="Arial"/>
                        </a:rPr>
                        <a:t>530,486</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94065707"/>
                  </a:ext>
                </a:extLst>
              </a:tr>
              <a:tr h="233909">
                <a:tc>
                  <a:txBody>
                    <a:bodyPr/>
                    <a:lstStyle/>
                    <a:p>
                      <a:pPr algn="l" fontAlgn="t"/>
                      <a:r>
                        <a:rPr lang="en-US" sz="1000" b="0" i="0" u="none" strike="noStrike" dirty="0">
                          <a:solidFill>
                            <a:schemeClr val="tx1"/>
                          </a:solidFill>
                          <a:effectLst/>
                          <a:latin typeface="Arial"/>
                          <a:cs typeface="Arial"/>
                        </a:rPr>
                        <a:t>27. Number of new jobs created by SMEs receiving AGRA support along the focus value chains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676</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020739885"/>
                  </a:ext>
                </a:extLst>
              </a:tr>
              <a:tr h="233909">
                <a:tc>
                  <a:txBody>
                    <a:bodyPr/>
                    <a:lstStyle/>
                    <a:p>
                      <a:pPr algn="l" fontAlgn="t"/>
                      <a:r>
                        <a:rPr lang="en-US" sz="1000" b="0" i="0" u="none" strike="noStrike" dirty="0">
                          <a:solidFill>
                            <a:schemeClr val="tx1"/>
                          </a:solidFill>
                          <a:effectLst/>
                          <a:latin typeface="Arial"/>
                          <a:cs typeface="Arial"/>
                        </a:rPr>
                        <a:t>28. Number of enterprises supported and operating along the focus value chains as a result AGRA interventions</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sngStrike" dirty="0">
                          <a:solidFill>
                            <a:schemeClr val="tx1"/>
                          </a:solidFill>
                          <a:effectLst/>
                          <a:highlight>
                            <a:srgbClr val="FFFF00"/>
                          </a:highlight>
                          <a:latin typeface="Arial"/>
                          <a:cs typeface="Arial"/>
                        </a:rPr>
                        <a:t>902</a:t>
                      </a:r>
                      <a:r>
                        <a:rPr lang="en-US" sz="1000" b="0" i="0" u="none" strike="noStrike" dirty="0">
                          <a:solidFill>
                            <a:schemeClr val="tx1"/>
                          </a:solidFill>
                          <a:effectLst/>
                          <a:latin typeface="Arial"/>
                          <a:cs typeface="Arial"/>
                        </a:rPr>
                        <a:t> 702</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462936731"/>
                  </a:ext>
                </a:extLst>
              </a:tr>
              <a:tr h="192490">
                <a:tc>
                  <a:txBody>
                    <a:bodyPr/>
                    <a:lstStyle/>
                    <a:p>
                      <a:pPr algn="l" fontAlgn="t"/>
                      <a:r>
                        <a:rPr lang="en-US" sz="1000" b="0" i="0" u="none" strike="noStrike" dirty="0">
                          <a:solidFill>
                            <a:schemeClr val="tx1"/>
                          </a:solidFill>
                          <a:effectLst/>
                          <a:latin typeface="Arial"/>
                          <a:cs typeface="Arial"/>
                        </a:rPr>
                        <a:t>29. Percent of SMEs along focus value chains operating profitably</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a:cs typeface="Arial"/>
                      </a:endParaRPr>
                    </a:p>
                  </a:txBody>
                  <a:tcPr marL="0" marR="0" marT="0" marB="0">
                    <a:lnL w="19050" cap="flat" cmpd="sng" algn="ctr">
                      <a:solidFill>
                        <a:srgbClr val="C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50%</a:t>
                      </a:r>
                    </a:p>
                  </a:txBody>
                  <a:tcPr marL="0" marR="0" marT="0" marB="0">
                    <a:lnL w="6350" cap="flat" cmpd="sng" algn="ctr">
                      <a:solidFill>
                        <a:srgbClr val="0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chemeClr val="tx1"/>
                          </a:solidFill>
                          <a:effectLst/>
                          <a:latin typeface="Arial"/>
                          <a:cs typeface="Arial"/>
                        </a:rPr>
                        <a:t>50%</a:t>
                      </a: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207048644"/>
                  </a:ext>
                </a:extLst>
              </a:tr>
            </a:tbl>
          </a:graphicData>
        </a:graphic>
      </p:graphicFrame>
    </p:spTree>
    <p:extLst>
      <p:ext uri="{BB962C8B-B14F-4D97-AF65-F5344CB8AC3E}">
        <p14:creationId xmlns:p14="http://schemas.microsoft.com/office/powerpoint/2010/main" val="3981681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0061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3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pPr lvl="0"/>
            <a:r>
              <a:rPr lang="en-US" dirty="0">
                <a:solidFill>
                  <a:schemeClr val="tx1"/>
                </a:solidFill>
              </a:rPr>
              <a:t>Portfolio to date, lessons and opportunities</a:t>
            </a:r>
          </a:p>
        </p:txBody>
      </p:sp>
    </p:spTree>
    <p:extLst>
      <p:ext uri="{BB962C8B-B14F-4D97-AF65-F5344CB8AC3E}">
        <p14:creationId xmlns:p14="http://schemas.microsoft.com/office/powerpoint/2010/main" val="259545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55"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AGRA’s Current Portfolio summary (2017 - 2019)</a:t>
            </a:r>
          </a:p>
        </p:txBody>
      </p:sp>
      <p:sp>
        <p:nvSpPr>
          <p:cNvPr id="46" name="Rectangle 45">
            <a:hlinkClick r:id="" action="ppaction://noaction"/>
          </p:cNvPr>
          <p:cNvSpPr/>
          <p:nvPr/>
        </p:nvSpPr>
        <p:spPr bwMode="gray">
          <a:xfrm>
            <a:off x="3218799" y="906112"/>
            <a:ext cx="3219041"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lvl="1">
              <a:lnSpc>
                <a:spcPct val="106000"/>
              </a:lnSpc>
              <a:buClrTx/>
              <a:buFont typeface="Wingdings 2" pitchFamily="18" charset="2"/>
              <a:buNone/>
              <a:defRPr/>
            </a:pPr>
            <a:r>
              <a:rPr lang="en-US" sz="1200" b="1" kern="1200" dirty="0">
                <a:solidFill>
                  <a:srgbClr val="FFFFFF"/>
                </a:solidFill>
                <a:ea typeface="+mn-ea"/>
              </a:rPr>
              <a:t>         Farmer and Systems</a:t>
            </a:r>
          </a:p>
        </p:txBody>
      </p:sp>
      <p:sp>
        <p:nvSpPr>
          <p:cNvPr id="48" name="Rectangle 47"/>
          <p:cNvSpPr>
            <a:spLocks/>
          </p:cNvSpPr>
          <p:nvPr/>
        </p:nvSpPr>
        <p:spPr>
          <a:xfrm>
            <a:off x="3218800" y="1505880"/>
            <a:ext cx="3219041" cy="4937063"/>
          </a:xfrm>
          <a:prstGeom prst="rect">
            <a:avLst/>
          </a:prstGeom>
          <a:solidFill>
            <a:srgbClr val="F0F6E3">
              <a:alpha val="80000"/>
            </a:srgbClr>
          </a:solidFill>
          <a:ln w="19050" cap="flat" cmpd="sng" algn="ctr">
            <a:solidFill>
              <a:srgbClr val="01632F"/>
            </a:solidFill>
            <a:prstDash val="solid"/>
          </a:ln>
          <a:effectLst/>
        </p:spPr>
        <p:txBody>
          <a:bodyPr rtlCol="0" anchor="t"/>
          <a:lstStyle/>
          <a:p>
            <a:pPr lvl="0" fontAlgn="base">
              <a:spcBef>
                <a:spcPct val="0"/>
              </a:spcBef>
              <a:spcAft>
                <a:spcPct val="0"/>
              </a:spcAft>
              <a:buClrTx/>
              <a:defRPr/>
            </a:pPr>
            <a:r>
              <a:rPr lang="en-US" sz="1100" b="1" u="sng" kern="1200" dirty="0">
                <a:solidFill>
                  <a:schemeClr val="tx1"/>
                </a:solidFill>
              </a:rPr>
              <a:t>~$17 M targeting, 800,000 SHFs </a:t>
            </a:r>
          </a:p>
          <a:p>
            <a:pPr lvl="0" fontAlgn="base">
              <a:spcBef>
                <a:spcPct val="0"/>
              </a:spcBef>
              <a:spcAft>
                <a:spcPct val="0"/>
              </a:spcAft>
              <a:buClrTx/>
              <a:defRPr/>
            </a:pPr>
            <a:endParaRPr lang="en-US" sz="1100" b="1" u="sng" kern="1200" dirty="0">
              <a:solidFill>
                <a:schemeClr val="tx1"/>
              </a:solidFill>
            </a:endParaRPr>
          </a:p>
          <a:p>
            <a:pPr lvl="0" algn="just" defTabSz="913429" fontAlgn="t">
              <a:defRPr/>
            </a:pPr>
            <a:r>
              <a:rPr lang="en-US" sz="1050" kern="1200" dirty="0">
                <a:solidFill>
                  <a:schemeClr val="tx1"/>
                </a:solidFill>
              </a:rPr>
              <a:t>Cascades and Haut-</a:t>
            </a:r>
            <a:r>
              <a:rPr lang="en-US" sz="1050" kern="1200" dirty="0" err="1">
                <a:solidFill>
                  <a:schemeClr val="tx1"/>
                </a:solidFill>
              </a:rPr>
              <a:t>Bassins</a:t>
            </a:r>
            <a:r>
              <a:rPr lang="en-US" sz="1050" kern="1200" dirty="0">
                <a:solidFill>
                  <a:schemeClr val="tx1"/>
                </a:solidFill>
              </a:rPr>
              <a:t> regions </a:t>
            </a:r>
            <a:r>
              <a:rPr lang="en-US" sz="1050" kern="1200" dirty="0">
                <a:solidFill>
                  <a:schemeClr val="accent6"/>
                </a:solidFill>
              </a:rPr>
              <a:t>Target 150K </a:t>
            </a:r>
            <a:r>
              <a:rPr lang="en-US" sz="1050" kern="1200" dirty="0">
                <a:solidFill>
                  <a:schemeClr val="tx1"/>
                </a:solidFill>
              </a:rPr>
              <a:t>(Maize and cowpea). Scaling up to improve incomes and food security for Smallholder Farmers </a:t>
            </a:r>
          </a:p>
          <a:p>
            <a:pPr algn="just" defTabSz="913429" fontAlgn="t">
              <a:defRPr/>
            </a:pPr>
            <a:endParaRPr lang="en-US" sz="1050" kern="1200" dirty="0">
              <a:solidFill>
                <a:schemeClr val="tx1"/>
              </a:solidFill>
            </a:endParaRPr>
          </a:p>
          <a:p>
            <a:pPr lvl="0" algn="just" defTabSz="913429" fontAlgn="t">
              <a:defRPr/>
            </a:pPr>
            <a:r>
              <a:rPr lang="en-US" sz="1050" kern="1200" dirty="0">
                <a:solidFill>
                  <a:schemeClr val="tx1"/>
                </a:solidFill>
              </a:rPr>
              <a:t>Boucle du </a:t>
            </a:r>
            <a:r>
              <a:rPr lang="en-US" sz="1050" kern="1200" dirty="0" err="1">
                <a:solidFill>
                  <a:schemeClr val="tx1"/>
                </a:solidFill>
              </a:rPr>
              <a:t>Mouhoun</a:t>
            </a:r>
            <a:r>
              <a:rPr lang="en-US" sz="1050" kern="1200" dirty="0">
                <a:solidFill>
                  <a:schemeClr val="tx1"/>
                </a:solidFill>
              </a:rPr>
              <a:t> and Centre </a:t>
            </a:r>
            <a:r>
              <a:rPr lang="en-US" sz="1050" kern="1200" dirty="0" err="1">
                <a:solidFill>
                  <a:schemeClr val="tx1"/>
                </a:solidFill>
              </a:rPr>
              <a:t>Ouest</a:t>
            </a:r>
            <a:r>
              <a:rPr lang="en-US" sz="1050" kern="1200" dirty="0">
                <a:solidFill>
                  <a:schemeClr val="tx1"/>
                </a:solidFill>
              </a:rPr>
              <a:t> regions </a:t>
            </a:r>
            <a:r>
              <a:rPr lang="en-US" sz="1050" kern="1200" dirty="0">
                <a:solidFill>
                  <a:schemeClr val="accent6"/>
                </a:solidFill>
              </a:rPr>
              <a:t>Target 184,087 </a:t>
            </a:r>
            <a:r>
              <a:rPr lang="en-US" sz="1050" kern="1200" dirty="0">
                <a:solidFill>
                  <a:schemeClr val="tx1"/>
                </a:solidFill>
              </a:rPr>
              <a:t>SHFs (maize, sorghum and cowpea ). Improving incomes and food security of smallholder farmers through establishment of functional market systems </a:t>
            </a:r>
          </a:p>
          <a:p>
            <a:pPr lvl="0" algn="just" defTabSz="913429" fontAlgn="t">
              <a:defRPr/>
            </a:pPr>
            <a:endParaRPr lang="en-US" sz="1050" kern="1200" dirty="0">
              <a:solidFill>
                <a:schemeClr val="tx1"/>
              </a:solidFill>
            </a:endParaRPr>
          </a:p>
          <a:p>
            <a:pPr lvl="0" algn="just" defTabSz="913429" fontAlgn="t">
              <a:defRPr/>
            </a:pPr>
            <a:r>
              <a:rPr lang="en-US" sz="1050" kern="1200" dirty="0">
                <a:solidFill>
                  <a:schemeClr val="tx1"/>
                </a:solidFill>
              </a:rPr>
              <a:t>Boucle du </a:t>
            </a:r>
            <a:r>
              <a:rPr lang="en-US" sz="1050" kern="1200" dirty="0" err="1">
                <a:solidFill>
                  <a:schemeClr val="tx1"/>
                </a:solidFill>
              </a:rPr>
              <a:t>Mouhoun</a:t>
            </a:r>
            <a:r>
              <a:rPr lang="en-US" sz="1050" kern="1200" dirty="0">
                <a:solidFill>
                  <a:schemeClr val="tx1"/>
                </a:solidFill>
              </a:rPr>
              <a:t>, Cascades and </a:t>
            </a:r>
            <a:r>
              <a:rPr lang="en-US" sz="1050" kern="1200" dirty="0" err="1">
                <a:solidFill>
                  <a:schemeClr val="tx1"/>
                </a:solidFill>
              </a:rPr>
              <a:t>Hauts-Bassins</a:t>
            </a:r>
            <a:r>
              <a:rPr lang="en-US" sz="1050" kern="1200" dirty="0">
                <a:solidFill>
                  <a:schemeClr val="tx1"/>
                </a:solidFill>
              </a:rPr>
              <a:t> Regions </a:t>
            </a:r>
            <a:r>
              <a:rPr lang="en-US" sz="1050" kern="1200" dirty="0">
                <a:solidFill>
                  <a:schemeClr val="accent6"/>
                </a:solidFill>
              </a:rPr>
              <a:t>Target 120 000 SHF </a:t>
            </a:r>
            <a:r>
              <a:rPr lang="en-US" sz="1050" kern="1200" dirty="0">
                <a:solidFill>
                  <a:schemeClr val="tx1"/>
                </a:solidFill>
              </a:rPr>
              <a:t>(Rice). Improve rice farmers’ income and food security through enhanced rice production and marketing</a:t>
            </a:r>
          </a:p>
          <a:p>
            <a:pPr lvl="0" algn="just" defTabSz="913429" fontAlgn="t">
              <a:defRPr/>
            </a:pPr>
            <a:endParaRPr lang="en-US" sz="1050" kern="1200" dirty="0">
              <a:solidFill>
                <a:schemeClr val="tx1"/>
              </a:solidFill>
            </a:endParaRPr>
          </a:p>
          <a:p>
            <a:pPr algn="just" defTabSz="913429" fontAlgn="t">
              <a:defRPr/>
            </a:pPr>
            <a:r>
              <a:rPr lang="en-US" sz="1050" kern="1200" dirty="0">
                <a:solidFill>
                  <a:schemeClr val="tx1"/>
                </a:solidFill>
              </a:rPr>
              <a:t>Centre East Region, Target </a:t>
            </a:r>
            <a:r>
              <a:rPr lang="en-US" sz="1050" kern="1200" dirty="0">
                <a:solidFill>
                  <a:schemeClr val="accent6"/>
                </a:solidFill>
              </a:rPr>
              <a:t>50,000 SHF</a:t>
            </a:r>
            <a:r>
              <a:rPr lang="en-US" sz="1050" kern="1200" dirty="0">
                <a:solidFill>
                  <a:schemeClr val="tx1"/>
                </a:solidFill>
              </a:rPr>
              <a:t> (Rice)</a:t>
            </a:r>
          </a:p>
          <a:p>
            <a:pPr lvl="0" algn="just" defTabSz="913429" fontAlgn="t">
              <a:defRPr/>
            </a:pPr>
            <a:r>
              <a:rPr lang="en-US" sz="1050" kern="1200" dirty="0">
                <a:solidFill>
                  <a:schemeClr val="tx1"/>
                </a:solidFill>
              </a:rPr>
              <a:t>Catalyze the rice value chain transformation in Burkina Faso through a strong output market system building on the Government investments in irrigation facilities in the </a:t>
            </a:r>
            <a:r>
              <a:rPr lang="en-US" sz="1050" kern="1200" dirty="0" err="1">
                <a:solidFill>
                  <a:schemeClr val="tx1"/>
                </a:solidFill>
              </a:rPr>
              <a:t>Bagre</a:t>
            </a:r>
            <a:r>
              <a:rPr lang="en-US" sz="1050" kern="1200" dirty="0">
                <a:solidFill>
                  <a:schemeClr val="tx1"/>
                </a:solidFill>
              </a:rPr>
              <a:t> Growth Pole in the Centre East Region</a:t>
            </a:r>
          </a:p>
          <a:p>
            <a:pPr lvl="0" algn="just" defTabSz="913429" fontAlgn="t">
              <a:defRPr/>
            </a:pPr>
            <a:endParaRPr lang="en-US" sz="1050" kern="1200" dirty="0">
              <a:solidFill>
                <a:schemeClr val="tx1"/>
              </a:solidFill>
            </a:endParaRPr>
          </a:p>
          <a:p>
            <a:pPr lvl="0" algn="just" defTabSz="913429" fontAlgn="t">
              <a:defRPr/>
            </a:pPr>
            <a:r>
              <a:rPr lang="en-US" sz="1050" kern="1200" dirty="0">
                <a:solidFill>
                  <a:schemeClr val="tx1"/>
                </a:solidFill>
              </a:rPr>
              <a:t>Centre-</a:t>
            </a:r>
            <a:r>
              <a:rPr lang="en-US" sz="1050" kern="1200" dirty="0" err="1">
                <a:solidFill>
                  <a:schemeClr val="tx1"/>
                </a:solidFill>
              </a:rPr>
              <a:t>Ouest</a:t>
            </a:r>
            <a:r>
              <a:rPr lang="en-US" sz="1050" kern="1200" dirty="0">
                <a:solidFill>
                  <a:schemeClr val="tx1"/>
                </a:solidFill>
              </a:rPr>
              <a:t> and Boucle du </a:t>
            </a:r>
            <a:r>
              <a:rPr lang="en-US" sz="1050" kern="1200" dirty="0" err="1">
                <a:solidFill>
                  <a:schemeClr val="tx1"/>
                </a:solidFill>
              </a:rPr>
              <a:t>Mouhoun</a:t>
            </a:r>
            <a:r>
              <a:rPr lang="en-US" sz="1050" kern="1200" dirty="0">
                <a:solidFill>
                  <a:schemeClr val="tx1"/>
                </a:solidFill>
              </a:rPr>
              <a:t>, Haut </a:t>
            </a:r>
            <a:r>
              <a:rPr lang="en-US" sz="1050" kern="1200" dirty="0" err="1">
                <a:solidFill>
                  <a:schemeClr val="tx1"/>
                </a:solidFill>
              </a:rPr>
              <a:t>Bassins</a:t>
            </a:r>
            <a:r>
              <a:rPr lang="en-US" sz="1050" kern="1200" dirty="0">
                <a:solidFill>
                  <a:schemeClr val="tx1"/>
                </a:solidFill>
              </a:rPr>
              <a:t> and Cascades regions. </a:t>
            </a:r>
            <a:r>
              <a:rPr lang="en-US" sz="1050" kern="1200" dirty="0">
                <a:solidFill>
                  <a:schemeClr val="accent6"/>
                </a:solidFill>
              </a:rPr>
              <a:t>Target 294K </a:t>
            </a:r>
            <a:r>
              <a:rPr lang="en-US" sz="1050" kern="1200" dirty="0">
                <a:solidFill>
                  <a:schemeClr val="tx1"/>
                </a:solidFill>
              </a:rPr>
              <a:t>SHF (maize and cowpea ). Strengthening Extension services to improve productivity and stakeholders’ income</a:t>
            </a:r>
          </a:p>
          <a:p>
            <a:pPr algn="just" fontAlgn="base">
              <a:spcBef>
                <a:spcPct val="0"/>
              </a:spcBef>
              <a:spcAft>
                <a:spcPct val="0"/>
              </a:spcAft>
              <a:buClrTx/>
              <a:defRPr/>
            </a:pPr>
            <a:endParaRPr lang="en-US" sz="800" u="sng" kern="1200" dirty="0">
              <a:solidFill>
                <a:srgbClr val="01632F"/>
              </a:solidFill>
            </a:endParaRPr>
          </a:p>
        </p:txBody>
      </p:sp>
      <p:sp>
        <p:nvSpPr>
          <p:cNvPr id="50" name="Rectangle 49"/>
          <p:cNvSpPr>
            <a:spLocks/>
          </p:cNvSpPr>
          <p:nvPr/>
        </p:nvSpPr>
        <p:spPr>
          <a:xfrm>
            <a:off x="6637198" y="1505880"/>
            <a:ext cx="3099023" cy="4980946"/>
          </a:xfrm>
          <a:prstGeom prst="rect">
            <a:avLst/>
          </a:prstGeom>
          <a:solidFill>
            <a:srgbClr val="F0F6E3">
              <a:alpha val="80000"/>
            </a:srgbClr>
          </a:solidFill>
          <a:ln w="19050" cap="flat" cmpd="sng" algn="ctr">
            <a:solidFill>
              <a:srgbClr val="01632F"/>
            </a:solidFill>
            <a:prstDash val="solid"/>
          </a:ln>
          <a:effectLst/>
        </p:spPr>
        <p:txBody>
          <a:bodyPr rtlCol="0" anchor="ctr"/>
          <a:lstStyle/>
          <a:p>
            <a:endParaRPr lang="en-US" sz="1050" kern="1200">
              <a:ea typeface="+mn-ea"/>
            </a:endParaRPr>
          </a:p>
        </p:txBody>
      </p:sp>
      <p:sp>
        <p:nvSpPr>
          <p:cNvPr id="55" name="TextBox 54"/>
          <p:cNvSpPr txBox="1"/>
          <p:nvPr/>
        </p:nvSpPr>
        <p:spPr>
          <a:xfrm>
            <a:off x="7503260" y="1579654"/>
            <a:ext cx="2068749" cy="938719"/>
          </a:xfrm>
          <a:prstGeom prst="rect">
            <a:avLst/>
          </a:prstGeom>
          <a:noFill/>
        </p:spPr>
        <p:txBody>
          <a:bodyPr wrap="square" rtlCol="0">
            <a:spAutoFit/>
          </a:bodyPr>
          <a:lstStyle/>
          <a:p>
            <a:r>
              <a:rPr lang="en-GB" sz="1100" kern="1200">
                <a:latin typeface="+mn-lt"/>
              </a:rPr>
              <a:t>AGRA has partnered with ProCIV, a GIZ project funded by BMZ to build the capacity of the implementing partners on contract farming. </a:t>
            </a:r>
          </a:p>
        </p:txBody>
      </p:sp>
      <p:cxnSp>
        <p:nvCxnSpPr>
          <p:cNvPr id="61" name="Straight Connector 60"/>
          <p:cNvCxnSpPr/>
          <p:nvPr/>
        </p:nvCxnSpPr>
        <p:spPr>
          <a:xfrm>
            <a:off x="6737488" y="3844135"/>
            <a:ext cx="2743200" cy="10605"/>
          </a:xfrm>
          <a:prstGeom prst="line">
            <a:avLst/>
          </a:prstGeom>
          <a:noFill/>
          <a:ln w="19050" cap="flat" cmpd="sng" algn="ctr">
            <a:solidFill>
              <a:srgbClr val="808080"/>
            </a:solidFill>
            <a:prstDash val="dash"/>
          </a:ln>
          <a:effectLst/>
        </p:spPr>
      </p:cxnSp>
      <p:sp>
        <p:nvSpPr>
          <p:cNvPr id="66" name="Rectangle 65"/>
          <p:cNvSpPr>
            <a:spLocks/>
          </p:cNvSpPr>
          <p:nvPr/>
        </p:nvSpPr>
        <p:spPr>
          <a:xfrm>
            <a:off x="201451" y="1505882"/>
            <a:ext cx="2870933" cy="4937062"/>
          </a:xfrm>
          <a:prstGeom prst="rect">
            <a:avLst/>
          </a:prstGeom>
          <a:solidFill>
            <a:srgbClr val="F0F6E3">
              <a:alpha val="80000"/>
            </a:srgbClr>
          </a:solidFill>
          <a:ln w="19050" cap="flat" cmpd="sng" algn="ctr">
            <a:solidFill>
              <a:srgbClr val="01632F"/>
            </a:solidFill>
            <a:prstDash val="solid"/>
          </a:ln>
          <a:effectLst/>
        </p:spPr>
        <p:txBody>
          <a:bodyPr rtlCol="0" anchor="t"/>
          <a:lstStyle/>
          <a:p>
            <a:pPr marL="228600" indent="-228600">
              <a:spcBef>
                <a:spcPts val="600"/>
              </a:spcBef>
              <a:buFont typeface="Arial" panose="020B0604020202020204" pitchFamily="34" charset="0"/>
              <a:buChar char="•"/>
            </a:pPr>
            <a:r>
              <a:rPr lang="en-GB" sz="1100" b="1">
                <a:latin typeface="Arial" panose="020B0604020202020204" pitchFamily="34" charset="0"/>
              </a:rPr>
              <a:t>Institutional Support to Ministry of agriculture</a:t>
            </a:r>
            <a:r>
              <a:rPr lang="en-GB" sz="1100">
                <a:latin typeface="Arial" panose="020B0604020202020204" pitchFamily="34" charset="0"/>
              </a:rPr>
              <a:t>: AGRA contributed US$ 3,411,000.00 to Strengthen the delivery capabilities of the Ministry - Planning coordination, execution and strong M&amp;E system for evidence based decision making </a:t>
            </a:r>
          </a:p>
          <a:p>
            <a:pPr marL="228600" indent="-228600">
              <a:spcBef>
                <a:spcPts val="600"/>
              </a:spcBef>
              <a:buFont typeface="Arial" panose="020B0604020202020204" pitchFamily="34" charset="0"/>
              <a:buChar char="•"/>
            </a:pPr>
            <a:r>
              <a:rPr lang="en-GB" sz="1100" b="1">
                <a:latin typeface="Arial" panose="020B0604020202020204" pitchFamily="34" charset="0"/>
              </a:rPr>
              <a:t>Flagship rice expansion project with the government: </a:t>
            </a:r>
            <a:r>
              <a:rPr lang="en-GB" sz="1100">
                <a:latin typeface="Arial" panose="020B0604020202020204" pitchFamily="34" charset="0"/>
              </a:rPr>
              <a:t>AGRA provided technical assistance to the Ministry to </a:t>
            </a:r>
            <a:r>
              <a:rPr lang="en-GB" sz="1100" kern="1200">
                <a:latin typeface="Arial" panose="020B0604020202020204" pitchFamily="34" charset="0"/>
              </a:rPr>
              <a:t>develop a flagship rice PPP - in the Western region – Aimed at developing 50,000 Ha irrigated land through PPP </a:t>
            </a:r>
            <a:r>
              <a:rPr lang="en-GB" sz="1100">
                <a:latin typeface="Arial" panose="020B0604020202020204" pitchFamily="34" charset="0"/>
                <a:cs typeface="Arial" panose="020B0604020202020204" pitchFamily="34" charset="0"/>
              </a:rPr>
              <a:t>funding approach. Feasibility studies are ongoing</a:t>
            </a:r>
          </a:p>
          <a:p>
            <a:pPr marL="228600" indent="-228600">
              <a:spcBef>
                <a:spcPts val="600"/>
              </a:spcBef>
              <a:buFont typeface="Arial" panose="020B0604020202020204" pitchFamily="34" charset="0"/>
              <a:buChar char="•"/>
            </a:pPr>
            <a:r>
              <a:rPr lang="en-GB" sz="1100">
                <a:latin typeface="Arial" panose="020B0604020202020204" pitchFamily="34" charset="0"/>
                <a:cs typeface="Arial" panose="020B0604020202020204" pitchFamily="34" charset="0"/>
              </a:rPr>
              <a:t>Input subsidy reform: AGRA contributed to reform Government approach to input subsidy to integrate better targeting and private sector led distribution systems</a:t>
            </a:r>
          </a:p>
          <a:p>
            <a:pPr marL="228600" indent="-228600">
              <a:spcBef>
                <a:spcPts val="600"/>
              </a:spcBef>
              <a:buFont typeface="Arial" panose="020B0604020202020204" pitchFamily="34" charset="0"/>
              <a:buChar char="•"/>
            </a:pPr>
            <a:r>
              <a:rPr lang="en-US" sz="1100">
                <a:latin typeface="Arial" charset="0"/>
              </a:rPr>
              <a:t>Support to the DGPER (Ministry of Agriculture) for the operationalization of the Rural Investment Code</a:t>
            </a:r>
          </a:p>
          <a:p>
            <a:pPr marL="228600" indent="-22860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en-GB" sz="1100" kern="1200">
              <a:latin typeface="Arial" panose="020B0604020202020204" pitchFamily="34" charset="0"/>
            </a:endParaRPr>
          </a:p>
          <a:p>
            <a:pPr marL="228600" indent="-228600">
              <a:buFont typeface="Arial" panose="020B0604020202020204" pitchFamily="34" charset="0"/>
              <a:buChar char="•"/>
            </a:pPr>
            <a:endParaRPr lang="en-GB" sz="1100">
              <a:latin typeface="Arial" panose="020B0604020202020204" pitchFamily="34" charset="0"/>
            </a:endParaRPr>
          </a:p>
        </p:txBody>
      </p:sp>
      <p:sp>
        <p:nvSpPr>
          <p:cNvPr id="67" name="Rectangle 66">
            <a:hlinkClick r:id="" action="ppaction://noaction"/>
          </p:cNvPr>
          <p:cNvSpPr/>
          <p:nvPr/>
        </p:nvSpPr>
        <p:spPr bwMode="gray">
          <a:xfrm>
            <a:off x="201451" y="906112"/>
            <a:ext cx="2870933"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lvl="1">
              <a:lnSpc>
                <a:spcPct val="106000"/>
              </a:lnSpc>
              <a:buClrTx/>
              <a:buFontTx/>
              <a:buNone/>
              <a:defRPr/>
            </a:pPr>
            <a:r>
              <a:rPr lang="en-US" sz="1200" b="1" kern="1200">
                <a:solidFill>
                  <a:srgbClr val="FFFFFF"/>
                </a:solidFill>
                <a:ea typeface="+mn-ea"/>
              </a:rPr>
              <a:t> Policy and State Capability</a:t>
            </a:r>
          </a:p>
        </p:txBody>
      </p:sp>
      <p:sp>
        <p:nvSpPr>
          <p:cNvPr id="68" name="Rectangle 67">
            <a:hlinkClick r:id="" action="ppaction://noaction"/>
          </p:cNvPr>
          <p:cNvSpPr/>
          <p:nvPr/>
        </p:nvSpPr>
        <p:spPr bwMode="gray">
          <a:xfrm>
            <a:off x="6584255" y="906112"/>
            <a:ext cx="3122411"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lvl="1">
              <a:lnSpc>
                <a:spcPct val="106000"/>
              </a:lnSpc>
              <a:buClrTx/>
              <a:buFont typeface="Wingdings 2" pitchFamily="18" charset="2"/>
              <a:buNone/>
              <a:defRPr/>
            </a:pPr>
            <a:r>
              <a:rPr lang="en-US" sz="1200" b="1" kern="1200">
                <a:solidFill>
                  <a:srgbClr val="FFFFFF"/>
                </a:solidFill>
                <a:ea typeface="+mn-ea"/>
              </a:rPr>
              <a:t>     Strategic Partnerships</a:t>
            </a:r>
          </a:p>
        </p:txBody>
      </p:sp>
      <p:sp>
        <p:nvSpPr>
          <p:cNvPr id="69" name="Freeform 68"/>
          <p:cNvSpPr>
            <a:spLocks noChangeAspect="1" noEditPoints="1"/>
          </p:cNvSpPr>
          <p:nvPr/>
        </p:nvSpPr>
        <p:spPr bwMode="auto">
          <a:xfrm>
            <a:off x="6687201" y="1046609"/>
            <a:ext cx="534664" cy="365760"/>
          </a:xfrm>
          <a:custGeom>
            <a:avLst/>
            <a:gdLst>
              <a:gd name="T0" fmla="*/ 252 w 438"/>
              <a:gd name="T1" fmla="*/ 65 h 279"/>
              <a:gd name="T2" fmla="*/ 193 w 438"/>
              <a:gd name="T3" fmla="*/ 89 h 279"/>
              <a:gd name="T4" fmla="*/ 207 w 438"/>
              <a:gd name="T5" fmla="*/ 146 h 279"/>
              <a:gd name="T6" fmla="*/ 222 w 438"/>
              <a:gd name="T7" fmla="*/ 119 h 279"/>
              <a:gd name="T8" fmla="*/ 273 w 438"/>
              <a:gd name="T9" fmla="*/ 150 h 279"/>
              <a:gd name="T10" fmla="*/ 329 w 438"/>
              <a:gd name="T11" fmla="*/ 205 h 279"/>
              <a:gd name="T12" fmla="*/ 325 w 438"/>
              <a:gd name="T13" fmla="*/ 220 h 279"/>
              <a:gd name="T14" fmla="*/ 277 w 438"/>
              <a:gd name="T15" fmla="*/ 183 h 279"/>
              <a:gd name="T16" fmla="*/ 271 w 438"/>
              <a:gd name="T17" fmla="*/ 190 h 279"/>
              <a:gd name="T18" fmla="*/ 298 w 438"/>
              <a:gd name="T19" fmla="*/ 241 h 279"/>
              <a:gd name="T20" fmla="*/ 241 w 438"/>
              <a:gd name="T21" fmla="*/ 199 h 279"/>
              <a:gd name="T22" fmla="*/ 289 w 438"/>
              <a:gd name="T23" fmla="*/ 246 h 279"/>
              <a:gd name="T24" fmla="*/ 228 w 438"/>
              <a:gd name="T25" fmla="*/ 219 h 279"/>
              <a:gd name="T26" fmla="*/ 222 w 438"/>
              <a:gd name="T27" fmla="*/ 226 h 279"/>
              <a:gd name="T28" fmla="*/ 233 w 438"/>
              <a:gd name="T29" fmla="*/ 257 h 279"/>
              <a:gd name="T30" fmla="*/ 235 w 438"/>
              <a:gd name="T31" fmla="*/ 268 h 279"/>
              <a:gd name="T32" fmla="*/ 293 w 438"/>
              <a:gd name="T33" fmla="*/ 256 h 279"/>
              <a:gd name="T34" fmla="*/ 336 w 438"/>
              <a:gd name="T35" fmla="*/ 196 h 279"/>
              <a:gd name="T36" fmla="*/ 308 w 438"/>
              <a:gd name="T37" fmla="*/ 85 h 279"/>
              <a:gd name="T38" fmla="*/ 191 w 438"/>
              <a:gd name="T39" fmla="*/ 210 h 279"/>
              <a:gd name="T40" fmla="*/ 230 w 438"/>
              <a:gd name="T41" fmla="*/ 265 h 279"/>
              <a:gd name="T42" fmla="*/ 137 w 438"/>
              <a:gd name="T43" fmla="*/ 220 h 279"/>
              <a:gd name="T44" fmla="*/ 157 w 438"/>
              <a:gd name="T45" fmla="*/ 196 h 279"/>
              <a:gd name="T46" fmla="*/ 362 w 438"/>
              <a:gd name="T47" fmla="*/ 204 h 279"/>
              <a:gd name="T48" fmla="*/ 438 w 438"/>
              <a:gd name="T49" fmla="*/ 0 h 279"/>
              <a:gd name="T50" fmla="*/ 112 w 438"/>
              <a:gd name="T51" fmla="*/ 72 h 279"/>
              <a:gd name="T52" fmla="*/ 0 w 438"/>
              <a:gd name="T53" fmla="*/ 182 h 279"/>
              <a:gd name="T54" fmla="*/ 112 w 438"/>
              <a:gd name="T55" fmla="*/ 72 h 279"/>
              <a:gd name="T56" fmla="*/ 89 w 438"/>
              <a:gd name="T57" fmla="*/ 173 h 279"/>
              <a:gd name="T58" fmla="*/ 198 w 438"/>
              <a:gd name="T59" fmla="*/ 77 h 279"/>
              <a:gd name="T60" fmla="*/ 187 w 438"/>
              <a:gd name="T61" fmla="*/ 85 h 279"/>
              <a:gd name="T62" fmla="*/ 125 w 438"/>
              <a:gd name="T63" fmla="*/ 88 h 279"/>
              <a:gd name="T64" fmla="*/ 136 w 438"/>
              <a:gd name="T65" fmla="*/ 190 h 279"/>
              <a:gd name="T66" fmla="*/ 129 w 438"/>
              <a:gd name="T67" fmla="*/ 1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3"/>
                  <a:pt x="360" y="183"/>
                  <a:pt x="360" y="183"/>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defRPr/>
            </a:pPr>
            <a:endParaRPr lang="en-US">
              <a:solidFill>
                <a:srgbClr val="000000"/>
              </a:solidFill>
            </a:endParaRPr>
          </a:p>
        </p:txBody>
      </p:sp>
      <p:sp>
        <p:nvSpPr>
          <p:cNvPr id="70" name="Freeform 271"/>
          <p:cNvSpPr>
            <a:spLocks noEditPoints="1"/>
          </p:cNvSpPr>
          <p:nvPr/>
        </p:nvSpPr>
        <p:spPr bwMode="auto">
          <a:xfrm>
            <a:off x="201451" y="963578"/>
            <a:ext cx="593904" cy="433707"/>
          </a:xfrm>
          <a:custGeom>
            <a:avLst/>
            <a:gdLst>
              <a:gd name="T0" fmla="*/ 666 w 803"/>
              <a:gd name="T1" fmla="*/ 521 h 691"/>
              <a:gd name="T2" fmla="*/ 703 w 803"/>
              <a:gd name="T3" fmla="*/ 521 h 691"/>
              <a:gd name="T4" fmla="*/ 666 w 803"/>
              <a:gd name="T5" fmla="*/ 622 h 691"/>
              <a:gd name="T6" fmla="*/ 703 w 803"/>
              <a:gd name="T7" fmla="*/ 622 h 691"/>
              <a:gd name="T8" fmla="*/ 591 w 803"/>
              <a:gd name="T9" fmla="*/ 521 h 691"/>
              <a:gd name="T10" fmla="*/ 628 w 803"/>
              <a:gd name="T11" fmla="*/ 521 h 691"/>
              <a:gd name="T12" fmla="*/ 591 w 803"/>
              <a:gd name="T13" fmla="*/ 622 h 691"/>
              <a:gd name="T14" fmla="*/ 628 w 803"/>
              <a:gd name="T15" fmla="*/ 622 h 691"/>
              <a:gd name="T16" fmla="*/ 526 w 803"/>
              <a:gd name="T17" fmla="*/ 490 h 691"/>
              <a:gd name="T18" fmla="*/ 491 w 803"/>
              <a:gd name="T19" fmla="*/ 490 h 691"/>
              <a:gd name="T20" fmla="*/ 420 w 803"/>
              <a:gd name="T21" fmla="*/ 648 h 691"/>
              <a:gd name="T22" fmla="*/ 383 w 803"/>
              <a:gd name="T23" fmla="*/ 648 h 691"/>
              <a:gd name="T24" fmla="*/ 311 w 803"/>
              <a:gd name="T25" fmla="*/ 490 h 691"/>
              <a:gd name="T26" fmla="*/ 276 w 803"/>
              <a:gd name="T27" fmla="*/ 490 h 691"/>
              <a:gd name="T28" fmla="*/ 401 w 803"/>
              <a:gd name="T29" fmla="*/ 408 h 691"/>
              <a:gd name="T30" fmla="*/ 212 w 803"/>
              <a:gd name="T31" fmla="*/ 521 h 691"/>
              <a:gd name="T32" fmla="*/ 174 w 803"/>
              <a:gd name="T33" fmla="*/ 468 h 691"/>
              <a:gd name="T34" fmla="*/ 212 w 803"/>
              <a:gd name="T35" fmla="*/ 622 h 691"/>
              <a:gd name="T36" fmla="*/ 174 w 803"/>
              <a:gd name="T37" fmla="*/ 569 h 691"/>
              <a:gd name="T38" fmla="*/ 137 w 803"/>
              <a:gd name="T39" fmla="*/ 521 h 691"/>
              <a:gd name="T40" fmla="*/ 100 w 803"/>
              <a:gd name="T41" fmla="*/ 468 h 691"/>
              <a:gd name="T42" fmla="*/ 137 w 803"/>
              <a:gd name="T43" fmla="*/ 622 h 691"/>
              <a:gd name="T44" fmla="*/ 100 w 803"/>
              <a:gd name="T45" fmla="*/ 569 h 691"/>
              <a:gd name="T46" fmla="*/ 308 w 803"/>
              <a:gd name="T47" fmla="*/ 309 h 691"/>
              <a:gd name="T48" fmla="*/ 345 w 803"/>
              <a:gd name="T49" fmla="*/ 362 h 691"/>
              <a:gd name="T50" fmla="*/ 385 w 803"/>
              <a:gd name="T51" fmla="*/ 309 h 691"/>
              <a:gd name="T52" fmla="*/ 422 w 803"/>
              <a:gd name="T53" fmla="*/ 362 h 691"/>
              <a:gd name="T54" fmla="*/ 458 w 803"/>
              <a:gd name="T55" fmla="*/ 309 h 691"/>
              <a:gd name="T56" fmla="*/ 495 w 803"/>
              <a:gd name="T57" fmla="*/ 362 h 691"/>
              <a:gd name="T58" fmla="*/ 781 w 803"/>
              <a:gd name="T59" fmla="*/ 648 h 691"/>
              <a:gd name="T60" fmla="*/ 756 w 803"/>
              <a:gd name="T61" fmla="*/ 610 h 691"/>
              <a:gd name="T62" fmla="*/ 767 w 803"/>
              <a:gd name="T63" fmla="*/ 413 h 691"/>
              <a:gd name="T64" fmla="*/ 553 w 803"/>
              <a:gd name="T65" fmla="*/ 375 h 691"/>
              <a:gd name="T66" fmla="*/ 563 w 803"/>
              <a:gd name="T67" fmla="*/ 269 h 691"/>
              <a:gd name="T68" fmla="*/ 425 w 803"/>
              <a:gd name="T69" fmla="*/ 134 h 691"/>
              <a:gd name="T70" fmla="*/ 391 w 803"/>
              <a:gd name="T71" fmla="*/ 113 h 691"/>
              <a:gd name="T72" fmla="*/ 258 w 803"/>
              <a:gd name="T73" fmla="*/ 255 h 691"/>
              <a:gd name="T74" fmla="*/ 355 w 803"/>
              <a:gd name="T75" fmla="*/ 269 h 691"/>
              <a:gd name="T76" fmla="*/ 250 w 803"/>
              <a:gd name="T77" fmla="*/ 301 h 691"/>
              <a:gd name="T78" fmla="*/ 36 w 803"/>
              <a:gd name="T79" fmla="*/ 413 h 691"/>
              <a:gd name="T80" fmla="*/ 46 w 803"/>
              <a:gd name="T81" fmla="*/ 610 h 691"/>
              <a:gd name="T82" fmla="*/ 0 w 803"/>
              <a:gd name="T83" fmla="*/ 648 h 691"/>
              <a:gd name="T84" fmla="*/ 803 w 803"/>
              <a:gd name="T85" fmla="*/ 64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3" h="691">
                <a:moveTo>
                  <a:pt x="703" y="521"/>
                </a:moveTo>
                <a:lnTo>
                  <a:pt x="703" y="521"/>
                </a:lnTo>
                <a:lnTo>
                  <a:pt x="666" y="521"/>
                </a:lnTo>
                <a:lnTo>
                  <a:pt x="666" y="468"/>
                </a:lnTo>
                <a:lnTo>
                  <a:pt x="703" y="468"/>
                </a:lnTo>
                <a:lnTo>
                  <a:pt x="703" y="521"/>
                </a:lnTo>
                <a:close/>
                <a:moveTo>
                  <a:pt x="703" y="622"/>
                </a:moveTo>
                <a:lnTo>
                  <a:pt x="703" y="622"/>
                </a:lnTo>
                <a:lnTo>
                  <a:pt x="666" y="622"/>
                </a:lnTo>
                <a:lnTo>
                  <a:pt x="666" y="569"/>
                </a:lnTo>
                <a:lnTo>
                  <a:pt x="703" y="569"/>
                </a:lnTo>
                <a:lnTo>
                  <a:pt x="703" y="622"/>
                </a:lnTo>
                <a:close/>
                <a:moveTo>
                  <a:pt x="628" y="521"/>
                </a:moveTo>
                <a:lnTo>
                  <a:pt x="628" y="521"/>
                </a:lnTo>
                <a:lnTo>
                  <a:pt x="591" y="521"/>
                </a:lnTo>
                <a:lnTo>
                  <a:pt x="591" y="468"/>
                </a:lnTo>
                <a:lnTo>
                  <a:pt x="628" y="468"/>
                </a:lnTo>
                <a:lnTo>
                  <a:pt x="628" y="521"/>
                </a:lnTo>
                <a:close/>
                <a:moveTo>
                  <a:pt x="628" y="622"/>
                </a:moveTo>
                <a:lnTo>
                  <a:pt x="628" y="622"/>
                </a:lnTo>
                <a:lnTo>
                  <a:pt x="591" y="622"/>
                </a:lnTo>
                <a:lnTo>
                  <a:pt x="591" y="569"/>
                </a:lnTo>
                <a:lnTo>
                  <a:pt x="628" y="569"/>
                </a:lnTo>
                <a:lnTo>
                  <a:pt x="628" y="622"/>
                </a:lnTo>
                <a:close/>
                <a:moveTo>
                  <a:pt x="553" y="490"/>
                </a:moveTo>
                <a:lnTo>
                  <a:pt x="553" y="490"/>
                </a:lnTo>
                <a:lnTo>
                  <a:pt x="526" y="490"/>
                </a:lnTo>
                <a:lnTo>
                  <a:pt x="526" y="648"/>
                </a:lnTo>
                <a:lnTo>
                  <a:pt x="491" y="648"/>
                </a:lnTo>
                <a:lnTo>
                  <a:pt x="491" y="490"/>
                </a:lnTo>
                <a:lnTo>
                  <a:pt x="454" y="490"/>
                </a:lnTo>
                <a:lnTo>
                  <a:pt x="454" y="648"/>
                </a:lnTo>
                <a:lnTo>
                  <a:pt x="420" y="648"/>
                </a:lnTo>
                <a:lnTo>
                  <a:pt x="420" y="490"/>
                </a:lnTo>
                <a:lnTo>
                  <a:pt x="383" y="490"/>
                </a:lnTo>
                <a:lnTo>
                  <a:pt x="383" y="648"/>
                </a:lnTo>
                <a:lnTo>
                  <a:pt x="349" y="648"/>
                </a:lnTo>
                <a:lnTo>
                  <a:pt x="349" y="490"/>
                </a:lnTo>
                <a:lnTo>
                  <a:pt x="311" y="490"/>
                </a:lnTo>
                <a:lnTo>
                  <a:pt x="311" y="648"/>
                </a:lnTo>
                <a:lnTo>
                  <a:pt x="276" y="648"/>
                </a:lnTo>
                <a:lnTo>
                  <a:pt x="276" y="490"/>
                </a:lnTo>
                <a:lnTo>
                  <a:pt x="250" y="490"/>
                </a:lnTo>
                <a:lnTo>
                  <a:pt x="250" y="459"/>
                </a:lnTo>
                <a:lnTo>
                  <a:pt x="401" y="408"/>
                </a:lnTo>
                <a:lnTo>
                  <a:pt x="553" y="459"/>
                </a:lnTo>
                <a:lnTo>
                  <a:pt x="553" y="490"/>
                </a:lnTo>
                <a:close/>
                <a:moveTo>
                  <a:pt x="212" y="521"/>
                </a:moveTo>
                <a:lnTo>
                  <a:pt x="212" y="521"/>
                </a:lnTo>
                <a:lnTo>
                  <a:pt x="174" y="521"/>
                </a:lnTo>
                <a:lnTo>
                  <a:pt x="174" y="468"/>
                </a:lnTo>
                <a:lnTo>
                  <a:pt x="212" y="468"/>
                </a:lnTo>
                <a:lnTo>
                  <a:pt x="212" y="521"/>
                </a:lnTo>
                <a:close/>
                <a:moveTo>
                  <a:pt x="212" y="622"/>
                </a:moveTo>
                <a:lnTo>
                  <a:pt x="212" y="622"/>
                </a:lnTo>
                <a:lnTo>
                  <a:pt x="174" y="622"/>
                </a:lnTo>
                <a:lnTo>
                  <a:pt x="174" y="569"/>
                </a:lnTo>
                <a:lnTo>
                  <a:pt x="212" y="569"/>
                </a:lnTo>
                <a:lnTo>
                  <a:pt x="212" y="622"/>
                </a:lnTo>
                <a:close/>
                <a:moveTo>
                  <a:pt x="137" y="521"/>
                </a:moveTo>
                <a:lnTo>
                  <a:pt x="137" y="521"/>
                </a:lnTo>
                <a:lnTo>
                  <a:pt x="100" y="521"/>
                </a:lnTo>
                <a:lnTo>
                  <a:pt x="100" y="468"/>
                </a:lnTo>
                <a:lnTo>
                  <a:pt x="137" y="468"/>
                </a:lnTo>
                <a:lnTo>
                  <a:pt x="137" y="521"/>
                </a:lnTo>
                <a:close/>
                <a:moveTo>
                  <a:pt x="137" y="622"/>
                </a:moveTo>
                <a:lnTo>
                  <a:pt x="137" y="622"/>
                </a:lnTo>
                <a:lnTo>
                  <a:pt x="100" y="622"/>
                </a:lnTo>
                <a:lnTo>
                  <a:pt x="100" y="569"/>
                </a:lnTo>
                <a:lnTo>
                  <a:pt x="137" y="569"/>
                </a:lnTo>
                <a:lnTo>
                  <a:pt x="137" y="622"/>
                </a:lnTo>
                <a:close/>
                <a:moveTo>
                  <a:pt x="308" y="309"/>
                </a:moveTo>
                <a:lnTo>
                  <a:pt x="308" y="309"/>
                </a:lnTo>
                <a:lnTo>
                  <a:pt x="345" y="309"/>
                </a:lnTo>
                <a:lnTo>
                  <a:pt x="345" y="362"/>
                </a:lnTo>
                <a:lnTo>
                  <a:pt x="308" y="362"/>
                </a:lnTo>
                <a:lnTo>
                  <a:pt x="308" y="309"/>
                </a:lnTo>
                <a:close/>
                <a:moveTo>
                  <a:pt x="385" y="309"/>
                </a:moveTo>
                <a:lnTo>
                  <a:pt x="385" y="309"/>
                </a:lnTo>
                <a:lnTo>
                  <a:pt x="422" y="309"/>
                </a:lnTo>
                <a:lnTo>
                  <a:pt x="422" y="362"/>
                </a:lnTo>
                <a:lnTo>
                  <a:pt x="385" y="362"/>
                </a:lnTo>
                <a:lnTo>
                  <a:pt x="385" y="309"/>
                </a:lnTo>
                <a:close/>
                <a:moveTo>
                  <a:pt x="458" y="309"/>
                </a:moveTo>
                <a:lnTo>
                  <a:pt x="458" y="309"/>
                </a:lnTo>
                <a:lnTo>
                  <a:pt x="495" y="309"/>
                </a:lnTo>
                <a:lnTo>
                  <a:pt x="495" y="362"/>
                </a:lnTo>
                <a:lnTo>
                  <a:pt x="458" y="362"/>
                </a:lnTo>
                <a:lnTo>
                  <a:pt x="458" y="309"/>
                </a:lnTo>
                <a:close/>
                <a:moveTo>
                  <a:pt x="781" y="648"/>
                </a:moveTo>
                <a:lnTo>
                  <a:pt x="781" y="648"/>
                </a:lnTo>
                <a:lnTo>
                  <a:pt x="781" y="610"/>
                </a:lnTo>
                <a:lnTo>
                  <a:pt x="756" y="610"/>
                </a:lnTo>
                <a:lnTo>
                  <a:pt x="756" y="445"/>
                </a:lnTo>
                <a:lnTo>
                  <a:pt x="767" y="445"/>
                </a:lnTo>
                <a:lnTo>
                  <a:pt x="767" y="413"/>
                </a:lnTo>
                <a:lnTo>
                  <a:pt x="756" y="413"/>
                </a:lnTo>
                <a:lnTo>
                  <a:pt x="756" y="413"/>
                </a:lnTo>
                <a:lnTo>
                  <a:pt x="553" y="375"/>
                </a:lnTo>
                <a:lnTo>
                  <a:pt x="553" y="301"/>
                </a:lnTo>
                <a:lnTo>
                  <a:pt x="563" y="301"/>
                </a:lnTo>
                <a:lnTo>
                  <a:pt x="563" y="269"/>
                </a:lnTo>
                <a:lnTo>
                  <a:pt x="546" y="269"/>
                </a:lnTo>
                <a:cubicBezTo>
                  <a:pt x="541" y="202"/>
                  <a:pt x="491" y="147"/>
                  <a:pt x="425" y="136"/>
                </a:cubicBezTo>
                <a:cubicBezTo>
                  <a:pt x="425" y="136"/>
                  <a:pt x="425" y="135"/>
                  <a:pt x="425" y="134"/>
                </a:cubicBezTo>
                <a:cubicBezTo>
                  <a:pt x="425" y="125"/>
                  <a:pt x="420" y="117"/>
                  <a:pt x="412" y="113"/>
                </a:cubicBezTo>
                <a:cubicBezTo>
                  <a:pt x="410" y="88"/>
                  <a:pt x="401" y="0"/>
                  <a:pt x="401" y="0"/>
                </a:cubicBezTo>
                <a:cubicBezTo>
                  <a:pt x="401" y="0"/>
                  <a:pt x="392" y="88"/>
                  <a:pt x="391" y="113"/>
                </a:cubicBezTo>
                <a:cubicBezTo>
                  <a:pt x="383" y="117"/>
                  <a:pt x="377" y="125"/>
                  <a:pt x="377" y="134"/>
                </a:cubicBezTo>
                <a:cubicBezTo>
                  <a:pt x="377" y="135"/>
                  <a:pt x="377" y="136"/>
                  <a:pt x="377" y="136"/>
                </a:cubicBezTo>
                <a:cubicBezTo>
                  <a:pt x="317" y="146"/>
                  <a:pt x="269" y="194"/>
                  <a:pt x="258" y="255"/>
                </a:cubicBezTo>
                <a:lnTo>
                  <a:pt x="355" y="255"/>
                </a:lnTo>
                <a:cubicBezTo>
                  <a:pt x="359" y="255"/>
                  <a:pt x="362" y="258"/>
                  <a:pt x="362" y="262"/>
                </a:cubicBezTo>
                <a:cubicBezTo>
                  <a:pt x="362" y="266"/>
                  <a:pt x="359" y="269"/>
                  <a:pt x="355" y="269"/>
                </a:cubicBezTo>
                <a:lnTo>
                  <a:pt x="239" y="269"/>
                </a:lnTo>
                <a:lnTo>
                  <a:pt x="239" y="301"/>
                </a:lnTo>
                <a:lnTo>
                  <a:pt x="250" y="301"/>
                </a:lnTo>
                <a:lnTo>
                  <a:pt x="250" y="375"/>
                </a:lnTo>
                <a:lnTo>
                  <a:pt x="48" y="413"/>
                </a:lnTo>
                <a:lnTo>
                  <a:pt x="36" y="413"/>
                </a:lnTo>
                <a:lnTo>
                  <a:pt x="36" y="445"/>
                </a:lnTo>
                <a:lnTo>
                  <a:pt x="46" y="445"/>
                </a:lnTo>
                <a:lnTo>
                  <a:pt x="46" y="610"/>
                </a:lnTo>
                <a:lnTo>
                  <a:pt x="22" y="610"/>
                </a:lnTo>
                <a:lnTo>
                  <a:pt x="22" y="648"/>
                </a:lnTo>
                <a:lnTo>
                  <a:pt x="0" y="648"/>
                </a:lnTo>
                <a:lnTo>
                  <a:pt x="0" y="691"/>
                </a:lnTo>
                <a:lnTo>
                  <a:pt x="803" y="691"/>
                </a:lnTo>
                <a:lnTo>
                  <a:pt x="803" y="648"/>
                </a:lnTo>
                <a:lnTo>
                  <a:pt x="781" y="64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53079">
              <a:buClrTx/>
              <a:buFontTx/>
              <a:buNone/>
              <a:defRPr/>
            </a:pPr>
            <a:endParaRPr lang="en-US" sz="1900">
              <a:solidFill>
                <a:sysClr val="windowText" lastClr="000000"/>
              </a:solidFill>
              <a:ea typeface="+mn-ea"/>
            </a:endParaRPr>
          </a:p>
        </p:txBody>
      </p:sp>
      <p:sp>
        <p:nvSpPr>
          <p:cNvPr id="71" name="Freeform 85"/>
          <p:cNvSpPr>
            <a:spLocks noChangeAspect="1" noEditPoints="1"/>
          </p:cNvSpPr>
          <p:nvPr/>
        </p:nvSpPr>
        <p:spPr bwMode="auto">
          <a:xfrm>
            <a:off x="3615436" y="1012424"/>
            <a:ext cx="392202" cy="336014"/>
          </a:xfrm>
          <a:custGeom>
            <a:avLst/>
            <a:gdLst>
              <a:gd name="T0" fmla="*/ 0 w 523"/>
              <a:gd name="T1" fmla="*/ 75 h 524"/>
              <a:gd name="T2" fmla="*/ 34 w 523"/>
              <a:gd name="T3" fmla="*/ 524 h 524"/>
              <a:gd name="T4" fmla="*/ 523 w 523"/>
              <a:gd name="T5" fmla="*/ 491 h 524"/>
              <a:gd name="T6" fmla="*/ 490 w 523"/>
              <a:gd name="T7" fmla="*/ 42 h 524"/>
              <a:gd name="T8" fmla="*/ 401 w 523"/>
              <a:gd name="T9" fmla="*/ 14 h 524"/>
              <a:gd name="T10" fmla="*/ 374 w 523"/>
              <a:gd name="T11" fmla="*/ 14 h 524"/>
              <a:gd name="T12" fmla="*/ 148 w 523"/>
              <a:gd name="T13" fmla="*/ 42 h 524"/>
              <a:gd name="T14" fmla="*/ 135 w 523"/>
              <a:gd name="T15" fmla="*/ 0 h 524"/>
              <a:gd name="T16" fmla="*/ 121 w 523"/>
              <a:gd name="T17" fmla="*/ 42 h 524"/>
              <a:gd name="T18" fmla="*/ 401 w 523"/>
              <a:gd name="T19" fmla="*/ 69 h 524"/>
              <a:gd name="T20" fmla="*/ 495 w 523"/>
              <a:gd name="T21" fmla="*/ 497 h 524"/>
              <a:gd name="T22" fmla="*/ 27 w 523"/>
              <a:gd name="T23" fmla="*/ 69 h 524"/>
              <a:gd name="T24" fmla="*/ 121 w 523"/>
              <a:gd name="T25" fmla="*/ 91 h 524"/>
              <a:gd name="T26" fmla="*/ 112 w 523"/>
              <a:gd name="T27" fmla="*/ 110 h 524"/>
              <a:gd name="T28" fmla="*/ 158 w 523"/>
              <a:gd name="T29" fmla="*/ 110 h 524"/>
              <a:gd name="T30" fmla="*/ 148 w 523"/>
              <a:gd name="T31" fmla="*/ 91 h 524"/>
              <a:gd name="T32" fmla="*/ 374 w 523"/>
              <a:gd name="T33" fmla="*/ 69 h 524"/>
              <a:gd name="T34" fmla="*/ 372 w 523"/>
              <a:gd name="T35" fmla="*/ 93 h 524"/>
              <a:gd name="T36" fmla="*/ 387 w 523"/>
              <a:gd name="T37" fmla="*/ 133 h 524"/>
              <a:gd name="T38" fmla="*/ 402 w 523"/>
              <a:gd name="T39" fmla="*/ 93 h 524"/>
              <a:gd name="T40" fmla="*/ 401 w 523"/>
              <a:gd name="T41" fmla="*/ 69 h 524"/>
              <a:gd name="T42" fmla="*/ 446 w 523"/>
              <a:gd name="T43" fmla="*/ 315 h 524"/>
              <a:gd name="T44" fmla="*/ 450 w 523"/>
              <a:gd name="T45" fmla="*/ 423 h 524"/>
              <a:gd name="T46" fmla="*/ 444 w 523"/>
              <a:gd name="T47" fmla="*/ 426 h 524"/>
              <a:gd name="T48" fmla="*/ 412 w 523"/>
              <a:gd name="T49" fmla="*/ 399 h 524"/>
              <a:gd name="T50" fmla="*/ 215 w 523"/>
              <a:gd name="T51" fmla="*/ 459 h 524"/>
              <a:gd name="T52" fmla="*/ 367 w 523"/>
              <a:gd name="T53" fmla="*/ 355 h 524"/>
              <a:gd name="T54" fmla="*/ 334 w 523"/>
              <a:gd name="T55" fmla="*/ 315 h 524"/>
              <a:gd name="T56" fmla="*/ 63 w 523"/>
              <a:gd name="T57" fmla="*/ 422 h 524"/>
              <a:gd name="T58" fmla="*/ 146 w 523"/>
              <a:gd name="T59" fmla="*/ 257 h 524"/>
              <a:gd name="T60" fmla="*/ 211 w 523"/>
              <a:gd name="T61" fmla="*/ 251 h 524"/>
              <a:gd name="T62" fmla="*/ 220 w 523"/>
              <a:gd name="T63" fmla="*/ 257 h 524"/>
              <a:gd name="T64" fmla="*/ 321 w 523"/>
              <a:gd name="T65" fmla="*/ 229 h 524"/>
              <a:gd name="T66" fmla="*/ 398 w 523"/>
              <a:gd name="T67" fmla="*/ 224 h 524"/>
              <a:gd name="T68" fmla="*/ 460 w 523"/>
              <a:gd name="T69" fmla="*/ 137 h 524"/>
              <a:gd name="T70" fmla="*/ 413 w 523"/>
              <a:gd name="T71" fmla="*/ 238 h 524"/>
              <a:gd name="T72" fmla="*/ 404 w 523"/>
              <a:gd name="T73" fmla="*/ 245 h 524"/>
              <a:gd name="T74" fmla="*/ 272 w 523"/>
              <a:gd name="T75" fmla="*/ 356 h 524"/>
              <a:gd name="T76" fmla="*/ 254 w 523"/>
              <a:gd name="T77" fmla="*/ 357 h 524"/>
              <a:gd name="T78" fmla="*/ 161 w 523"/>
              <a:gd name="T79" fmla="*/ 27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3" h="524">
                <a:moveTo>
                  <a:pt x="34" y="42"/>
                </a:moveTo>
                <a:cubicBezTo>
                  <a:pt x="14" y="42"/>
                  <a:pt x="0" y="56"/>
                  <a:pt x="0" y="75"/>
                </a:cubicBezTo>
                <a:cubicBezTo>
                  <a:pt x="0" y="492"/>
                  <a:pt x="0" y="492"/>
                  <a:pt x="0" y="492"/>
                </a:cubicBezTo>
                <a:cubicBezTo>
                  <a:pt x="0" y="511"/>
                  <a:pt x="15" y="524"/>
                  <a:pt x="34" y="524"/>
                </a:cubicBezTo>
                <a:cubicBezTo>
                  <a:pt x="490" y="524"/>
                  <a:pt x="490" y="524"/>
                  <a:pt x="490" y="524"/>
                </a:cubicBezTo>
                <a:cubicBezTo>
                  <a:pt x="509" y="524"/>
                  <a:pt x="523" y="510"/>
                  <a:pt x="523" y="491"/>
                </a:cubicBezTo>
                <a:cubicBezTo>
                  <a:pt x="523" y="74"/>
                  <a:pt x="523" y="74"/>
                  <a:pt x="523" y="74"/>
                </a:cubicBezTo>
                <a:cubicBezTo>
                  <a:pt x="523" y="56"/>
                  <a:pt x="508" y="42"/>
                  <a:pt x="490" y="42"/>
                </a:cubicBezTo>
                <a:cubicBezTo>
                  <a:pt x="401" y="42"/>
                  <a:pt x="401" y="42"/>
                  <a:pt x="401" y="42"/>
                </a:cubicBezTo>
                <a:cubicBezTo>
                  <a:pt x="401" y="14"/>
                  <a:pt x="401" y="14"/>
                  <a:pt x="401" y="14"/>
                </a:cubicBezTo>
                <a:cubicBezTo>
                  <a:pt x="401" y="6"/>
                  <a:pt x="395" y="0"/>
                  <a:pt x="387" y="0"/>
                </a:cubicBezTo>
                <a:cubicBezTo>
                  <a:pt x="380" y="0"/>
                  <a:pt x="374" y="6"/>
                  <a:pt x="374" y="14"/>
                </a:cubicBezTo>
                <a:cubicBezTo>
                  <a:pt x="374" y="42"/>
                  <a:pt x="374" y="42"/>
                  <a:pt x="374" y="42"/>
                </a:cubicBezTo>
                <a:cubicBezTo>
                  <a:pt x="148" y="42"/>
                  <a:pt x="148" y="42"/>
                  <a:pt x="148" y="42"/>
                </a:cubicBezTo>
                <a:cubicBezTo>
                  <a:pt x="148" y="14"/>
                  <a:pt x="148" y="14"/>
                  <a:pt x="148" y="14"/>
                </a:cubicBezTo>
                <a:cubicBezTo>
                  <a:pt x="148" y="6"/>
                  <a:pt x="142" y="0"/>
                  <a:pt x="135" y="0"/>
                </a:cubicBezTo>
                <a:cubicBezTo>
                  <a:pt x="127" y="0"/>
                  <a:pt x="121" y="6"/>
                  <a:pt x="121" y="14"/>
                </a:cubicBezTo>
                <a:cubicBezTo>
                  <a:pt x="121" y="42"/>
                  <a:pt x="121" y="42"/>
                  <a:pt x="121" y="42"/>
                </a:cubicBezTo>
                <a:cubicBezTo>
                  <a:pt x="34" y="42"/>
                  <a:pt x="34" y="42"/>
                  <a:pt x="34" y="42"/>
                </a:cubicBezTo>
                <a:close/>
                <a:moveTo>
                  <a:pt x="401" y="69"/>
                </a:moveTo>
                <a:cubicBezTo>
                  <a:pt x="495" y="69"/>
                  <a:pt x="495" y="69"/>
                  <a:pt x="495" y="69"/>
                </a:cubicBezTo>
                <a:cubicBezTo>
                  <a:pt x="495" y="497"/>
                  <a:pt x="495" y="497"/>
                  <a:pt x="495" y="497"/>
                </a:cubicBezTo>
                <a:cubicBezTo>
                  <a:pt x="27" y="497"/>
                  <a:pt x="27" y="497"/>
                  <a:pt x="27" y="497"/>
                </a:cubicBezTo>
                <a:cubicBezTo>
                  <a:pt x="27" y="69"/>
                  <a:pt x="27" y="69"/>
                  <a:pt x="27" y="69"/>
                </a:cubicBezTo>
                <a:cubicBezTo>
                  <a:pt x="121" y="69"/>
                  <a:pt x="121" y="69"/>
                  <a:pt x="121" y="69"/>
                </a:cubicBezTo>
                <a:cubicBezTo>
                  <a:pt x="121" y="91"/>
                  <a:pt x="121" y="91"/>
                  <a:pt x="121" y="91"/>
                </a:cubicBezTo>
                <a:cubicBezTo>
                  <a:pt x="120" y="93"/>
                  <a:pt x="120" y="93"/>
                  <a:pt x="120" y="93"/>
                </a:cubicBezTo>
                <a:cubicBezTo>
                  <a:pt x="115" y="97"/>
                  <a:pt x="112" y="103"/>
                  <a:pt x="112" y="110"/>
                </a:cubicBezTo>
                <a:cubicBezTo>
                  <a:pt x="112" y="123"/>
                  <a:pt x="122" y="133"/>
                  <a:pt x="135" y="133"/>
                </a:cubicBezTo>
                <a:cubicBezTo>
                  <a:pt x="148" y="133"/>
                  <a:pt x="158" y="123"/>
                  <a:pt x="158" y="110"/>
                </a:cubicBezTo>
                <a:cubicBezTo>
                  <a:pt x="158" y="103"/>
                  <a:pt x="155" y="97"/>
                  <a:pt x="150" y="93"/>
                </a:cubicBezTo>
                <a:cubicBezTo>
                  <a:pt x="148" y="91"/>
                  <a:pt x="148" y="91"/>
                  <a:pt x="148" y="91"/>
                </a:cubicBezTo>
                <a:cubicBezTo>
                  <a:pt x="148" y="69"/>
                  <a:pt x="148" y="69"/>
                  <a:pt x="148" y="69"/>
                </a:cubicBezTo>
                <a:cubicBezTo>
                  <a:pt x="374" y="69"/>
                  <a:pt x="374" y="69"/>
                  <a:pt x="374" y="69"/>
                </a:cubicBezTo>
                <a:cubicBezTo>
                  <a:pt x="374" y="91"/>
                  <a:pt x="374" y="91"/>
                  <a:pt x="374" y="91"/>
                </a:cubicBezTo>
                <a:cubicBezTo>
                  <a:pt x="372" y="93"/>
                  <a:pt x="372" y="93"/>
                  <a:pt x="372" y="93"/>
                </a:cubicBezTo>
                <a:cubicBezTo>
                  <a:pt x="367" y="97"/>
                  <a:pt x="364" y="103"/>
                  <a:pt x="364" y="110"/>
                </a:cubicBezTo>
                <a:cubicBezTo>
                  <a:pt x="364" y="123"/>
                  <a:pt x="375" y="133"/>
                  <a:pt x="387" y="133"/>
                </a:cubicBezTo>
                <a:cubicBezTo>
                  <a:pt x="400" y="133"/>
                  <a:pt x="410" y="123"/>
                  <a:pt x="410" y="110"/>
                </a:cubicBezTo>
                <a:cubicBezTo>
                  <a:pt x="410" y="103"/>
                  <a:pt x="407" y="97"/>
                  <a:pt x="402" y="93"/>
                </a:cubicBezTo>
                <a:cubicBezTo>
                  <a:pt x="401" y="91"/>
                  <a:pt x="401" y="91"/>
                  <a:pt x="401" y="91"/>
                </a:cubicBezTo>
                <a:cubicBezTo>
                  <a:pt x="401" y="69"/>
                  <a:pt x="401" y="69"/>
                  <a:pt x="401" y="69"/>
                </a:cubicBezTo>
                <a:close/>
                <a:moveTo>
                  <a:pt x="334" y="315"/>
                </a:moveTo>
                <a:cubicBezTo>
                  <a:pt x="446" y="315"/>
                  <a:pt x="446" y="315"/>
                  <a:pt x="446" y="315"/>
                </a:cubicBezTo>
                <a:cubicBezTo>
                  <a:pt x="449" y="315"/>
                  <a:pt x="450" y="315"/>
                  <a:pt x="450" y="318"/>
                </a:cubicBezTo>
                <a:cubicBezTo>
                  <a:pt x="450" y="353"/>
                  <a:pt x="450" y="388"/>
                  <a:pt x="450" y="423"/>
                </a:cubicBezTo>
                <a:cubicBezTo>
                  <a:pt x="450" y="424"/>
                  <a:pt x="450" y="428"/>
                  <a:pt x="450" y="431"/>
                </a:cubicBezTo>
                <a:cubicBezTo>
                  <a:pt x="447" y="429"/>
                  <a:pt x="445" y="427"/>
                  <a:pt x="444" y="426"/>
                </a:cubicBezTo>
                <a:cubicBezTo>
                  <a:pt x="415" y="396"/>
                  <a:pt x="415" y="396"/>
                  <a:pt x="415" y="396"/>
                </a:cubicBezTo>
                <a:cubicBezTo>
                  <a:pt x="412" y="399"/>
                  <a:pt x="412" y="399"/>
                  <a:pt x="412" y="399"/>
                </a:cubicBezTo>
                <a:cubicBezTo>
                  <a:pt x="358" y="453"/>
                  <a:pt x="292" y="464"/>
                  <a:pt x="220" y="460"/>
                </a:cubicBezTo>
                <a:cubicBezTo>
                  <a:pt x="219" y="459"/>
                  <a:pt x="217" y="459"/>
                  <a:pt x="215" y="459"/>
                </a:cubicBezTo>
                <a:cubicBezTo>
                  <a:pt x="218" y="457"/>
                  <a:pt x="222" y="456"/>
                  <a:pt x="223" y="455"/>
                </a:cubicBezTo>
                <a:cubicBezTo>
                  <a:pt x="278" y="440"/>
                  <a:pt x="331" y="398"/>
                  <a:pt x="367" y="355"/>
                </a:cubicBezTo>
                <a:cubicBezTo>
                  <a:pt x="370" y="351"/>
                  <a:pt x="370" y="351"/>
                  <a:pt x="370" y="351"/>
                </a:cubicBezTo>
                <a:cubicBezTo>
                  <a:pt x="334" y="315"/>
                  <a:pt x="334" y="315"/>
                  <a:pt x="334" y="315"/>
                </a:cubicBezTo>
                <a:close/>
                <a:moveTo>
                  <a:pt x="77" y="418"/>
                </a:moveTo>
                <a:cubicBezTo>
                  <a:pt x="74" y="423"/>
                  <a:pt x="68" y="425"/>
                  <a:pt x="63" y="422"/>
                </a:cubicBezTo>
                <a:cubicBezTo>
                  <a:pt x="58" y="419"/>
                  <a:pt x="56" y="413"/>
                  <a:pt x="59" y="408"/>
                </a:cubicBezTo>
                <a:cubicBezTo>
                  <a:pt x="146" y="257"/>
                  <a:pt x="146" y="257"/>
                  <a:pt x="146" y="257"/>
                </a:cubicBezTo>
                <a:cubicBezTo>
                  <a:pt x="148" y="253"/>
                  <a:pt x="152" y="251"/>
                  <a:pt x="155" y="251"/>
                </a:cubicBezTo>
                <a:cubicBezTo>
                  <a:pt x="211" y="251"/>
                  <a:pt x="211" y="251"/>
                  <a:pt x="211" y="251"/>
                </a:cubicBezTo>
                <a:cubicBezTo>
                  <a:pt x="215" y="251"/>
                  <a:pt x="219" y="254"/>
                  <a:pt x="220" y="257"/>
                </a:cubicBezTo>
                <a:cubicBezTo>
                  <a:pt x="220" y="257"/>
                  <a:pt x="220" y="257"/>
                  <a:pt x="220" y="257"/>
                </a:cubicBezTo>
                <a:cubicBezTo>
                  <a:pt x="263" y="331"/>
                  <a:pt x="263" y="331"/>
                  <a:pt x="263" y="331"/>
                </a:cubicBezTo>
                <a:cubicBezTo>
                  <a:pt x="321" y="229"/>
                  <a:pt x="321" y="229"/>
                  <a:pt x="321" y="229"/>
                </a:cubicBezTo>
                <a:cubicBezTo>
                  <a:pt x="324" y="225"/>
                  <a:pt x="327" y="224"/>
                  <a:pt x="331" y="224"/>
                </a:cubicBezTo>
                <a:cubicBezTo>
                  <a:pt x="398" y="224"/>
                  <a:pt x="398" y="224"/>
                  <a:pt x="398" y="224"/>
                </a:cubicBezTo>
                <a:cubicBezTo>
                  <a:pt x="446" y="141"/>
                  <a:pt x="446" y="141"/>
                  <a:pt x="446" y="141"/>
                </a:cubicBezTo>
                <a:cubicBezTo>
                  <a:pt x="448" y="136"/>
                  <a:pt x="455" y="134"/>
                  <a:pt x="460" y="137"/>
                </a:cubicBezTo>
                <a:cubicBezTo>
                  <a:pt x="465" y="140"/>
                  <a:pt x="467" y="146"/>
                  <a:pt x="464" y="151"/>
                </a:cubicBezTo>
                <a:cubicBezTo>
                  <a:pt x="413" y="238"/>
                  <a:pt x="413" y="238"/>
                  <a:pt x="413" y="238"/>
                </a:cubicBezTo>
                <a:cubicBezTo>
                  <a:pt x="413" y="238"/>
                  <a:pt x="413" y="238"/>
                  <a:pt x="413" y="238"/>
                </a:cubicBezTo>
                <a:cubicBezTo>
                  <a:pt x="412" y="242"/>
                  <a:pt x="408" y="245"/>
                  <a:pt x="404" y="245"/>
                </a:cubicBezTo>
                <a:cubicBezTo>
                  <a:pt x="337" y="245"/>
                  <a:pt x="337" y="245"/>
                  <a:pt x="337" y="245"/>
                </a:cubicBezTo>
                <a:cubicBezTo>
                  <a:pt x="272" y="356"/>
                  <a:pt x="272" y="356"/>
                  <a:pt x="272" y="356"/>
                </a:cubicBezTo>
                <a:cubicBezTo>
                  <a:pt x="272" y="356"/>
                  <a:pt x="272" y="356"/>
                  <a:pt x="272" y="356"/>
                </a:cubicBezTo>
                <a:cubicBezTo>
                  <a:pt x="269" y="364"/>
                  <a:pt x="258" y="364"/>
                  <a:pt x="254" y="357"/>
                </a:cubicBezTo>
                <a:cubicBezTo>
                  <a:pt x="205" y="272"/>
                  <a:pt x="205" y="272"/>
                  <a:pt x="205" y="272"/>
                </a:cubicBezTo>
                <a:cubicBezTo>
                  <a:pt x="161" y="272"/>
                  <a:pt x="161" y="272"/>
                  <a:pt x="161" y="272"/>
                </a:cubicBezTo>
                <a:lnTo>
                  <a:pt x="77" y="41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buClrTx/>
              <a:buFontTx/>
              <a:buNone/>
              <a:defRPr/>
            </a:pPr>
            <a:endParaRPr lang="en-US" sz="1800" kern="1200">
              <a:solidFill>
                <a:sysClr val="windowText" lastClr="000000"/>
              </a:solidFill>
              <a:ea typeface="+mn-ea"/>
            </a:endParaRPr>
          </a:p>
        </p:txBody>
      </p:sp>
      <p:pic>
        <p:nvPicPr>
          <p:cNvPr id="16" name="Picture 15">
            <a:extLst>
              <a:ext uri="{FF2B5EF4-FFF2-40B4-BE49-F238E27FC236}">
                <a16:creationId xmlns:a16="http://schemas.microsoft.com/office/drawing/2014/main" xmlns="" id="{8640D756-1731-4513-A024-D44BC9CCF58D}"/>
              </a:ext>
            </a:extLst>
          </p:cNvPr>
          <p:cNvPicPr>
            <a:picLocks noChangeAspect="1"/>
          </p:cNvPicPr>
          <p:nvPr/>
        </p:nvPicPr>
        <p:blipFill>
          <a:blip r:embed="rId7"/>
          <a:stretch>
            <a:fillRect/>
          </a:stretch>
        </p:blipFill>
        <p:spPr>
          <a:xfrm>
            <a:off x="6810021" y="1627678"/>
            <a:ext cx="684841" cy="488726"/>
          </a:xfrm>
          <a:prstGeom prst="rect">
            <a:avLst/>
          </a:prstGeom>
        </p:spPr>
      </p:pic>
      <p:sp>
        <p:nvSpPr>
          <p:cNvPr id="27" name="TextBox 26"/>
          <p:cNvSpPr txBox="1"/>
          <p:nvPr/>
        </p:nvSpPr>
        <p:spPr>
          <a:xfrm>
            <a:off x="7503260" y="5354173"/>
            <a:ext cx="2241154" cy="769441"/>
          </a:xfrm>
          <a:prstGeom prst="rect">
            <a:avLst/>
          </a:prstGeom>
          <a:noFill/>
        </p:spPr>
        <p:txBody>
          <a:bodyPr wrap="square" rtlCol="0">
            <a:spAutoFit/>
          </a:bodyPr>
          <a:lstStyle/>
          <a:p>
            <a:r>
              <a:rPr lang="en-GB" sz="1100" dirty="0">
                <a:latin typeface="+mn-lt"/>
              </a:rPr>
              <a:t>Partnership with </a:t>
            </a:r>
            <a:r>
              <a:rPr lang="en-GB" sz="1100" dirty="0" err="1">
                <a:latin typeface="+mn-lt"/>
              </a:rPr>
              <a:t>Seedco</a:t>
            </a:r>
            <a:r>
              <a:rPr lang="en-GB" sz="1100" dirty="0">
                <a:latin typeface="+mn-lt"/>
              </a:rPr>
              <a:t> for new maize variety and distribution through the community based advisor model</a:t>
            </a:r>
          </a:p>
        </p:txBody>
      </p:sp>
      <p:cxnSp>
        <p:nvCxnSpPr>
          <p:cNvPr id="28" name="Straight Connector 27"/>
          <p:cNvCxnSpPr/>
          <p:nvPr/>
        </p:nvCxnSpPr>
        <p:spPr>
          <a:xfrm>
            <a:off x="6603391" y="6851902"/>
            <a:ext cx="2941281"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8"/>
          <a:stretch>
            <a:fillRect/>
          </a:stretch>
        </p:blipFill>
        <p:spPr>
          <a:xfrm>
            <a:off x="6763381" y="5354173"/>
            <a:ext cx="731481" cy="731481"/>
          </a:xfrm>
          <a:prstGeom prst="rect">
            <a:avLst/>
          </a:prstGeom>
        </p:spPr>
      </p:pic>
      <p:pic>
        <p:nvPicPr>
          <p:cNvPr id="30" name="Picture 29">
            <a:extLst>
              <a:ext uri="{FF2B5EF4-FFF2-40B4-BE49-F238E27FC236}">
                <a16:creationId xmlns:a16="http://schemas.microsoft.com/office/drawing/2014/main" xmlns="" id="{69EE1994-685F-4F75-BD73-4B2F33AD084D}"/>
              </a:ext>
            </a:extLst>
          </p:cNvPr>
          <p:cNvPicPr>
            <a:picLocks noChangeAspect="1"/>
          </p:cNvPicPr>
          <p:nvPr/>
        </p:nvPicPr>
        <p:blipFill>
          <a:blip r:embed="rId9"/>
          <a:stretch>
            <a:fillRect/>
          </a:stretch>
        </p:blipFill>
        <p:spPr>
          <a:xfrm>
            <a:off x="6705835" y="3954182"/>
            <a:ext cx="852527" cy="709292"/>
          </a:xfrm>
          <a:prstGeom prst="rect">
            <a:avLst/>
          </a:prstGeom>
        </p:spPr>
      </p:pic>
      <p:sp>
        <p:nvSpPr>
          <p:cNvPr id="31" name="TextBox 30"/>
          <p:cNvSpPr txBox="1"/>
          <p:nvPr/>
        </p:nvSpPr>
        <p:spPr>
          <a:xfrm>
            <a:off x="7554807" y="3960906"/>
            <a:ext cx="2088754" cy="938719"/>
          </a:xfrm>
          <a:prstGeom prst="rect">
            <a:avLst/>
          </a:prstGeom>
          <a:noFill/>
        </p:spPr>
        <p:txBody>
          <a:bodyPr wrap="square" rtlCol="0">
            <a:spAutoFit/>
          </a:bodyPr>
          <a:lstStyle/>
          <a:p>
            <a:r>
              <a:rPr lang="en-GB" sz="1100" dirty="0">
                <a:latin typeface="+mn-lt"/>
              </a:rPr>
              <a:t>Ongoing collaboration with the Competitive African Rice Initiative (CARI) on rice value chain development in the </a:t>
            </a:r>
            <a:r>
              <a:rPr lang="en-GB" sz="1100" dirty="0" err="1">
                <a:latin typeface="+mn-lt"/>
              </a:rPr>
              <a:t>Hauts</a:t>
            </a:r>
            <a:r>
              <a:rPr lang="en-GB" sz="1100" dirty="0">
                <a:latin typeface="+mn-lt"/>
              </a:rPr>
              <a:t> </a:t>
            </a:r>
            <a:r>
              <a:rPr lang="en-GB" sz="1100" dirty="0" err="1">
                <a:latin typeface="+mn-lt"/>
              </a:rPr>
              <a:t>Bassin</a:t>
            </a:r>
            <a:r>
              <a:rPr lang="en-GB" sz="1100" dirty="0">
                <a:latin typeface="+mn-lt"/>
              </a:rPr>
              <a:t> region</a:t>
            </a:r>
          </a:p>
        </p:txBody>
      </p:sp>
      <p:cxnSp>
        <p:nvCxnSpPr>
          <p:cNvPr id="32" name="Straight Connector 31"/>
          <p:cNvCxnSpPr/>
          <p:nvPr/>
        </p:nvCxnSpPr>
        <p:spPr>
          <a:xfrm>
            <a:off x="6742469" y="5219700"/>
            <a:ext cx="2941281"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22E2DF1-55B2-4BCC-86CB-471F8F164B20}"/>
              </a:ext>
            </a:extLst>
          </p:cNvPr>
          <p:cNvCxnSpPr>
            <a:cxnSpLocks/>
          </p:cNvCxnSpPr>
          <p:nvPr/>
        </p:nvCxnSpPr>
        <p:spPr>
          <a:xfrm>
            <a:off x="6799120" y="2701509"/>
            <a:ext cx="2743200" cy="10605"/>
          </a:xfrm>
          <a:prstGeom prst="line">
            <a:avLst/>
          </a:prstGeom>
          <a:noFill/>
          <a:ln w="19050" cap="flat" cmpd="sng" algn="ctr">
            <a:solidFill>
              <a:srgbClr val="808080"/>
            </a:solidFill>
            <a:prstDash val="dash"/>
          </a:ln>
          <a:effectLst/>
        </p:spPr>
      </p:cxnSp>
      <p:pic>
        <p:nvPicPr>
          <p:cNvPr id="3" name="Picture 5">
            <a:extLst>
              <a:ext uri="{FF2B5EF4-FFF2-40B4-BE49-F238E27FC236}">
                <a16:creationId xmlns:a16="http://schemas.microsoft.com/office/drawing/2014/main" xmlns="" id="{23CA7AE5-4974-40CF-BDD7-FD259AC4C278}"/>
              </a:ext>
            </a:extLst>
          </p:cNvPr>
          <p:cNvPicPr>
            <a:picLocks noChangeAspect="1"/>
          </p:cNvPicPr>
          <p:nvPr/>
        </p:nvPicPr>
        <p:blipFill rotWithShape="1">
          <a:blip r:embed="rId10"/>
          <a:srcRect t="33456" r="257" b="31615"/>
          <a:stretch/>
        </p:blipFill>
        <p:spPr>
          <a:xfrm>
            <a:off x="6717460" y="2857705"/>
            <a:ext cx="854085" cy="645444"/>
          </a:xfrm>
          <a:prstGeom prst="rect">
            <a:avLst/>
          </a:prstGeom>
        </p:spPr>
      </p:pic>
      <p:sp>
        <p:nvSpPr>
          <p:cNvPr id="33" name="TextBox 32">
            <a:extLst>
              <a:ext uri="{FF2B5EF4-FFF2-40B4-BE49-F238E27FC236}">
                <a16:creationId xmlns:a16="http://schemas.microsoft.com/office/drawing/2014/main" xmlns="" id="{FFE5637F-9D9F-4976-8ABC-0CF3476C2743}"/>
              </a:ext>
            </a:extLst>
          </p:cNvPr>
          <p:cNvSpPr txBox="1"/>
          <p:nvPr/>
        </p:nvSpPr>
        <p:spPr>
          <a:xfrm>
            <a:off x="7568254" y="2929489"/>
            <a:ext cx="1927141" cy="600164"/>
          </a:xfrm>
          <a:prstGeom prst="rect">
            <a:avLst/>
          </a:prstGeom>
          <a:noFill/>
        </p:spPr>
        <p:txBody>
          <a:bodyPr wrap="square" rtlCol="0" anchor="t">
            <a:spAutoFit/>
          </a:bodyPr>
          <a:lstStyle/>
          <a:p>
            <a:pPr algn="just">
              <a:buClrTx/>
              <a:defRPr/>
            </a:pPr>
            <a:r>
              <a:rPr lang="en-GB" sz="1100" kern="1200" dirty="0">
                <a:latin typeface="+mn-lt"/>
                <a:ea typeface="+mn-ea"/>
              </a:rPr>
              <a:t>Ongoing partnership with IFC on warehouse receipt system interventions</a:t>
            </a:r>
          </a:p>
        </p:txBody>
      </p:sp>
    </p:spTree>
    <p:extLst>
      <p:ext uri="{BB962C8B-B14F-4D97-AF65-F5344CB8AC3E}">
        <p14:creationId xmlns:p14="http://schemas.microsoft.com/office/powerpoint/2010/main" val="3074445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16077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290" y="644228"/>
                        <a:ext cx="1290" cy="1290"/>
                      </a:xfrm>
                      <a:prstGeom prst="rect">
                        <a:avLst/>
                      </a:prstGeom>
                    </p:spPr>
                  </p:pic>
                </p:oleObj>
              </mc:Fallback>
            </mc:AlternateContent>
          </a:graphicData>
        </a:graphic>
      </p:graphicFrame>
      <p:sp>
        <p:nvSpPr>
          <p:cNvPr id="5" name="Rectangle 4"/>
          <p:cNvSpPr/>
          <p:nvPr/>
        </p:nvSpPr>
        <p:spPr>
          <a:xfrm>
            <a:off x="4775702" y="6306252"/>
            <a:ext cx="4477568" cy="592726"/>
          </a:xfrm>
          <a:prstGeom prst="rect">
            <a:avLst/>
          </a:prstGeom>
        </p:spPr>
        <p:txBody>
          <a:bodyPr wrap="square">
            <a:spAutoFit/>
          </a:bodyPr>
          <a:lstStyle/>
          <a:p>
            <a:r>
              <a:rPr lang="en-US" sz="813" i="1" u="sng"/>
              <a:t>Notes</a:t>
            </a:r>
          </a:p>
          <a:p>
            <a:r>
              <a:rPr lang="en-US" sz="813" i="1"/>
              <a:t>*Bigger Circles/Pie charts shows consortia grants</a:t>
            </a:r>
          </a:p>
          <a:p>
            <a:r>
              <a:rPr lang="en-US" sz="813" i="1"/>
              <a:t>*Smaller circles shows stand alone, gap filling grants.</a:t>
            </a:r>
          </a:p>
          <a:p>
            <a:r>
              <a:rPr lang="en-US" sz="813" i="1"/>
              <a:t>*Circles/Pie charts leaning on the county outline illustrates grants covering multiple locations</a:t>
            </a:r>
            <a:endParaRPr lang="en-GB" sz="813" i="1"/>
          </a:p>
        </p:txBody>
      </p:sp>
      <p:sp>
        <p:nvSpPr>
          <p:cNvPr id="68" name="TextBox 67"/>
          <p:cNvSpPr txBox="1"/>
          <p:nvPr/>
        </p:nvSpPr>
        <p:spPr>
          <a:xfrm>
            <a:off x="257950" y="17522"/>
            <a:ext cx="8211044" cy="707886"/>
          </a:xfrm>
          <a:prstGeom prst="rect">
            <a:avLst/>
          </a:prstGeom>
          <a:noFill/>
        </p:spPr>
        <p:txBody>
          <a:bodyPr wrap="square" rtlCol="0">
            <a:spAutoFit/>
          </a:bodyPr>
          <a:lstStyle/>
          <a:p>
            <a:r>
              <a:rPr lang="en-US" sz="2000" b="1"/>
              <a:t>Since Strategy Inception, AGRA has made a number of Investments in Burkina Faso </a:t>
            </a:r>
          </a:p>
        </p:txBody>
      </p:sp>
      <p:pic>
        <p:nvPicPr>
          <p:cNvPr id="73" name="Picture 72"/>
          <p:cNvPicPr>
            <a:picLocks noChangeAspect="1"/>
          </p:cNvPicPr>
          <p:nvPr/>
        </p:nvPicPr>
        <p:blipFill>
          <a:blip r:embed="rId6"/>
          <a:stretch>
            <a:fillRect/>
          </a:stretch>
        </p:blipFill>
        <p:spPr>
          <a:xfrm>
            <a:off x="-98475" y="911994"/>
            <a:ext cx="9594167" cy="5592704"/>
          </a:xfrm>
          <a:prstGeom prst="rect">
            <a:avLst/>
          </a:prstGeom>
        </p:spPr>
      </p:pic>
    </p:spTree>
    <p:extLst>
      <p:ext uri="{BB962C8B-B14F-4D97-AF65-F5344CB8AC3E}">
        <p14:creationId xmlns:p14="http://schemas.microsoft.com/office/powerpoint/2010/main" val="216207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Details of Existing Portfolio of Investments in Burkina Faso </a:t>
            </a:r>
            <a:r>
              <a:rPr lang="en-US" sz="1100" i="1" dirty="0"/>
              <a:t>(1 of 2) </a:t>
            </a:r>
          </a:p>
        </p:txBody>
      </p:sp>
      <p:graphicFrame>
        <p:nvGraphicFramePr>
          <p:cNvPr id="3" name="Table 2"/>
          <p:cNvGraphicFramePr>
            <a:graphicFrameLocks noGrp="1"/>
          </p:cNvGraphicFramePr>
          <p:nvPr>
            <p:extLst>
              <p:ext uri="{D42A27DB-BD31-4B8C-83A1-F6EECF244321}">
                <p14:modId xmlns:p14="http://schemas.microsoft.com/office/powerpoint/2010/main" val="3935520915"/>
              </p:ext>
            </p:extLst>
          </p:nvPr>
        </p:nvGraphicFramePr>
        <p:xfrm>
          <a:off x="450741" y="1056216"/>
          <a:ext cx="9235440" cy="5286376"/>
        </p:xfrm>
        <a:graphic>
          <a:graphicData uri="http://schemas.openxmlformats.org/drawingml/2006/table">
            <a:tbl>
              <a:tblPr firstRow="1" bandRow="1">
                <a:tableStyleId>{318E6629-4EBB-4D30-9DD3-6ACEAB857B28}</a:tableStyleId>
              </a:tblPr>
              <a:tblGrid>
                <a:gridCol w="3200400">
                  <a:extLst>
                    <a:ext uri="{9D8B030D-6E8A-4147-A177-3AD203B41FA5}">
                      <a16:colId xmlns:a16="http://schemas.microsoft.com/office/drawing/2014/main" xmlns="" val="20000"/>
                    </a:ext>
                  </a:extLst>
                </a:gridCol>
                <a:gridCol w="3749040">
                  <a:extLst>
                    <a:ext uri="{9D8B030D-6E8A-4147-A177-3AD203B41FA5}">
                      <a16:colId xmlns:a16="http://schemas.microsoft.com/office/drawing/2014/main" xmlns="" val="20001"/>
                    </a:ext>
                  </a:extLst>
                </a:gridCol>
                <a:gridCol w="1188720">
                  <a:extLst>
                    <a:ext uri="{9D8B030D-6E8A-4147-A177-3AD203B41FA5}">
                      <a16:colId xmlns:a16="http://schemas.microsoft.com/office/drawing/2014/main" xmlns="" val="20002"/>
                    </a:ext>
                  </a:extLst>
                </a:gridCol>
                <a:gridCol w="1097280">
                  <a:extLst>
                    <a:ext uri="{9D8B030D-6E8A-4147-A177-3AD203B41FA5}">
                      <a16:colId xmlns:a16="http://schemas.microsoft.com/office/drawing/2014/main" xmlns="" val="20003"/>
                    </a:ext>
                  </a:extLst>
                </a:gridCol>
              </a:tblGrid>
              <a:tr h="370840">
                <a:tc>
                  <a:txBody>
                    <a:bodyPr/>
                    <a:lstStyle/>
                    <a:p>
                      <a:r>
                        <a:rPr lang="en-US" sz="1200" b="1" dirty="0">
                          <a:solidFill>
                            <a:schemeClr val="tx1"/>
                          </a:solidFill>
                          <a:latin typeface="Arial" panose="020B0604020202020204" pitchFamily="34" charset="0"/>
                          <a:cs typeface="Arial" panose="020B0604020202020204" pitchFamily="34" charset="0"/>
                        </a:rPr>
                        <a:t>Description</a:t>
                      </a:r>
                    </a:p>
                  </a:txBody>
                  <a:tcPr marL="74295" marR="74295" marT="37148" marB="37148">
                    <a:solidFill>
                      <a:schemeClr val="accent6">
                        <a:lumMod val="20000"/>
                        <a:lumOff val="80000"/>
                        <a:alpha val="0"/>
                      </a:schemeClr>
                    </a:solidFill>
                  </a:tcPr>
                </a:tc>
                <a:tc>
                  <a:txBody>
                    <a:bodyPr/>
                    <a:lstStyle/>
                    <a:p>
                      <a:r>
                        <a:rPr lang="en-US" sz="1200" b="1">
                          <a:solidFill>
                            <a:schemeClr val="tx1"/>
                          </a:solidFill>
                          <a:latin typeface="Arial" panose="020B0604020202020204" pitchFamily="34" charset="0"/>
                          <a:cs typeface="Arial" panose="020B0604020202020204" pitchFamily="34" charset="0"/>
                        </a:rPr>
                        <a:t>Partners</a:t>
                      </a:r>
                    </a:p>
                  </a:txBody>
                  <a:tcPr marL="74295" marR="74295" marT="37148" marB="37148">
                    <a:solidFill>
                      <a:schemeClr val="accent6">
                        <a:lumMod val="20000"/>
                        <a:lumOff val="80000"/>
                        <a:alpha val="0"/>
                      </a:schemeClr>
                    </a:solidFill>
                  </a:tcPr>
                </a:tc>
                <a:tc>
                  <a:txBody>
                    <a:bodyPr/>
                    <a:lstStyle/>
                    <a:p>
                      <a:r>
                        <a:rPr lang="en-US" sz="1200" b="1">
                          <a:solidFill>
                            <a:schemeClr val="tx1"/>
                          </a:solidFill>
                          <a:latin typeface="Arial" panose="020B0604020202020204" pitchFamily="34" charset="0"/>
                          <a:cs typeface="Arial" panose="020B0604020202020204" pitchFamily="34" charset="0"/>
                        </a:rPr>
                        <a:t>Crops/Value Chain</a:t>
                      </a:r>
                    </a:p>
                  </a:txBody>
                  <a:tcPr marL="74295" marR="74295" marT="37148" marB="37148">
                    <a:solidFill>
                      <a:schemeClr val="accent6">
                        <a:lumMod val="20000"/>
                        <a:lumOff val="80000"/>
                        <a:alpha val="0"/>
                      </a:schemeClr>
                    </a:solidFill>
                  </a:tcPr>
                </a:tc>
                <a:tc>
                  <a:txBody>
                    <a:bodyPr/>
                    <a:lstStyle/>
                    <a:p>
                      <a:r>
                        <a:rPr lang="en-US" sz="1200" b="1">
                          <a:solidFill>
                            <a:schemeClr val="tx1"/>
                          </a:solidFill>
                          <a:latin typeface="Arial" panose="020B0604020202020204" pitchFamily="34" charset="0"/>
                          <a:cs typeface="Arial" panose="020B0604020202020204" pitchFamily="34" charset="0"/>
                        </a:rPr>
                        <a:t>Target</a:t>
                      </a:r>
                    </a:p>
                  </a:txBody>
                  <a:tcPr marL="74295" marR="74295" marT="37148" marB="37148">
                    <a:solidFill>
                      <a:schemeClr val="accent6">
                        <a:lumMod val="20000"/>
                        <a:lumOff val="80000"/>
                        <a:alpha val="0"/>
                      </a:schemeClr>
                    </a:solid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a:solidFill>
                            <a:srgbClr val="000000"/>
                          </a:solidFill>
                          <a:effectLst/>
                          <a:latin typeface="Arial" panose="020B0604020202020204" pitchFamily="34" charset="0"/>
                          <a:cs typeface="Arial" panose="020B0604020202020204" pitchFamily="34" charset="0"/>
                        </a:rPr>
                        <a:t>Inclusive Rice Value Chain Development: Marketing and Production Systems Enhancement</a:t>
                      </a:r>
                    </a:p>
                    <a:p>
                      <a:endParaRPr lang="en-US" sz="12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chemeClr val="tx1"/>
                          </a:solidFill>
                          <a:effectLst/>
                          <a:latin typeface="Arial" panose="020B0604020202020204" pitchFamily="34" charset="0"/>
                          <a:cs typeface="Arial" panose="020B0604020202020204" pitchFamily="34" charset="0"/>
                        </a:rPr>
                        <a:t>SICAREX, </a:t>
                      </a:r>
                      <a:r>
                        <a:rPr lang="fr-FR" sz="1200" b="0" i="0" u="none" strike="noStrike" dirty="0">
                          <a:solidFill>
                            <a:schemeClr val="tx1"/>
                          </a:solidFill>
                          <a:effectLst/>
                          <a:latin typeface="Arial" panose="020B0604020202020204" pitchFamily="34" charset="0"/>
                          <a:cs typeface="Arial" panose="020B0604020202020204" pitchFamily="34" charset="0"/>
                        </a:rPr>
                        <a:t>Groupe de Recherche et d’Actions pour le </a:t>
                      </a:r>
                      <a:r>
                        <a:rPr lang="fr-FR" sz="1200" b="0" i="0" u="none" strike="noStrike" dirty="0" smtClean="0">
                          <a:solidFill>
                            <a:schemeClr val="tx1"/>
                          </a:solidFill>
                          <a:effectLst/>
                          <a:latin typeface="Arial" panose="020B0604020202020204" pitchFamily="34" charset="0"/>
                          <a:cs typeface="Arial" panose="020B0604020202020204" pitchFamily="34" charset="0"/>
                        </a:rPr>
                        <a:t>Développement (GRAD), </a:t>
                      </a:r>
                      <a:r>
                        <a:rPr lang="fr-FR" sz="1200" b="0" i="0" u="none" strike="noStrike" dirty="0">
                          <a:solidFill>
                            <a:schemeClr val="tx1"/>
                          </a:solidFill>
                          <a:effectLst/>
                          <a:latin typeface="Arial" panose="020B0604020202020204" pitchFamily="34" charset="0"/>
                          <a:cs typeface="Arial" panose="020B0604020202020204" pitchFamily="34" charset="0"/>
                        </a:rPr>
                        <a:t>Institut de l'Environnement et de Recherches </a:t>
                      </a:r>
                      <a:r>
                        <a:rPr lang="fr-FR" sz="1200" b="0" i="0" u="none" strike="noStrike" dirty="0" smtClean="0">
                          <a:solidFill>
                            <a:schemeClr val="tx1"/>
                          </a:solidFill>
                          <a:effectLst/>
                          <a:latin typeface="Arial" panose="020B0604020202020204" pitchFamily="34" charset="0"/>
                          <a:cs typeface="Arial" panose="020B0604020202020204" pitchFamily="34" charset="0"/>
                        </a:rPr>
                        <a:t>Agricoles (INERA), </a:t>
                      </a:r>
                      <a:r>
                        <a:rPr lang="fr-FR" sz="1200" b="0" i="0" u="none" strike="noStrike" dirty="0">
                          <a:solidFill>
                            <a:schemeClr val="tx1"/>
                          </a:solidFill>
                          <a:effectLst/>
                          <a:latin typeface="Arial" panose="020B0604020202020204" pitchFamily="34" charset="0"/>
                          <a:cs typeface="Arial" panose="020B0604020202020204" pitchFamily="34" charset="0"/>
                        </a:rPr>
                        <a:t>L’Union Nationale des Producteurs de Riz du Burkina </a:t>
                      </a:r>
                      <a:r>
                        <a:rPr lang="fr-FR" sz="1200" b="0" i="0" u="none" strike="noStrike" dirty="0" smtClean="0">
                          <a:solidFill>
                            <a:schemeClr val="tx1"/>
                          </a:solidFill>
                          <a:effectLst/>
                          <a:latin typeface="Arial" panose="020B0604020202020204" pitchFamily="34" charset="0"/>
                          <a:cs typeface="Arial" panose="020B0604020202020204" pitchFamily="34" charset="0"/>
                        </a:rPr>
                        <a:t>Faso (UNPR-B)</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Rice</a:t>
                      </a:r>
                    </a:p>
                    <a:p>
                      <a:endParaRPr lang="en-US" sz="1200">
                        <a:latin typeface="Arial" panose="020B0604020202020204" pitchFamily="34" charset="0"/>
                        <a:cs typeface="Arial" panose="020B0604020202020204" pitchFamily="34" charset="0"/>
                      </a:endParaRPr>
                    </a:p>
                  </a:txBody>
                  <a:tcPr/>
                </a:tc>
                <a:tc>
                  <a:txBody>
                    <a:bodyPr/>
                    <a:lstStyle/>
                    <a:p>
                      <a:pPr algn="r"/>
                      <a:r>
                        <a:rPr lang="en-US" sz="1200">
                          <a:latin typeface="Arial" panose="020B0604020202020204" pitchFamily="34" charset="0"/>
                          <a:cs typeface="Arial" panose="020B0604020202020204" pitchFamily="34" charset="0"/>
                        </a:rPr>
                        <a:t>120,000</a:t>
                      </a:r>
                    </a:p>
                  </a:txBody>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a:solidFill>
                            <a:srgbClr val="000000"/>
                          </a:solidFill>
                          <a:effectLst/>
                          <a:latin typeface="Arial" panose="020B0604020202020204" pitchFamily="34" charset="0"/>
                          <a:cs typeface="Arial" panose="020B0604020202020204" pitchFamily="34" charset="0"/>
                        </a:rPr>
                        <a:t>Improving incomes and food security of smallholder farmers in Boucle du Mouhoun and Centre Ouest regions of Burkina Faso through establishment of functional market systems. </a:t>
                      </a:r>
                    </a:p>
                    <a:p>
                      <a:endParaRPr lang="en-US" sz="12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200" b="0" i="0" u="none" strike="noStrike" dirty="0">
                          <a:solidFill>
                            <a:srgbClr val="000000"/>
                          </a:solidFill>
                          <a:effectLst/>
                          <a:latin typeface="Arial" panose="020B0604020202020204" pitchFamily="34" charset="0"/>
                          <a:cs typeface="Arial" panose="020B0604020202020204" pitchFamily="34" charset="0"/>
                        </a:rPr>
                        <a:t>Groupe de Recherche et d’Actions pour le Développement, Institut de l'Environnement et de Recherches Agricoles, Association Centre Ecologique Albert Schweitzer du Burkina Faso, .Union des Groupement pour la Commercialisation des produits Agricoles de la Boucle du Mouhoun, Direction </a:t>
                      </a:r>
                      <a:r>
                        <a:rPr lang="fr-FR" sz="1200" b="0" i="0" u="none" strike="noStrike" dirty="0" err="1">
                          <a:solidFill>
                            <a:srgbClr val="000000"/>
                          </a:solidFill>
                          <a:effectLst/>
                          <a:latin typeface="Arial" panose="020B0604020202020204" pitchFamily="34" charset="0"/>
                          <a:cs typeface="Arial" panose="020B0604020202020204" pitchFamily="34" charset="0"/>
                        </a:rPr>
                        <a:t>Regionale</a:t>
                      </a:r>
                      <a:r>
                        <a:rPr lang="fr-FR" sz="1200" b="0" i="0" u="none" strike="noStrike" dirty="0">
                          <a:solidFill>
                            <a:srgbClr val="000000"/>
                          </a:solidFill>
                          <a:effectLst/>
                          <a:latin typeface="Arial" panose="020B0604020202020204" pitchFamily="34" charset="0"/>
                          <a:cs typeface="Arial" panose="020B0604020202020204" pitchFamily="34" charset="0"/>
                        </a:rPr>
                        <a:t> de l’Agriculture et des </a:t>
                      </a:r>
                      <a:r>
                        <a:rPr lang="fr-FR" sz="1200" b="0" i="0" u="none" strike="noStrike" dirty="0" err="1">
                          <a:solidFill>
                            <a:srgbClr val="000000"/>
                          </a:solidFill>
                          <a:effectLst/>
                          <a:latin typeface="Arial" panose="020B0604020202020204" pitchFamily="34" charset="0"/>
                          <a:cs typeface="Arial" panose="020B0604020202020204" pitchFamily="34" charset="0"/>
                        </a:rPr>
                        <a:t>Amenagements</a:t>
                      </a:r>
                      <a:r>
                        <a:rPr lang="fr-FR" sz="1200" b="0" i="0" u="none" strike="noStrike" dirty="0">
                          <a:solidFill>
                            <a:srgbClr val="000000"/>
                          </a:solidFill>
                          <a:effectLst/>
                          <a:latin typeface="Arial" panose="020B0604020202020204" pitchFamily="34" charset="0"/>
                          <a:cs typeface="Arial" panose="020B0604020202020204" pitchFamily="34" charset="0"/>
                        </a:rPr>
                        <a:t>,</a:t>
                      </a:r>
                      <a:r>
                        <a:rPr lang="fr-FR" sz="1200" b="0" i="0" u="none" strike="noStrike" baseline="0" dirty="0">
                          <a:solidFill>
                            <a:srgbClr val="000000"/>
                          </a:solidFill>
                          <a:effectLst/>
                          <a:latin typeface="Arial" panose="020B0604020202020204" pitchFamily="34" charset="0"/>
                          <a:cs typeface="Arial" panose="020B0604020202020204" pitchFamily="34" charset="0"/>
                        </a:rPr>
                        <a:t> </a:t>
                      </a:r>
                      <a:r>
                        <a:rPr lang="fr-FR" sz="1200" b="0" i="0" u="none" strike="noStrike" dirty="0">
                          <a:solidFill>
                            <a:srgbClr val="000000"/>
                          </a:solidFill>
                          <a:effectLst/>
                          <a:latin typeface="Arial" panose="020B0604020202020204" pitchFamily="34" charset="0"/>
                          <a:cs typeface="Arial" panose="020B0604020202020204" pitchFamily="34" charset="0"/>
                        </a:rPr>
                        <a:t>Direction </a:t>
                      </a:r>
                      <a:r>
                        <a:rPr lang="fr-FR" sz="1200" b="0" i="0" u="none" strike="noStrike" dirty="0" err="1">
                          <a:solidFill>
                            <a:srgbClr val="000000"/>
                          </a:solidFill>
                          <a:effectLst/>
                          <a:latin typeface="Arial" panose="020B0604020202020204" pitchFamily="34" charset="0"/>
                          <a:cs typeface="Arial" panose="020B0604020202020204" pitchFamily="34" charset="0"/>
                        </a:rPr>
                        <a:t>Regionale</a:t>
                      </a:r>
                      <a:r>
                        <a:rPr lang="fr-FR" sz="1200" b="0" i="0" u="none" strike="noStrike" dirty="0">
                          <a:solidFill>
                            <a:srgbClr val="000000"/>
                          </a:solidFill>
                          <a:effectLst/>
                          <a:latin typeface="Arial" panose="020B0604020202020204" pitchFamily="34" charset="0"/>
                          <a:cs typeface="Arial" panose="020B0604020202020204" pitchFamily="34" charset="0"/>
                        </a:rPr>
                        <a:t> de l’Agriculture et des </a:t>
                      </a:r>
                      <a:r>
                        <a:rPr lang="fr-FR" sz="1200" b="0" i="0" u="none" strike="noStrike" dirty="0" err="1">
                          <a:solidFill>
                            <a:srgbClr val="000000"/>
                          </a:solidFill>
                          <a:effectLst/>
                          <a:latin typeface="Arial" panose="020B0604020202020204" pitchFamily="34" charset="0"/>
                          <a:cs typeface="Arial" panose="020B0604020202020204" pitchFamily="34" charset="0"/>
                        </a:rPr>
                        <a:t>Amenagements</a:t>
                      </a:r>
                      <a:r>
                        <a:rPr lang="fr-FR" sz="1200" b="0" i="0" u="none" strike="noStrike" dirty="0">
                          <a:solidFill>
                            <a:srgbClr val="000000"/>
                          </a:solidFill>
                          <a:effectLst/>
                          <a:latin typeface="Arial" panose="020B0604020202020204" pitchFamily="34" charset="0"/>
                          <a:cs typeface="Arial" panose="020B0604020202020204" pitchFamily="34" charset="0"/>
                        </a:rPr>
                        <a:t> Hydrauliques de Boucle du Mouhoun (DRAAH-BM), 7.Association Des </a:t>
                      </a:r>
                      <a:r>
                        <a:rPr lang="fr-FR" sz="1200" b="0" i="0" u="none" strike="noStrike" dirty="0" err="1">
                          <a:solidFill>
                            <a:srgbClr val="000000"/>
                          </a:solidFill>
                          <a:effectLst/>
                          <a:latin typeface="Arial" panose="020B0604020202020204" pitchFamily="34" charset="0"/>
                          <a:cs typeface="Arial" panose="020B0604020202020204" pitchFamily="34" charset="0"/>
                        </a:rPr>
                        <a:t>Grossisteset</a:t>
                      </a:r>
                      <a:r>
                        <a:rPr lang="fr-FR" sz="1200" b="0" i="0" u="none" strike="noStrike" dirty="0">
                          <a:solidFill>
                            <a:srgbClr val="000000"/>
                          </a:solidFill>
                          <a:effectLst/>
                          <a:latin typeface="Arial" panose="020B0604020202020204" pitchFamily="34" charset="0"/>
                          <a:cs typeface="Arial" panose="020B0604020202020204" pitchFamily="34" charset="0"/>
                        </a:rPr>
                        <a:t> </a:t>
                      </a:r>
                      <a:r>
                        <a:rPr lang="fr-FR" sz="1200" b="0" i="0" u="none" strike="noStrike" dirty="0" err="1">
                          <a:solidFill>
                            <a:srgbClr val="000000"/>
                          </a:solidFill>
                          <a:effectLst/>
                          <a:latin typeface="Arial" panose="020B0604020202020204" pitchFamily="34" charset="0"/>
                          <a:cs typeface="Arial" panose="020B0604020202020204" pitchFamily="34" charset="0"/>
                        </a:rPr>
                        <a:t>Detaillants</a:t>
                      </a:r>
                      <a:r>
                        <a:rPr lang="fr-FR" sz="1200" b="0" i="0" u="none" strike="noStrike" dirty="0">
                          <a:solidFill>
                            <a:srgbClr val="000000"/>
                          </a:solidFill>
                          <a:effectLst/>
                          <a:latin typeface="Arial" panose="020B0604020202020204" pitchFamily="34" charset="0"/>
                          <a:cs typeface="Arial" panose="020B0604020202020204" pitchFamily="34" charset="0"/>
                        </a:rPr>
                        <a:t> D'intrants Agricoles, 8.Direction </a:t>
                      </a:r>
                      <a:r>
                        <a:rPr lang="fr-FR" sz="1200" b="0" i="0" u="none" strike="noStrike" dirty="0" err="1">
                          <a:solidFill>
                            <a:srgbClr val="000000"/>
                          </a:solidFill>
                          <a:effectLst/>
                          <a:latin typeface="Arial" panose="020B0604020202020204" pitchFamily="34" charset="0"/>
                          <a:cs typeface="Arial" panose="020B0604020202020204" pitchFamily="34" charset="0"/>
                        </a:rPr>
                        <a:t>Génerale</a:t>
                      </a:r>
                      <a:r>
                        <a:rPr lang="fr-FR" sz="1200" b="0" i="0" u="none" strike="noStrike" dirty="0">
                          <a:solidFill>
                            <a:srgbClr val="000000"/>
                          </a:solidFill>
                          <a:effectLst/>
                          <a:latin typeface="Arial" panose="020B0604020202020204" pitchFamily="34" charset="0"/>
                          <a:cs typeface="Arial" panose="020B0604020202020204" pitchFamily="34" charset="0"/>
                        </a:rPr>
                        <a:t> des Production Végétales, 9.</a:t>
                      </a:r>
                      <a:r>
                        <a:rPr lang="en-US" sz="1200" b="0" i="0" u="none" strike="noStrike" dirty="0" err="1">
                          <a:solidFill>
                            <a:srgbClr val="000000"/>
                          </a:solidFill>
                          <a:effectLst/>
                          <a:latin typeface="Arial" panose="020B0604020202020204" pitchFamily="34" charset="0"/>
                          <a:cs typeface="Arial" panose="020B0604020202020204" pitchFamily="34" charset="0"/>
                        </a:rPr>
                        <a:t>Neema</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Agricole</a:t>
                      </a:r>
                      <a:r>
                        <a:rPr lang="en-US" sz="1200" b="0" i="0" u="none" strike="noStrike" dirty="0">
                          <a:solidFill>
                            <a:srgbClr val="000000"/>
                          </a:solidFill>
                          <a:effectLst/>
                          <a:latin typeface="Arial" panose="020B0604020202020204" pitchFamily="34" charset="0"/>
                          <a:cs typeface="Arial" panose="020B0604020202020204" pitchFamily="34" charset="0"/>
                        </a:rPr>
                        <a:t> Du Faso, Agriculture et </a:t>
                      </a:r>
                      <a:r>
                        <a:rPr lang="en-US" sz="1200" b="0" i="0" u="none" strike="noStrike" dirty="0" err="1">
                          <a:solidFill>
                            <a:srgbClr val="000000"/>
                          </a:solidFill>
                          <a:effectLst/>
                          <a:latin typeface="Arial" panose="020B0604020202020204" pitchFamily="34" charset="0"/>
                          <a:cs typeface="Arial" panose="020B0604020202020204" pitchFamily="34" charset="0"/>
                        </a:rPr>
                        <a:t>Intrants</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a:solidFill>
                            <a:srgbClr val="000000"/>
                          </a:solidFill>
                          <a:effectLst/>
                          <a:latin typeface="Arial" panose="020B0604020202020204" pitchFamily="34" charset="0"/>
                          <a:cs typeface="Arial" panose="020B0604020202020204" pitchFamily="34" charset="0"/>
                        </a:rPr>
                        <a:t>Maize, sorghum and cowpea value chains</a:t>
                      </a:r>
                    </a:p>
                    <a:p>
                      <a:endParaRPr lang="en-US" sz="1200">
                        <a:latin typeface="Arial" panose="020B0604020202020204" pitchFamily="34" charset="0"/>
                        <a:cs typeface="Arial" panose="020B0604020202020204" pitchFamily="34" charset="0"/>
                      </a:endParaRPr>
                    </a:p>
                  </a:txBody>
                  <a:tcPr/>
                </a:tc>
                <a:tc>
                  <a:txBody>
                    <a:bodyPr/>
                    <a:lstStyle/>
                    <a:p>
                      <a:pPr algn="r"/>
                      <a:r>
                        <a:rPr lang="en-US" sz="1200">
                          <a:latin typeface="Arial" panose="020B0604020202020204" pitchFamily="34" charset="0"/>
                          <a:cs typeface="Arial" panose="020B0604020202020204" pitchFamily="34" charset="0"/>
                        </a:rPr>
                        <a:t>184,087</a:t>
                      </a:r>
                    </a:p>
                  </a:txBody>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a:solidFill>
                            <a:srgbClr val="000000"/>
                          </a:solidFill>
                          <a:effectLst/>
                          <a:latin typeface="Arial" panose="020B0604020202020204" pitchFamily="34" charset="0"/>
                          <a:cs typeface="Arial" panose="020B0604020202020204" pitchFamily="34" charset="0"/>
                        </a:rPr>
                        <a:t>Strengthening Extension services to improve maize and cowpea value chains productivity and stakeholders’ income in the Centre-Ouest and Boucle du Mouhoun, Haut Bassins and Cascades regions of Burkina Faso </a:t>
                      </a:r>
                    </a:p>
                    <a:p>
                      <a:endParaRPr lang="en-US" sz="1200">
                        <a:latin typeface="Arial" panose="020B0604020202020204" pitchFamily="34" charset="0"/>
                        <a:cs typeface="Arial" panose="020B0604020202020204" pitchFamily="34" charset="0"/>
                      </a:endParaRPr>
                    </a:p>
                  </a:txBody>
                  <a:tcPr/>
                </a:tc>
                <a:tc>
                  <a:txBody>
                    <a:bodyPr/>
                    <a:lstStyle/>
                    <a:p>
                      <a:pPr marL="228600" marR="0" lvl="0" indent="-228600" algn="l" defTabSz="914400" rtl="0" eaLnBrk="1" fontAlgn="b" latinLnBrk="0" hangingPunct="1">
                        <a:lnSpc>
                          <a:spcPct val="100000"/>
                        </a:lnSpc>
                        <a:spcBef>
                          <a:spcPts val="0"/>
                        </a:spcBef>
                        <a:spcAft>
                          <a:spcPts val="0"/>
                        </a:spcAft>
                        <a:buClr>
                          <a:srgbClr val="000000"/>
                        </a:buClr>
                        <a:buSzTx/>
                        <a:buFont typeface="Arial"/>
                        <a:buAutoNum type="arabicPeriod"/>
                        <a:tabLst/>
                        <a:defRPr/>
                      </a:pPr>
                      <a:r>
                        <a:rPr lang="fr-FR" sz="1200" b="0" i="0" u="none" strike="noStrike">
                          <a:solidFill>
                            <a:srgbClr val="000000"/>
                          </a:solidFill>
                          <a:effectLst/>
                          <a:latin typeface="Arial" panose="020B0604020202020204" pitchFamily="34" charset="0"/>
                          <a:cs typeface="Arial" panose="020B0604020202020204" pitchFamily="34" charset="0"/>
                        </a:rPr>
                        <a:t>Association</a:t>
                      </a:r>
                      <a:r>
                        <a:rPr lang="fr-FR" sz="1200" b="0" i="0" u="none" strike="noStrike" baseline="0">
                          <a:solidFill>
                            <a:srgbClr val="000000"/>
                          </a:solidFill>
                          <a:effectLst/>
                          <a:latin typeface="Arial" panose="020B0604020202020204" pitchFamily="34" charset="0"/>
                          <a:cs typeface="Arial" panose="020B0604020202020204" pitchFamily="34" charset="0"/>
                        </a:rPr>
                        <a:t> burkinabé d’action communautaire (ABAC)</a:t>
                      </a:r>
                    </a:p>
                    <a:p>
                      <a:pPr marL="228600" marR="0" lvl="0" indent="-228600" algn="l" defTabSz="914400" rtl="0" eaLnBrk="1" fontAlgn="b" latinLnBrk="0" hangingPunct="1">
                        <a:lnSpc>
                          <a:spcPct val="100000"/>
                        </a:lnSpc>
                        <a:spcBef>
                          <a:spcPts val="0"/>
                        </a:spcBef>
                        <a:spcAft>
                          <a:spcPts val="0"/>
                        </a:spcAft>
                        <a:buClr>
                          <a:srgbClr val="000000"/>
                        </a:buClr>
                        <a:buSzTx/>
                        <a:buFont typeface="Arial"/>
                        <a:buAutoNum type="arabicPeriod"/>
                        <a:tabLst/>
                        <a:defRPr/>
                      </a:pPr>
                      <a:r>
                        <a:rPr lang="fr-FR" sz="1200" b="0" i="0" u="none" strike="noStrike" baseline="0">
                          <a:solidFill>
                            <a:srgbClr val="000000"/>
                          </a:solidFill>
                          <a:effectLst/>
                          <a:latin typeface="Arial" panose="020B0604020202020204" pitchFamily="34" charset="0"/>
                          <a:cs typeface="Arial" panose="020B0604020202020204" pitchFamily="34" charset="0"/>
                        </a:rPr>
                        <a:t>KAWORO</a:t>
                      </a:r>
                    </a:p>
                    <a:p>
                      <a:endParaRPr lang="en-US" sz="12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Maize</a:t>
                      </a:r>
                      <a:r>
                        <a:rPr lang="en-US" sz="1200" baseline="0">
                          <a:latin typeface="Arial" panose="020B0604020202020204" pitchFamily="34" charset="0"/>
                          <a:cs typeface="Arial" panose="020B0604020202020204" pitchFamily="34" charset="0"/>
                        </a:rPr>
                        <a:t> and cowpea</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Arial" panose="020B0604020202020204" pitchFamily="34" charset="0"/>
                          <a:cs typeface="Arial" panose="020B0604020202020204" pitchFamily="34" charset="0"/>
                        </a:rPr>
                        <a:t>294,000 </a:t>
                      </a:r>
                    </a:p>
                    <a:p>
                      <a:pPr algn="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28159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Details of Existing Portfolio of Investments in Burkina Faso </a:t>
            </a:r>
            <a:r>
              <a:rPr lang="en-US" sz="1100" i="1"/>
              <a:t>(1 of 2) </a:t>
            </a:r>
          </a:p>
        </p:txBody>
      </p:sp>
      <p:graphicFrame>
        <p:nvGraphicFramePr>
          <p:cNvPr id="3" name="Table 2"/>
          <p:cNvGraphicFramePr>
            <a:graphicFrameLocks noGrp="1"/>
          </p:cNvGraphicFramePr>
          <p:nvPr>
            <p:extLst>
              <p:ext uri="{D42A27DB-BD31-4B8C-83A1-F6EECF244321}">
                <p14:modId xmlns:p14="http://schemas.microsoft.com/office/powerpoint/2010/main" val="2614268738"/>
              </p:ext>
            </p:extLst>
          </p:nvPr>
        </p:nvGraphicFramePr>
        <p:xfrm>
          <a:off x="450741" y="1056216"/>
          <a:ext cx="9326880" cy="3030856"/>
        </p:xfrm>
        <a:graphic>
          <a:graphicData uri="http://schemas.openxmlformats.org/drawingml/2006/table">
            <a:tbl>
              <a:tblPr firstRow="1" bandRow="1">
                <a:tableStyleId>{318E6629-4EBB-4D30-9DD3-6ACEAB857B28}</a:tableStyleId>
              </a:tblPr>
              <a:tblGrid>
                <a:gridCol w="2651760">
                  <a:extLst>
                    <a:ext uri="{9D8B030D-6E8A-4147-A177-3AD203B41FA5}">
                      <a16:colId xmlns:a16="http://schemas.microsoft.com/office/drawing/2014/main" xmlns="" val="20000"/>
                    </a:ext>
                  </a:extLst>
                </a:gridCol>
                <a:gridCol w="4389120">
                  <a:extLst>
                    <a:ext uri="{9D8B030D-6E8A-4147-A177-3AD203B41FA5}">
                      <a16:colId xmlns:a16="http://schemas.microsoft.com/office/drawing/2014/main" xmlns="" val="20001"/>
                    </a:ext>
                  </a:extLst>
                </a:gridCol>
                <a:gridCol w="1188720">
                  <a:extLst>
                    <a:ext uri="{9D8B030D-6E8A-4147-A177-3AD203B41FA5}">
                      <a16:colId xmlns:a16="http://schemas.microsoft.com/office/drawing/2014/main" xmlns="" val="20002"/>
                    </a:ext>
                  </a:extLst>
                </a:gridCol>
                <a:gridCol w="1097280">
                  <a:extLst>
                    <a:ext uri="{9D8B030D-6E8A-4147-A177-3AD203B41FA5}">
                      <a16:colId xmlns:a16="http://schemas.microsoft.com/office/drawing/2014/main" xmlns="" val="20003"/>
                    </a:ext>
                  </a:extLst>
                </a:gridCol>
              </a:tblGrid>
              <a:tr h="370840">
                <a:tc>
                  <a:txBody>
                    <a:bodyPr/>
                    <a:lstStyle/>
                    <a:p>
                      <a:r>
                        <a:rPr lang="en-US" sz="1200" b="1" dirty="0">
                          <a:solidFill>
                            <a:schemeClr val="tx1"/>
                          </a:solidFill>
                          <a:latin typeface="+mj-lt"/>
                          <a:cs typeface="Arial"/>
                        </a:rPr>
                        <a:t>Description</a:t>
                      </a:r>
                    </a:p>
                  </a:txBody>
                  <a:tcPr marL="74295" marR="74295" marT="37148" marB="37148">
                    <a:solidFill>
                      <a:schemeClr val="accent6">
                        <a:alpha val="0"/>
                      </a:schemeClr>
                    </a:solidFill>
                  </a:tcPr>
                </a:tc>
                <a:tc>
                  <a:txBody>
                    <a:bodyPr/>
                    <a:lstStyle/>
                    <a:p>
                      <a:r>
                        <a:rPr lang="en-US" sz="1200" b="1" dirty="0">
                          <a:solidFill>
                            <a:schemeClr val="tx1"/>
                          </a:solidFill>
                          <a:latin typeface="+mj-lt"/>
                          <a:cs typeface="Arial"/>
                        </a:rPr>
                        <a:t>Partners</a:t>
                      </a:r>
                    </a:p>
                  </a:txBody>
                  <a:tcPr marL="74295" marR="74295" marT="37148" marB="37148">
                    <a:solidFill>
                      <a:schemeClr val="accent6">
                        <a:alpha val="0"/>
                      </a:schemeClr>
                    </a:solidFill>
                  </a:tcPr>
                </a:tc>
                <a:tc>
                  <a:txBody>
                    <a:bodyPr/>
                    <a:lstStyle/>
                    <a:p>
                      <a:r>
                        <a:rPr lang="en-US" sz="1200" b="1" dirty="0">
                          <a:solidFill>
                            <a:schemeClr val="tx1"/>
                          </a:solidFill>
                          <a:latin typeface="+mj-lt"/>
                          <a:cs typeface="Arial"/>
                        </a:rPr>
                        <a:t>Crops/Value Chain</a:t>
                      </a:r>
                    </a:p>
                  </a:txBody>
                  <a:tcPr marL="74295" marR="74295" marT="37148" marB="37148">
                    <a:solidFill>
                      <a:schemeClr val="accent6">
                        <a:alpha val="0"/>
                      </a:schemeClr>
                    </a:solidFill>
                  </a:tcPr>
                </a:tc>
                <a:tc>
                  <a:txBody>
                    <a:bodyPr/>
                    <a:lstStyle/>
                    <a:p>
                      <a:r>
                        <a:rPr lang="en-US" sz="1200" b="1" dirty="0">
                          <a:solidFill>
                            <a:schemeClr val="tx1"/>
                          </a:solidFill>
                          <a:latin typeface="+mj-lt"/>
                          <a:cs typeface="Arial"/>
                        </a:rPr>
                        <a:t>Target</a:t>
                      </a:r>
                    </a:p>
                  </a:txBody>
                  <a:tcPr marL="74295" marR="74295" marT="37148" marB="37148">
                    <a:solidFill>
                      <a:schemeClr val="accent6">
                        <a:alpha val="0"/>
                      </a:schemeClr>
                    </a:solid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dirty="0">
                          <a:effectLst/>
                          <a:latin typeface="+mj-lt"/>
                          <a:cs typeface="Arial"/>
                        </a:rPr>
                        <a:t>Scaling Up Maize and Cowpea Value Chains for Improved Incomes and Food Security </a:t>
                      </a:r>
                      <a:r>
                        <a:rPr lang="en-US" sz="1200" b="0" i="0" u="none" strike="noStrike" cap="none" dirty="0">
                          <a:solidFill>
                            <a:schemeClr val="tx1"/>
                          </a:solidFill>
                          <a:effectLst/>
                          <a:latin typeface="+mj-lt"/>
                          <a:ea typeface="+mn-ea"/>
                          <a:cs typeface="Arial"/>
                          <a:sym typeface="Arial"/>
                        </a:rPr>
                        <a:t>for</a:t>
                      </a:r>
                      <a:r>
                        <a:rPr lang="en-US" sz="1200" u="none" strike="noStrike" dirty="0">
                          <a:effectLst/>
                          <a:latin typeface="+mj-lt"/>
                          <a:cs typeface="Arial"/>
                        </a:rPr>
                        <a:t> Smallholder Farmers in Cascades and </a:t>
                      </a:r>
                      <a:r>
                        <a:rPr lang="en-US" sz="1200" u="none" strike="noStrike" dirty="0" err="1">
                          <a:effectLst/>
                          <a:latin typeface="+mj-lt"/>
                          <a:cs typeface="Arial"/>
                        </a:rPr>
                        <a:t>Hauts</a:t>
                      </a:r>
                      <a:r>
                        <a:rPr lang="en-US" sz="1200" u="none" strike="noStrike" dirty="0">
                          <a:effectLst/>
                          <a:latin typeface="+mj-lt"/>
                          <a:cs typeface="Arial"/>
                        </a:rPr>
                        <a:t> </a:t>
                      </a:r>
                      <a:r>
                        <a:rPr lang="en-US" sz="1200" u="none" strike="noStrike" dirty="0" err="1">
                          <a:effectLst/>
                          <a:latin typeface="+mj-lt"/>
                          <a:cs typeface="Arial"/>
                        </a:rPr>
                        <a:t>Bassins</a:t>
                      </a:r>
                      <a:r>
                        <a:rPr lang="en-US" sz="1200" u="none" strike="noStrike" dirty="0">
                          <a:effectLst/>
                          <a:latin typeface="+mj-lt"/>
                          <a:cs typeface="Arial"/>
                        </a:rPr>
                        <a:t> Regions of Burkina Faso</a:t>
                      </a:r>
                      <a:endParaRPr lang="en-US" sz="1200" b="0" i="0" u="none" strike="noStrike" dirty="0">
                        <a:solidFill>
                          <a:srgbClr val="000000"/>
                        </a:solidFill>
                        <a:effectLst/>
                        <a:latin typeface="+mj-lt"/>
                        <a:cs typeface="Arial"/>
                      </a:endParaRPr>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200" b="0" i="0" u="none" strike="noStrike" dirty="0">
                          <a:solidFill>
                            <a:srgbClr val="000000"/>
                          </a:solidFill>
                          <a:effectLst/>
                          <a:latin typeface="+mj-lt"/>
                          <a:cs typeface="Arial"/>
                        </a:rPr>
                        <a:t>Association</a:t>
                      </a:r>
                      <a:r>
                        <a:rPr lang="fr-FR" sz="1200" b="0" i="0" u="none" strike="noStrike" baseline="0" dirty="0">
                          <a:solidFill>
                            <a:srgbClr val="000000"/>
                          </a:solidFill>
                          <a:effectLst/>
                          <a:latin typeface="+mj-lt"/>
                          <a:cs typeface="Arial"/>
                        </a:rPr>
                        <a:t> pour la promotion des petites et moyennes entreprises (APME 2A), </a:t>
                      </a:r>
                      <a:r>
                        <a:rPr lang="fr-FR" sz="1200" b="0" i="0" u="none" strike="noStrike" dirty="0">
                          <a:solidFill>
                            <a:srgbClr val="000000"/>
                          </a:solidFill>
                          <a:effectLst/>
                          <a:latin typeface="+mj-lt"/>
                          <a:cs typeface="Arial"/>
                        </a:rPr>
                        <a:t>Institut de l'Environnement et de Recherches Agricoles, Association Centre Ecologique Albert,</a:t>
                      </a:r>
                      <a:r>
                        <a:rPr lang="fr-FR" sz="1200" b="0" i="0" u="none" strike="noStrike" baseline="0" dirty="0">
                          <a:solidFill>
                            <a:srgbClr val="000000"/>
                          </a:solidFill>
                          <a:effectLst/>
                          <a:latin typeface="+mj-lt"/>
                          <a:cs typeface="Arial"/>
                        </a:rPr>
                        <a:t> </a:t>
                      </a:r>
                      <a:r>
                        <a:rPr lang="fr-FR" sz="1200" b="0" i="0" u="none" strike="noStrike" dirty="0">
                          <a:solidFill>
                            <a:srgbClr val="000000"/>
                          </a:solidFill>
                          <a:effectLst/>
                          <a:latin typeface="+mj-lt"/>
                          <a:cs typeface="Arial"/>
                        </a:rPr>
                        <a:t>Schweitzer du Burkina Faso, Association Des Grossistes et </a:t>
                      </a:r>
                      <a:r>
                        <a:rPr lang="fr-FR" sz="1200" b="0" i="0" u="none" strike="noStrike" dirty="0" err="1">
                          <a:solidFill>
                            <a:srgbClr val="000000"/>
                          </a:solidFill>
                          <a:effectLst/>
                          <a:latin typeface="+mj-lt"/>
                          <a:cs typeface="Arial"/>
                        </a:rPr>
                        <a:t>Detaillants</a:t>
                      </a:r>
                      <a:r>
                        <a:rPr lang="fr-FR" sz="1200" b="0" i="0" u="none" strike="noStrike" dirty="0">
                          <a:solidFill>
                            <a:srgbClr val="000000"/>
                          </a:solidFill>
                          <a:effectLst/>
                          <a:latin typeface="+mj-lt"/>
                          <a:cs typeface="Arial"/>
                        </a:rPr>
                        <a:t> D'intrants,</a:t>
                      </a:r>
                      <a:r>
                        <a:rPr lang="fr-FR" sz="1200" b="0" i="0" u="none" strike="noStrike" baseline="0" dirty="0">
                          <a:solidFill>
                            <a:srgbClr val="000000"/>
                          </a:solidFill>
                          <a:effectLst/>
                          <a:latin typeface="+mj-lt"/>
                          <a:cs typeface="Arial"/>
                        </a:rPr>
                        <a:t> </a:t>
                      </a:r>
                      <a:r>
                        <a:rPr lang="en-US" sz="1200" b="0" i="0" u="none" strike="noStrike" dirty="0">
                          <a:solidFill>
                            <a:srgbClr val="000000"/>
                          </a:solidFill>
                          <a:effectLst/>
                          <a:latin typeface="+mj-lt"/>
                          <a:cs typeface="Arial"/>
                        </a:rPr>
                        <a:t>Neema Agricole Du Faso, Agriculture et </a:t>
                      </a:r>
                      <a:r>
                        <a:rPr lang="en-US" sz="1200" b="0" i="0" u="none" strike="noStrike" dirty="0" err="1">
                          <a:solidFill>
                            <a:srgbClr val="000000"/>
                          </a:solidFill>
                          <a:effectLst/>
                          <a:latin typeface="+mj-lt"/>
                          <a:cs typeface="Arial"/>
                        </a:rPr>
                        <a:t>Intrants</a:t>
                      </a:r>
                      <a:r>
                        <a:rPr lang="en-US" sz="1200" b="0" i="0" u="none" strike="noStrike" dirty="0">
                          <a:solidFill>
                            <a:srgbClr val="000000"/>
                          </a:solidFill>
                          <a:effectLst/>
                          <a:latin typeface="+mj-lt"/>
                          <a:cs typeface="Arial"/>
                        </a:rPr>
                        <a:t>,</a:t>
                      </a:r>
                      <a:r>
                        <a:rPr lang="en-US" sz="1200" b="0" i="0" u="none" strike="noStrike" baseline="0" dirty="0">
                          <a:solidFill>
                            <a:srgbClr val="000000"/>
                          </a:solidFill>
                          <a:effectLst/>
                          <a:latin typeface="+mj-lt"/>
                          <a:cs typeface="Arial"/>
                        </a:rPr>
                        <a:t> </a:t>
                      </a:r>
                      <a:r>
                        <a:rPr lang="en-US" sz="1200" b="0" i="0" u="none" strike="noStrike" dirty="0">
                          <a:solidFill>
                            <a:srgbClr val="000000"/>
                          </a:solidFill>
                          <a:effectLst/>
                          <a:latin typeface="+mj-lt"/>
                          <a:cs typeface="Arial"/>
                        </a:rPr>
                        <a:t>Union provincial des </a:t>
                      </a:r>
                      <a:r>
                        <a:rPr lang="en-US" sz="1200" b="0" i="0" u="none" strike="noStrike" dirty="0" err="1">
                          <a:solidFill>
                            <a:srgbClr val="000000"/>
                          </a:solidFill>
                          <a:effectLst/>
                          <a:latin typeface="+mj-lt"/>
                          <a:cs typeface="Arial"/>
                        </a:rPr>
                        <a:t>professionnels</a:t>
                      </a:r>
                      <a:r>
                        <a:rPr lang="en-US" sz="1200" b="0" i="0" u="none" strike="noStrike" dirty="0">
                          <a:solidFill>
                            <a:srgbClr val="000000"/>
                          </a:solidFill>
                          <a:effectLst/>
                          <a:latin typeface="+mj-lt"/>
                          <a:cs typeface="Arial"/>
                        </a:rPr>
                        <a:t> </a:t>
                      </a:r>
                      <a:r>
                        <a:rPr lang="en-US" sz="1200" b="0" i="0" u="none" strike="noStrike" dirty="0" err="1">
                          <a:solidFill>
                            <a:srgbClr val="000000"/>
                          </a:solidFill>
                          <a:effectLst/>
                          <a:latin typeface="+mj-lt"/>
                          <a:cs typeface="Arial"/>
                        </a:rPr>
                        <a:t>agricoles</a:t>
                      </a:r>
                      <a:r>
                        <a:rPr lang="en-US" sz="1200" b="0" i="0" u="none" strike="noStrike" dirty="0">
                          <a:solidFill>
                            <a:srgbClr val="000000"/>
                          </a:solidFill>
                          <a:effectLst/>
                          <a:latin typeface="+mj-lt"/>
                          <a:cs typeface="Arial"/>
                        </a:rPr>
                        <a:t> du </a:t>
                      </a:r>
                      <a:r>
                        <a:rPr lang="en-US" sz="1200" b="0" i="0" u="none" strike="noStrike" dirty="0" err="1">
                          <a:solidFill>
                            <a:srgbClr val="000000"/>
                          </a:solidFill>
                          <a:effectLst/>
                          <a:latin typeface="+mj-lt"/>
                          <a:cs typeface="Arial"/>
                        </a:rPr>
                        <a:t>Houet</a:t>
                      </a:r>
                      <a:r>
                        <a:rPr lang="en-US" sz="1200" b="0" i="0" u="none" strike="noStrike" dirty="0">
                          <a:solidFill>
                            <a:srgbClr val="000000"/>
                          </a:solidFill>
                          <a:effectLst/>
                          <a:latin typeface="+mj-lt"/>
                          <a:cs typeface="Arial"/>
                        </a:rPr>
                        <a:t>,</a:t>
                      </a:r>
                      <a:r>
                        <a:rPr lang="en-US" sz="1200" b="0" i="0" u="none" strike="noStrike" baseline="0" dirty="0">
                          <a:solidFill>
                            <a:srgbClr val="000000"/>
                          </a:solidFill>
                          <a:effectLst/>
                          <a:latin typeface="+mj-lt"/>
                          <a:cs typeface="Arial"/>
                        </a:rPr>
                        <a:t> </a:t>
                      </a:r>
                      <a:r>
                        <a:rPr lang="en-US" sz="1200" b="0" i="0" u="none" strike="noStrike" dirty="0" err="1">
                          <a:solidFill>
                            <a:srgbClr val="000000"/>
                          </a:solidFill>
                          <a:effectLst/>
                          <a:latin typeface="+mj-lt"/>
                          <a:cs typeface="Arial"/>
                        </a:rPr>
                        <a:t>Agripromo</a:t>
                      </a:r>
                      <a:r>
                        <a:rPr lang="en-US" sz="1200" b="0" i="0" u="none" strike="noStrike" dirty="0">
                          <a:solidFill>
                            <a:srgbClr val="000000"/>
                          </a:solidFill>
                          <a:effectLst/>
                          <a:latin typeface="+mj-lt"/>
                          <a:cs typeface="Arial"/>
                        </a:rPr>
                        <a:t>,</a:t>
                      </a:r>
                      <a:r>
                        <a:rPr lang="en-US" sz="1200" b="0" i="0" u="none" strike="noStrike" baseline="0" dirty="0">
                          <a:solidFill>
                            <a:srgbClr val="000000"/>
                          </a:solidFill>
                          <a:effectLst/>
                          <a:latin typeface="+mj-lt"/>
                          <a:cs typeface="Arial"/>
                        </a:rPr>
                        <a:t> </a:t>
                      </a:r>
                      <a:r>
                        <a:rPr lang="fr-FR" sz="1200" b="0" i="0" u="none" strike="noStrike" dirty="0">
                          <a:solidFill>
                            <a:srgbClr val="000000"/>
                          </a:solidFill>
                          <a:effectLst/>
                          <a:latin typeface="+mj-lt"/>
                          <a:cs typeface="Arial"/>
                        </a:rPr>
                        <a:t>Direction </a:t>
                      </a:r>
                      <a:r>
                        <a:rPr lang="fr-FR" sz="1200" b="0" i="0" u="none" strike="noStrike" dirty="0" err="1">
                          <a:solidFill>
                            <a:srgbClr val="000000"/>
                          </a:solidFill>
                          <a:effectLst/>
                          <a:latin typeface="+mj-lt"/>
                          <a:cs typeface="Arial"/>
                        </a:rPr>
                        <a:t>Génerale</a:t>
                      </a:r>
                      <a:r>
                        <a:rPr lang="fr-FR" sz="1200" b="0" i="0" u="none" strike="noStrike" dirty="0">
                          <a:solidFill>
                            <a:srgbClr val="000000"/>
                          </a:solidFill>
                          <a:effectLst/>
                          <a:latin typeface="+mj-lt"/>
                          <a:cs typeface="Arial"/>
                        </a:rPr>
                        <a:t> des Production Végétales,</a:t>
                      </a:r>
                      <a:endParaRPr lang="en-US" sz="1200" b="0" i="0" u="none" strike="noStrike" dirty="0">
                        <a:solidFill>
                          <a:srgbClr val="000000"/>
                        </a:solidFill>
                        <a:effectLst/>
                        <a:latin typeface="+mj-lt"/>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dirty="0">
                          <a:effectLst/>
                          <a:latin typeface="+mj-lt"/>
                        </a:rPr>
                        <a:t>Maize and Cowpea</a:t>
                      </a:r>
                      <a:endParaRPr lang="en-US" sz="1200" b="0" i="0" u="none" strike="noStrike" dirty="0">
                        <a:solidFill>
                          <a:srgbClr val="000000"/>
                        </a:solidFill>
                        <a:effectLst/>
                        <a:latin typeface="+mj-lt"/>
                      </a:endParaRPr>
                    </a:p>
                  </a:txBody>
                  <a:tcPr/>
                </a:tc>
                <a:tc>
                  <a:txBody>
                    <a:bodyPr/>
                    <a:lstStyle/>
                    <a:p>
                      <a:pPr algn="r"/>
                      <a:r>
                        <a:rPr lang="en-US" sz="1200" dirty="0">
                          <a:latin typeface="+mj-lt"/>
                          <a:cs typeface="Arial"/>
                        </a:rPr>
                        <a:t>150,000</a:t>
                      </a:r>
                    </a:p>
                  </a:txBody>
                  <a:tcPr/>
                </a:tc>
                <a:extLst>
                  <a:ext uri="{0D108BD9-81ED-4DB2-BD59-A6C34878D82A}">
                    <a16:rowId xmlns:a16="http://schemas.microsoft.com/office/drawing/2014/main" xmlns="" val="10001"/>
                  </a:ext>
                </a:extLst>
              </a:tr>
              <a:tr h="370839">
                <a:tc>
                  <a:txBody>
                    <a:bodyPr/>
                    <a:lstStyle/>
                    <a:p>
                      <a:pPr lvl="0" algn="l">
                        <a:lnSpc>
                          <a:spcPct val="100000"/>
                        </a:lnSpc>
                        <a:spcBef>
                          <a:spcPts val="0"/>
                        </a:spcBef>
                        <a:spcAft>
                          <a:spcPts val="0"/>
                        </a:spcAft>
                        <a:buNone/>
                      </a:pPr>
                      <a:r>
                        <a:rPr lang="en-US" sz="1200" b="0" i="0" u="none" strike="noStrike" noProof="0" dirty="0"/>
                        <a:t>M</a:t>
                      </a:r>
                      <a:r>
                        <a:rPr lang="en-US" sz="1200" b="0" i="0" u="none" strike="noStrike" noProof="0" dirty="0">
                          <a:latin typeface="Arial"/>
                        </a:rPr>
                        <a:t>aize and cowpea value chain upgrading with sustainable financial systems and industrial markets</a:t>
                      </a:r>
                      <a:r>
                        <a:rPr lang="en-US" sz="1200" b="0" i="0" u="none" strike="noStrike" noProof="0" dirty="0"/>
                        <a:t> </a:t>
                      </a:r>
                      <a:endParaRPr lang="en-US" dirty="0"/>
                    </a:p>
                    <a:p>
                      <a:pPr lvl="0" algn="l">
                        <a:lnSpc>
                          <a:spcPct val="100000"/>
                        </a:lnSpc>
                        <a:spcBef>
                          <a:spcPts val="0"/>
                        </a:spcBef>
                        <a:spcAft>
                          <a:spcPts val="0"/>
                        </a:spcAft>
                        <a:buNone/>
                      </a:pPr>
                      <a:endParaRPr lang="en-US" dirty="0"/>
                    </a:p>
                    <a:p>
                      <a:pPr lvl="0">
                        <a:buNone/>
                      </a:pPr>
                      <a:endParaRPr lang="en-US" sz="1200" strike="noStrike" dirty="0">
                        <a:latin typeface="+mj-lt"/>
                        <a:cs typeface="Arial"/>
                      </a:endParaRPr>
                    </a:p>
                  </a:txBody>
                  <a:tcPr/>
                </a:tc>
                <a:tc>
                  <a:txBody>
                    <a:bodyPr/>
                    <a:lstStyle/>
                    <a:p>
                      <a:pPr lvl="0">
                        <a:buNone/>
                      </a:pPr>
                      <a:r>
                        <a:rPr lang="en-US" sz="1200" dirty="0">
                          <a:latin typeface="+mj-lt"/>
                        </a:rPr>
                        <a:t>ICDE</a:t>
                      </a:r>
                    </a:p>
                  </a:txBody>
                  <a:tcPr/>
                </a:tc>
                <a:tc>
                  <a:txBody>
                    <a:bodyPr/>
                    <a:lstStyle/>
                    <a:p>
                      <a:pPr lvl="0">
                        <a:buNone/>
                      </a:pPr>
                      <a:r>
                        <a:rPr lang="en-US" sz="1200" dirty="0">
                          <a:latin typeface="+mj-lt"/>
                        </a:rPr>
                        <a:t>Maize cowpea</a:t>
                      </a:r>
                    </a:p>
                  </a:txBody>
                  <a:tcPr/>
                </a:tc>
                <a:tc>
                  <a:txBody>
                    <a:bodyPr/>
                    <a:lstStyle/>
                    <a:p>
                      <a:pPr lvl="0" algn="r">
                        <a:buNone/>
                      </a:pPr>
                      <a:r>
                        <a:rPr lang="en-US" sz="1200" dirty="0">
                          <a:latin typeface="+mj-lt"/>
                        </a:rPr>
                        <a:t>75,000</a:t>
                      </a:r>
                    </a:p>
                  </a:txBody>
                  <a:tcPr/>
                </a:tc>
                <a:extLst>
                  <a:ext uri="{0D108BD9-81ED-4DB2-BD59-A6C34878D82A}">
                    <a16:rowId xmlns:a16="http://schemas.microsoft.com/office/drawing/2014/main" xmlns="" val="1559996756"/>
                  </a:ext>
                </a:extLst>
              </a:tr>
            </a:tbl>
          </a:graphicData>
        </a:graphic>
      </p:graphicFrame>
    </p:spTree>
    <p:extLst>
      <p:ext uri="{BB962C8B-B14F-4D97-AF65-F5344CB8AC3E}">
        <p14:creationId xmlns:p14="http://schemas.microsoft.com/office/powerpoint/2010/main" val="169278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Mapping the Strategy to outcomes in the theory of change</a:t>
            </a:r>
          </a:p>
        </p:txBody>
      </p:sp>
      <p:graphicFrame>
        <p:nvGraphicFramePr>
          <p:cNvPr id="6" name="Table 5"/>
          <p:cNvGraphicFramePr>
            <a:graphicFrameLocks noGrp="1"/>
          </p:cNvGraphicFramePr>
          <p:nvPr>
            <p:extLst>
              <p:ext uri="{D42A27DB-BD31-4B8C-83A1-F6EECF244321}">
                <p14:modId xmlns:p14="http://schemas.microsoft.com/office/powerpoint/2010/main" val="2433654310"/>
              </p:ext>
            </p:extLst>
          </p:nvPr>
        </p:nvGraphicFramePr>
        <p:xfrm>
          <a:off x="450741" y="907040"/>
          <a:ext cx="9108759" cy="5623560"/>
        </p:xfrm>
        <a:graphic>
          <a:graphicData uri="http://schemas.openxmlformats.org/drawingml/2006/table">
            <a:tbl>
              <a:tblPr firstRow="1" bandRow="1">
                <a:tableStyleId>{E8B1032C-EA38-4F05-BA0D-38AFFFC7BED3}</a:tableStyleId>
              </a:tblPr>
              <a:tblGrid>
                <a:gridCol w="1161243">
                  <a:extLst>
                    <a:ext uri="{9D8B030D-6E8A-4147-A177-3AD203B41FA5}">
                      <a16:colId xmlns:a16="http://schemas.microsoft.com/office/drawing/2014/main" xmlns="" val="20000"/>
                    </a:ext>
                  </a:extLst>
                </a:gridCol>
                <a:gridCol w="2403835">
                  <a:extLst>
                    <a:ext uri="{9D8B030D-6E8A-4147-A177-3AD203B41FA5}">
                      <a16:colId xmlns:a16="http://schemas.microsoft.com/office/drawing/2014/main" xmlns="" val="20001"/>
                    </a:ext>
                  </a:extLst>
                </a:gridCol>
                <a:gridCol w="2362947">
                  <a:extLst>
                    <a:ext uri="{9D8B030D-6E8A-4147-A177-3AD203B41FA5}">
                      <a16:colId xmlns:a16="http://schemas.microsoft.com/office/drawing/2014/main" xmlns="" val="20002"/>
                    </a:ext>
                  </a:extLst>
                </a:gridCol>
                <a:gridCol w="1784846">
                  <a:extLst>
                    <a:ext uri="{9D8B030D-6E8A-4147-A177-3AD203B41FA5}">
                      <a16:colId xmlns:a16="http://schemas.microsoft.com/office/drawing/2014/main" xmlns="" val="20003"/>
                    </a:ext>
                  </a:extLst>
                </a:gridCol>
                <a:gridCol w="1395888">
                  <a:extLst>
                    <a:ext uri="{9D8B030D-6E8A-4147-A177-3AD203B41FA5}">
                      <a16:colId xmlns:a16="http://schemas.microsoft.com/office/drawing/2014/main" xmlns="" val="20004"/>
                    </a:ext>
                  </a:extLst>
                </a:gridCol>
              </a:tblGrid>
              <a:tr h="370840">
                <a:tc>
                  <a:txBody>
                    <a:bodyPr/>
                    <a:lstStyle/>
                    <a:p>
                      <a:pPr algn="l"/>
                      <a:r>
                        <a:rPr lang="en-GB" sz="1100" noProof="0" dirty="0">
                          <a:latin typeface="+mn-lt"/>
                          <a:cs typeface="Arial" panose="020B0604020202020204" pitchFamily="34" charset="0"/>
                        </a:rPr>
                        <a:t>Change area (outcomes)</a:t>
                      </a:r>
                    </a:p>
                  </a:txBody>
                  <a:tcPr/>
                </a:tc>
                <a:tc>
                  <a:txBody>
                    <a:bodyPr/>
                    <a:lstStyle/>
                    <a:p>
                      <a:pPr algn="l"/>
                      <a:r>
                        <a:rPr lang="en-GB" sz="1100" noProof="0">
                          <a:latin typeface="+mn-lt"/>
                          <a:cs typeface="Arial" panose="020B0604020202020204" pitchFamily="34" charset="0"/>
                        </a:rPr>
                        <a:t>Activities</a:t>
                      </a:r>
                    </a:p>
                  </a:txBody>
                  <a:tcPr/>
                </a:tc>
                <a:tc>
                  <a:txBody>
                    <a:bodyPr/>
                    <a:lstStyle/>
                    <a:p>
                      <a:pPr algn="l"/>
                      <a:r>
                        <a:rPr lang="en-GB" sz="1100" noProof="0">
                          <a:latin typeface="+mn-lt"/>
                          <a:cs typeface="Arial" panose="020B0604020202020204" pitchFamily="34" charset="0"/>
                        </a:rPr>
                        <a:t>Current investments</a:t>
                      </a:r>
                    </a:p>
                  </a:txBody>
                  <a:tcPr/>
                </a:tc>
                <a:tc>
                  <a:txBody>
                    <a:bodyPr/>
                    <a:lstStyle/>
                    <a:p>
                      <a:pPr algn="l"/>
                      <a:r>
                        <a:rPr lang="en-GB" sz="1100" noProof="0">
                          <a:latin typeface="+mn-lt"/>
                          <a:cs typeface="Arial" panose="020B0604020202020204" pitchFamily="34" charset="0"/>
                        </a:rPr>
                        <a:t>Gaps for future</a:t>
                      </a:r>
                      <a:r>
                        <a:rPr lang="en-GB" sz="1100" baseline="0" noProof="0">
                          <a:latin typeface="+mn-lt"/>
                          <a:cs typeface="Arial" panose="020B0604020202020204" pitchFamily="34" charset="0"/>
                        </a:rPr>
                        <a:t> investments</a:t>
                      </a:r>
                      <a:endParaRPr lang="en-GB" sz="1100" noProof="0">
                        <a:latin typeface="+mn-lt"/>
                        <a:cs typeface="Arial" panose="020B0604020202020204" pitchFamily="34" charset="0"/>
                      </a:endParaRPr>
                    </a:p>
                  </a:txBody>
                  <a:tcPr/>
                </a:tc>
                <a:tc>
                  <a:txBody>
                    <a:bodyPr/>
                    <a:lstStyle/>
                    <a:p>
                      <a:pPr algn="l"/>
                      <a:r>
                        <a:rPr lang="en-GB" sz="1100" noProof="0">
                          <a:latin typeface="+mn-lt"/>
                          <a:cs typeface="Arial" panose="020B0604020202020204" pitchFamily="34" charset="0"/>
                        </a:rPr>
                        <a:t>Potential</a:t>
                      </a:r>
                      <a:r>
                        <a:rPr lang="en-GB" sz="1100" baseline="0" noProof="0">
                          <a:latin typeface="+mn-lt"/>
                          <a:cs typeface="Arial" panose="020B0604020202020204" pitchFamily="34" charset="0"/>
                        </a:rPr>
                        <a:t> partners</a:t>
                      </a:r>
                      <a:endParaRPr lang="en-GB" sz="1100" noProof="0">
                        <a:latin typeface="+mn-lt"/>
                        <a:cs typeface="Arial" panose="020B0604020202020204" pitchFamily="34" charset="0"/>
                      </a:endParaRPr>
                    </a:p>
                  </a:txBody>
                  <a:tcPr/>
                </a:tc>
                <a:extLst>
                  <a:ext uri="{0D108BD9-81ED-4DB2-BD59-A6C34878D82A}">
                    <a16:rowId xmlns:a16="http://schemas.microsoft.com/office/drawing/2014/main" xmlns="" val="10000"/>
                  </a:ext>
                </a:extLst>
              </a:tr>
              <a:tr h="370840">
                <a:tc rowSpan="2">
                  <a:txBody>
                    <a:bodyPr/>
                    <a:lstStyle/>
                    <a:p>
                      <a:pPr marL="0" marR="0" algn="l">
                        <a:spcBef>
                          <a:spcPts val="0"/>
                        </a:spcBef>
                        <a:spcAft>
                          <a:spcPts val="0"/>
                        </a:spcAft>
                      </a:pPr>
                      <a:r>
                        <a:rPr lang="en-GB" sz="1100" noProof="0">
                          <a:solidFill>
                            <a:schemeClr val="tx1"/>
                          </a:solidFill>
                          <a:effectLst/>
                          <a:latin typeface="+mn-lt"/>
                          <a:ea typeface="Calibri" panose="020F0502020204030204" pitchFamily="34" charset="0"/>
                          <a:cs typeface="Arial" panose="020B0604020202020204" pitchFamily="34" charset="0"/>
                        </a:rPr>
                        <a:t>Strengthened planning, coordination and implementation of agricultural sector investment plans </a:t>
                      </a: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Strengthening of the delivery capabilities of the Ministry of Agriculture - Planning coordination, execution and strong M&amp;E system for evidence based decision making</a:t>
                      </a:r>
                    </a:p>
                  </a:txBody>
                  <a:tcPr marL="68580" marR="68580" marT="0" marB="0"/>
                </a:tc>
                <a:tc>
                  <a:txBody>
                    <a:bodyPr/>
                    <a:lstStyle/>
                    <a:p>
                      <a:pPr marL="0" marR="0" lvl="0" indent="0" algn="l" rtl="0">
                        <a:lnSpc>
                          <a:spcPct val="100000"/>
                        </a:lnSpc>
                        <a:spcBef>
                          <a:spcPts val="0"/>
                        </a:spcBef>
                        <a:spcAft>
                          <a:spcPts val="0"/>
                        </a:spcAft>
                        <a:buClr>
                          <a:srgbClr val="000000"/>
                        </a:buClr>
                        <a:buFont typeface="Symbol" panose="05050102010706020507" pitchFamily="18" charset="2"/>
                        <a:buNone/>
                      </a:pPr>
                      <a:r>
                        <a:rPr lang="en-GB" sz="1100" b="0" i="0" u="none" strike="noStrike" cap="none" noProof="0">
                          <a:solidFill>
                            <a:schemeClr val="tx1"/>
                          </a:solidFill>
                          <a:effectLst/>
                          <a:latin typeface="+mn-lt"/>
                          <a:ea typeface="+mn-ea"/>
                          <a:cs typeface="+mn-cs"/>
                          <a:sym typeface="Arial"/>
                        </a:rPr>
                        <a:t>Ministry of Agriculture( $3,411,000)</a:t>
                      </a:r>
                    </a:p>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Strengthen institutional capacity of the Ministry of Agriculture, in line with ongoing strategic reforms initiated by the Government in order to drive agriculture sector transformation in Burkina Faso</a:t>
                      </a: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endParaRPr lang="en-GB" sz="1100" b="0" i="0" u="none" strike="noStrike" noProof="0">
                        <a:solidFill>
                          <a:srgbClr val="000000"/>
                        </a:solidFill>
                        <a:effectLst/>
                        <a:latin typeface="+mn-lt"/>
                        <a:cs typeface="Arial" panose="020B0604020202020204" pitchFamily="34" charset="0"/>
                      </a:endParaRPr>
                    </a:p>
                  </a:txBody>
                  <a:tcPr marL="68580" marR="68580" marT="0" marB="0"/>
                </a:tc>
                <a:tc>
                  <a:txBody>
                    <a:bodyPr/>
                    <a:lstStyle/>
                    <a:p>
                      <a:pPr marL="0" marR="0" algn="l">
                        <a:spcBef>
                          <a:spcPts val="0"/>
                        </a:spcBef>
                        <a:spcAft>
                          <a:spcPts val="0"/>
                        </a:spcAft>
                      </a:pPr>
                      <a:endParaRPr lang="en-GB" sz="1100" noProof="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12523237"/>
                  </a:ext>
                </a:extLst>
              </a:tr>
              <a:tr h="370840">
                <a:tc vMerge="1">
                  <a:txBody>
                    <a:bodyPr/>
                    <a:lstStyle/>
                    <a:p>
                      <a:pPr marL="0" marR="0">
                        <a:spcBef>
                          <a:spcPts val="0"/>
                        </a:spcBef>
                        <a:spcAft>
                          <a:spcPts val="0"/>
                        </a:spcAft>
                      </a:pPr>
                      <a:endPar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Development of the rice flagship project</a:t>
                      </a: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Technical assistance provided to carry out the scoping and formulation for Burkina Faso rice flagship initiative</a:t>
                      </a: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GB" sz="1100" b="0" i="0" u="none" strike="noStrike" cap="none" noProof="0">
                          <a:solidFill>
                            <a:schemeClr val="tx1"/>
                          </a:solidFill>
                          <a:effectLst/>
                          <a:latin typeface="+mn-lt"/>
                          <a:ea typeface="+mn-ea"/>
                          <a:cs typeface="+mn-cs"/>
                          <a:sym typeface="Arial"/>
                        </a:rPr>
                        <a:t>Effectively mobilize private developer able to secure needed resources to implement the project with the Government’s support</a:t>
                      </a:r>
                    </a:p>
                  </a:txBody>
                  <a:tcPr marL="68580" marR="68580" marT="0" marB="0"/>
                </a:tc>
                <a:tc>
                  <a:txBody>
                    <a:bodyPr/>
                    <a:lstStyle/>
                    <a:p>
                      <a:pPr marL="0" marR="0" lvl="0" indent="0" algn="l" rtl="0">
                        <a:lnSpc>
                          <a:spcPct val="100000"/>
                        </a:lnSpc>
                        <a:spcBef>
                          <a:spcPts val="0"/>
                        </a:spcBef>
                        <a:spcAft>
                          <a:spcPts val="0"/>
                        </a:spcAft>
                        <a:buClr>
                          <a:srgbClr val="000000"/>
                        </a:buClr>
                        <a:buFont typeface="Symbol" panose="05050102010706020507" pitchFamily="18" charset="2"/>
                        <a:buNone/>
                      </a:pPr>
                      <a:r>
                        <a:rPr lang="en-GB" sz="1100" b="0" i="0" u="none" strike="noStrike" cap="none" noProof="0">
                          <a:solidFill>
                            <a:schemeClr val="tx1"/>
                          </a:solidFill>
                          <a:effectLst/>
                          <a:latin typeface="+mn-lt"/>
                          <a:ea typeface="+mn-ea"/>
                          <a:cs typeface="+mn-cs"/>
                          <a:sym typeface="Arial"/>
                        </a:rPr>
                        <a:t>Sinohydro, China Development Bank, Exim Bank of China, IsDB, African Development Bank</a:t>
                      </a:r>
                    </a:p>
                  </a:txBody>
                  <a:tcPr marL="68580" marR="68580" marT="0" marB="0"/>
                </a:tc>
                <a:extLst>
                  <a:ext uri="{0D108BD9-81ED-4DB2-BD59-A6C34878D82A}">
                    <a16:rowId xmlns:a16="http://schemas.microsoft.com/office/drawing/2014/main" xmlns="" val="21180276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noProof="0">
                          <a:effectLst/>
                          <a:latin typeface="+mn-lt"/>
                          <a:ea typeface="Calibri" panose="020F0502020204030204" pitchFamily="34" charset="0"/>
                          <a:cs typeface="Arial" panose="020B0604020202020204" pitchFamily="34" charset="0"/>
                        </a:rPr>
                        <a:t>Enabling policy environment developed</a:t>
                      </a:r>
                    </a:p>
                    <a:p>
                      <a:pPr marL="0" marR="0" algn="l">
                        <a:spcBef>
                          <a:spcPts val="0"/>
                        </a:spcBef>
                        <a:spcAft>
                          <a:spcPts val="0"/>
                        </a:spcAft>
                      </a:pPr>
                      <a:endParaRPr lang="en-GB" sz="1100" noProof="0">
                        <a:effectLst/>
                        <a:latin typeface="+mn-lt"/>
                        <a:ea typeface="Calibri" panose="020F0502020204030204" pitchFamily="34" charset="0"/>
                        <a:cs typeface="Arial" panose="020B0604020202020204" pitchFamily="34" charset="0"/>
                      </a:endParaRP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Input subsidy reform: AGRA contributed to reform Government approach to input subsidy to integrate better targeting and private sector led distribution systems</a:t>
                      </a:r>
                    </a:p>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Support to the DGPER (Ministry of Agriculture) for the operationalization of the Rural Investment Code</a:t>
                      </a:r>
                    </a:p>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GB" sz="1100" b="0" i="0" u="none" strike="noStrike" cap="none" noProof="0">
                          <a:solidFill>
                            <a:schemeClr val="tx1"/>
                          </a:solidFill>
                          <a:effectLst/>
                          <a:latin typeface="+mn-lt"/>
                          <a:ea typeface="+mn-ea"/>
                          <a:cs typeface="+mn-cs"/>
                          <a:sym typeface="Arial"/>
                        </a:rPr>
                        <a:t>Review of the seed law to fully domesticate ECOWAS guidelines and ensure key bottlenecks on private sector involvement in EGS are addressed</a:t>
                      </a:r>
                    </a:p>
                    <a:p>
                      <a:pPr marL="169863" marR="0" lvl="0" indent="-169863" algn="l" rtl="0">
                        <a:lnSpc>
                          <a:spcPct val="100000"/>
                        </a:lnSpc>
                        <a:spcBef>
                          <a:spcPts val="0"/>
                        </a:spcBef>
                        <a:spcAft>
                          <a:spcPts val="0"/>
                        </a:spcAft>
                        <a:buClr>
                          <a:srgbClr val="000000"/>
                        </a:buClr>
                        <a:buFont typeface="Symbol" panose="05050102010706020507" pitchFamily="18" charset="2"/>
                        <a:buChar char=""/>
                      </a:pPr>
                      <a:endParaRPr lang="en-GB" sz="1100" b="0" i="0" u="none" strike="noStrike" cap="none" noProof="0">
                        <a:solidFill>
                          <a:schemeClr val="tx1"/>
                        </a:solidFill>
                        <a:effectLst/>
                        <a:latin typeface="+mn-lt"/>
                        <a:ea typeface="+mn-ea"/>
                        <a:cs typeface="+mn-cs"/>
                        <a:sym typeface="Arial"/>
                      </a:endParaRPr>
                    </a:p>
                    <a:p>
                      <a:pPr marL="169863" marR="0" lvl="0" indent="-169863" algn="l" rtl="0">
                        <a:lnSpc>
                          <a:spcPct val="100000"/>
                        </a:lnSpc>
                        <a:spcBef>
                          <a:spcPts val="0"/>
                        </a:spcBef>
                        <a:spcAft>
                          <a:spcPts val="0"/>
                        </a:spcAft>
                        <a:buClr>
                          <a:srgbClr val="000000"/>
                        </a:buClr>
                        <a:buFont typeface="Symbol" panose="05050102010706020507" pitchFamily="18" charset="2"/>
                        <a:buChar char=""/>
                      </a:pPr>
                      <a:endParaRPr lang="en-GB" sz="1100" b="0" i="0" u="none" strike="noStrike" cap="none" noProof="0">
                        <a:solidFill>
                          <a:schemeClr val="tx1"/>
                        </a:solidFill>
                        <a:effectLst/>
                        <a:latin typeface="+mn-lt"/>
                        <a:ea typeface="+mn-ea"/>
                        <a:cs typeface="+mn-cs"/>
                        <a:sym typeface="Arial"/>
                      </a:endParaRP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a:solidFill>
                            <a:schemeClr val="tx1"/>
                          </a:solidFill>
                          <a:effectLst/>
                          <a:latin typeface="+mn-lt"/>
                          <a:ea typeface="+mn-ea"/>
                          <a:cs typeface="+mn-cs"/>
                          <a:sym typeface="Arial"/>
                        </a:rPr>
                        <a:t>Technical assistance provided to the Ministry to review the current input subsidy model and propose reform</a:t>
                      </a:r>
                      <a:r>
                        <a:rPr lang="en-GB" sz="1100" b="0" i="0" u="none" strike="noStrike" cap="none" baseline="0" noProof="0">
                          <a:solidFill>
                            <a:schemeClr val="tx1"/>
                          </a:solidFill>
                          <a:effectLst/>
                          <a:latin typeface="+mn-lt"/>
                          <a:ea typeface="+mn-ea"/>
                          <a:cs typeface="+mn-cs"/>
                          <a:sym typeface="Arial"/>
                        </a:rPr>
                        <a:t> options</a:t>
                      </a:r>
                    </a:p>
                    <a:p>
                      <a:pPr marL="169863" marR="0" lvl="0" indent="-169863" algn="l" rtl="0">
                        <a:lnSpc>
                          <a:spcPct val="100000"/>
                        </a:lnSpc>
                        <a:spcBef>
                          <a:spcPts val="0"/>
                        </a:spcBef>
                        <a:spcAft>
                          <a:spcPts val="0"/>
                        </a:spcAft>
                        <a:buClr>
                          <a:srgbClr val="000000"/>
                        </a:buClr>
                        <a:buFont typeface="Symbol" panose="05050102010706020507" pitchFamily="18" charset="2"/>
                        <a:buChar char=""/>
                      </a:pPr>
                      <a:endParaRPr lang="en-GB" sz="1100" b="0" i="0" u="none" strike="noStrike" cap="none" noProof="0">
                        <a:solidFill>
                          <a:schemeClr val="tx1"/>
                        </a:solidFill>
                        <a:effectLst/>
                        <a:latin typeface="+mn-lt"/>
                        <a:ea typeface="+mn-ea"/>
                        <a:cs typeface="+mn-cs"/>
                        <a:sym typeface="Arial"/>
                      </a:endParaRP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dirty="0">
                          <a:solidFill>
                            <a:schemeClr val="tx1"/>
                          </a:solidFill>
                          <a:effectLst/>
                          <a:latin typeface="+mn-lt"/>
                          <a:ea typeface="+mn-ea"/>
                          <a:cs typeface="+mn-cs"/>
                          <a:sym typeface="Arial"/>
                        </a:rPr>
                        <a:t>Operationalize the rural investment </a:t>
                      </a:r>
                      <a:r>
                        <a:rPr lang="en-GB" sz="1100" b="0" i="0" u="none" strike="noStrike" cap="none" noProof="0" dirty="0" smtClean="0">
                          <a:solidFill>
                            <a:schemeClr val="tx1"/>
                          </a:solidFill>
                          <a:effectLst/>
                          <a:latin typeface="+mn-lt"/>
                          <a:ea typeface="+mn-ea"/>
                          <a:cs typeface="+mn-cs"/>
                          <a:sym typeface="Arial"/>
                        </a:rPr>
                        <a:t>code</a:t>
                      </a:r>
                    </a:p>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dirty="0" smtClean="0">
                          <a:solidFill>
                            <a:schemeClr val="tx1"/>
                          </a:solidFill>
                          <a:effectLst/>
                          <a:latin typeface="+mn-lt"/>
                          <a:ea typeface="+mn-ea"/>
                          <a:cs typeface="+mn-cs"/>
                          <a:sym typeface="Arial"/>
                        </a:rPr>
                        <a:t>Implementation of the improved subsidy program ?</a:t>
                      </a:r>
                      <a:endParaRPr lang="en-GB" sz="1100" b="0" i="0" u="none" strike="noStrike" cap="none" noProof="0" dirty="0">
                        <a:solidFill>
                          <a:schemeClr val="tx1"/>
                        </a:solidFill>
                        <a:effectLst/>
                        <a:latin typeface="+mn-lt"/>
                        <a:ea typeface="+mn-ea"/>
                        <a:cs typeface="+mn-cs"/>
                        <a:sym typeface="Arial"/>
                      </a:endParaRPr>
                    </a:p>
                  </a:txBody>
                  <a:tcPr marL="68580" marR="68580" marT="0" marB="0"/>
                </a:tc>
                <a:tc>
                  <a:txBody>
                    <a:bodyPr/>
                    <a:lstStyle/>
                    <a:p>
                      <a:pPr marL="169863" marR="0" lvl="0" indent="-169863" algn="l" rtl="0">
                        <a:lnSpc>
                          <a:spcPct val="100000"/>
                        </a:lnSpc>
                        <a:spcBef>
                          <a:spcPts val="0"/>
                        </a:spcBef>
                        <a:spcAft>
                          <a:spcPts val="0"/>
                        </a:spcAft>
                        <a:buClr>
                          <a:srgbClr val="000000"/>
                        </a:buClr>
                        <a:buFont typeface="Symbol" panose="05050102010706020507" pitchFamily="18" charset="2"/>
                        <a:buChar char=""/>
                      </a:pPr>
                      <a:r>
                        <a:rPr lang="en-GB" sz="1100" b="0" i="0" u="none" strike="noStrike" cap="none" noProof="0" dirty="0">
                          <a:solidFill>
                            <a:schemeClr val="tx1"/>
                          </a:solidFill>
                          <a:effectLst/>
                          <a:latin typeface="+mn-lt"/>
                          <a:ea typeface="+mn-ea"/>
                          <a:cs typeface="+mn-cs"/>
                          <a:sym typeface="Arial"/>
                        </a:rPr>
                        <a:t>CORAF/WECARD, GIZ,</a:t>
                      </a:r>
                      <a:r>
                        <a:rPr lang="en-GB" sz="1100" b="0" i="0" u="none" strike="noStrike" cap="none" baseline="0" noProof="0" dirty="0">
                          <a:solidFill>
                            <a:schemeClr val="tx1"/>
                          </a:solidFill>
                          <a:effectLst/>
                          <a:latin typeface="+mn-lt"/>
                          <a:ea typeface="+mn-ea"/>
                          <a:cs typeface="+mn-cs"/>
                          <a:sym typeface="Arial"/>
                        </a:rPr>
                        <a:t> </a:t>
                      </a:r>
                      <a:r>
                        <a:rPr lang="en-GB" sz="1100" b="0" i="0" u="none" strike="noStrike" cap="none" baseline="0" noProof="0" dirty="0" err="1" smtClean="0">
                          <a:solidFill>
                            <a:schemeClr val="tx1"/>
                          </a:solidFill>
                          <a:effectLst/>
                          <a:latin typeface="+mn-lt"/>
                          <a:ea typeface="+mn-ea"/>
                          <a:cs typeface="+mn-cs"/>
                          <a:sym typeface="Arial"/>
                        </a:rPr>
                        <a:t>KfW</a:t>
                      </a:r>
                      <a:endParaRPr lang="en-GB" sz="1100" b="0" i="0" u="none" strike="noStrike" cap="none" baseline="0" noProof="0" dirty="0" smtClean="0">
                        <a:solidFill>
                          <a:schemeClr val="tx1"/>
                        </a:solidFill>
                        <a:effectLst/>
                        <a:latin typeface="+mn-lt"/>
                        <a:ea typeface="+mn-ea"/>
                        <a:cs typeface="+mn-cs"/>
                        <a:sym typeface="Arial"/>
                      </a:endParaRPr>
                    </a:p>
                    <a:p>
                      <a:pPr marL="0" marR="0" lvl="0" indent="0" algn="l" rtl="0">
                        <a:lnSpc>
                          <a:spcPct val="100000"/>
                        </a:lnSpc>
                        <a:spcBef>
                          <a:spcPts val="0"/>
                        </a:spcBef>
                        <a:spcAft>
                          <a:spcPts val="0"/>
                        </a:spcAft>
                        <a:buClr>
                          <a:srgbClr val="000000"/>
                        </a:buClr>
                        <a:buFont typeface="Symbol" panose="05050102010706020507" pitchFamily="18" charset="2"/>
                        <a:buNone/>
                      </a:pPr>
                      <a:endParaRPr lang="en-GB" sz="1100" b="0" i="0" u="none" strike="noStrike" cap="none" noProof="0" dirty="0">
                        <a:solidFill>
                          <a:srgbClr val="FF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521486416"/>
                  </a:ext>
                </a:extLst>
              </a:tr>
            </a:tbl>
          </a:graphicData>
        </a:graphic>
      </p:graphicFrame>
    </p:spTree>
    <p:extLst>
      <p:ext uri="{BB962C8B-B14F-4D97-AF65-F5344CB8AC3E}">
        <p14:creationId xmlns:p14="http://schemas.microsoft.com/office/powerpoint/2010/main" val="108422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7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Mapping the Strategy to outcomes in the theory of change</a:t>
            </a:r>
          </a:p>
        </p:txBody>
      </p:sp>
      <p:graphicFrame>
        <p:nvGraphicFramePr>
          <p:cNvPr id="6" name="Table 5"/>
          <p:cNvGraphicFramePr>
            <a:graphicFrameLocks noGrp="1"/>
          </p:cNvGraphicFramePr>
          <p:nvPr>
            <p:extLst>
              <p:ext uri="{D42A27DB-BD31-4B8C-83A1-F6EECF244321}">
                <p14:modId xmlns:p14="http://schemas.microsoft.com/office/powerpoint/2010/main" val="1824093980"/>
              </p:ext>
            </p:extLst>
          </p:nvPr>
        </p:nvGraphicFramePr>
        <p:xfrm>
          <a:off x="450741" y="973142"/>
          <a:ext cx="9108759" cy="5579134"/>
        </p:xfrm>
        <a:graphic>
          <a:graphicData uri="http://schemas.openxmlformats.org/drawingml/2006/table">
            <a:tbl>
              <a:tblPr firstRow="1" bandRow="1">
                <a:tableStyleId>{E8B1032C-EA38-4F05-BA0D-38AFFFC7BED3}</a:tableStyleId>
              </a:tblPr>
              <a:tblGrid>
                <a:gridCol w="1161243">
                  <a:extLst>
                    <a:ext uri="{9D8B030D-6E8A-4147-A177-3AD203B41FA5}">
                      <a16:colId xmlns:a16="http://schemas.microsoft.com/office/drawing/2014/main" xmlns="" val="20000"/>
                    </a:ext>
                  </a:extLst>
                </a:gridCol>
                <a:gridCol w="1851652">
                  <a:extLst>
                    <a:ext uri="{9D8B030D-6E8A-4147-A177-3AD203B41FA5}">
                      <a16:colId xmlns:a16="http://schemas.microsoft.com/office/drawing/2014/main" xmlns="" val="20001"/>
                    </a:ext>
                  </a:extLst>
                </a:gridCol>
                <a:gridCol w="3177309">
                  <a:extLst>
                    <a:ext uri="{9D8B030D-6E8A-4147-A177-3AD203B41FA5}">
                      <a16:colId xmlns:a16="http://schemas.microsoft.com/office/drawing/2014/main" xmlns="" val="20002"/>
                    </a:ext>
                  </a:extLst>
                </a:gridCol>
                <a:gridCol w="1522667">
                  <a:extLst>
                    <a:ext uri="{9D8B030D-6E8A-4147-A177-3AD203B41FA5}">
                      <a16:colId xmlns:a16="http://schemas.microsoft.com/office/drawing/2014/main" xmlns="" val="20003"/>
                    </a:ext>
                  </a:extLst>
                </a:gridCol>
                <a:gridCol w="1395888">
                  <a:extLst>
                    <a:ext uri="{9D8B030D-6E8A-4147-A177-3AD203B41FA5}">
                      <a16:colId xmlns:a16="http://schemas.microsoft.com/office/drawing/2014/main" xmlns="" val="20004"/>
                    </a:ext>
                  </a:extLst>
                </a:gridCol>
              </a:tblGrid>
              <a:tr h="458494">
                <a:tc>
                  <a:txBody>
                    <a:bodyPr/>
                    <a:lstStyle/>
                    <a:p>
                      <a:r>
                        <a:rPr lang="en-US" sz="1050" dirty="0">
                          <a:latin typeface="Arial" panose="020B0604020202020204" pitchFamily="34" charset="0"/>
                          <a:cs typeface="Arial" panose="020B0604020202020204" pitchFamily="34" charset="0"/>
                        </a:rPr>
                        <a:t>Change area (outcomes)</a:t>
                      </a:r>
                    </a:p>
                  </a:txBody>
                  <a:tcPr/>
                </a:tc>
                <a:tc>
                  <a:txBody>
                    <a:bodyPr/>
                    <a:lstStyle/>
                    <a:p>
                      <a:r>
                        <a:rPr lang="en-US" sz="1050">
                          <a:latin typeface="Arial" panose="020B0604020202020204" pitchFamily="34" charset="0"/>
                          <a:cs typeface="Arial" panose="020B0604020202020204" pitchFamily="34" charset="0"/>
                        </a:rPr>
                        <a:t>Activities</a:t>
                      </a:r>
                    </a:p>
                  </a:txBody>
                  <a:tcPr/>
                </a:tc>
                <a:tc>
                  <a:txBody>
                    <a:bodyPr/>
                    <a:lstStyle/>
                    <a:p>
                      <a:r>
                        <a:rPr lang="en-US" sz="1050">
                          <a:latin typeface="Arial" panose="020B0604020202020204" pitchFamily="34" charset="0"/>
                          <a:cs typeface="Arial" panose="020B0604020202020204" pitchFamily="34" charset="0"/>
                        </a:rPr>
                        <a:t>Current investments</a:t>
                      </a:r>
                    </a:p>
                  </a:txBody>
                  <a:tcPr/>
                </a:tc>
                <a:tc>
                  <a:txBody>
                    <a:bodyPr/>
                    <a:lstStyle/>
                    <a:p>
                      <a:r>
                        <a:rPr lang="en-US" sz="1050">
                          <a:latin typeface="Arial" panose="020B0604020202020204" pitchFamily="34" charset="0"/>
                          <a:cs typeface="Arial" panose="020B0604020202020204" pitchFamily="34" charset="0"/>
                        </a:rPr>
                        <a:t>Gaps for future</a:t>
                      </a:r>
                      <a:r>
                        <a:rPr lang="en-US" sz="1050" baseline="0">
                          <a:latin typeface="Arial" panose="020B0604020202020204" pitchFamily="34" charset="0"/>
                          <a:cs typeface="Arial" panose="020B0604020202020204" pitchFamily="34" charset="0"/>
                        </a:rPr>
                        <a:t> investments</a:t>
                      </a:r>
                      <a:endParaRPr lang="en-US" sz="1050">
                        <a:latin typeface="Arial" panose="020B0604020202020204" pitchFamily="34" charset="0"/>
                        <a:cs typeface="Arial" panose="020B0604020202020204" pitchFamily="34" charset="0"/>
                      </a:endParaRPr>
                    </a:p>
                  </a:txBody>
                  <a:tcPr/>
                </a:tc>
                <a:tc>
                  <a:txBody>
                    <a:bodyPr/>
                    <a:lstStyle/>
                    <a:p>
                      <a:r>
                        <a:rPr lang="en-US" sz="1050">
                          <a:latin typeface="Arial" panose="020B0604020202020204" pitchFamily="34" charset="0"/>
                          <a:cs typeface="Arial" panose="020B0604020202020204" pitchFamily="34" charset="0"/>
                        </a:rPr>
                        <a:t>Potential</a:t>
                      </a:r>
                      <a:r>
                        <a:rPr lang="en-US" sz="1050" baseline="0">
                          <a:latin typeface="Arial" panose="020B0604020202020204" pitchFamily="34" charset="0"/>
                          <a:cs typeface="Arial" panose="020B0604020202020204" pitchFamily="34" charset="0"/>
                        </a:rPr>
                        <a:t> partners</a:t>
                      </a:r>
                      <a:endParaRPr lang="en-US" sz="10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0" marR="0">
                        <a:spcBef>
                          <a:spcPts val="0"/>
                        </a:spcBef>
                        <a:spcAft>
                          <a:spcPts val="0"/>
                        </a:spcAft>
                      </a:pPr>
                      <a:r>
                        <a:rPr lang="en-US" sz="1050">
                          <a:effectLst/>
                          <a:latin typeface="Arial" panose="020B0604020202020204" pitchFamily="34" charset="0"/>
                          <a:ea typeface="Calibri" panose="020F0502020204030204" pitchFamily="34" charset="0"/>
                          <a:cs typeface="Arial" panose="020B0604020202020204" pitchFamily="34" charset="0"/>
                        </a:rPr>
                        <a:t>Strengthened agricultural</a:t>
                      </a:r>
                      <a:r>
                        <a:rPr lang="en-US" sz="1050" baseline="0">
                          <a:effectLst/>
                          <a:latin typeface="Arial" panose="020B0604020202020204" pitchFamily="34" charset="0"/>
                          <a:ea typeface="Calibri" panose="020F0502020204030204" pitchFamily="34" charset="0"/>
                          <a:cs typeface="Arial" panose="020B0604020202020204" pitchFamily="34" charset="0"/>
                        </a:rPr>
                        <a:t> input system, technology, development and supply chain</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spcBef>
                          <a:spcPts val="0"/>
                        </a:spcBef>
                        <a:spcAft>
                          <a:spcPts val="0"/>
                        </a:spcAft>
                        <a:buFont typeface="Symbol" panose="05050102010706020507" pitchFamily="18" charset="2"/>
                        <a:buChar char=""/>
                      </a:pPr>
                      <a:r>
                        <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a:t>
                      </a: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of foundation and breeder seeds of different varieties including hybrids</a:t>
                      </a:r>
                    </a:p>
                    <a:p>
                      <a:pPr marL="169863" marR="0" lvl="0" indent="-169863">
                        <a:spcBef>
                          <a:spcPts val="0"/>
                        </a:spcBef>
                        <a:spcAft>
                          <a:spcPts val="0"/>
                        </a:spcAft>
                        <a:buFont typeface="Symbol" panose="05050102010706020507" pitchFamily="18" charset="2"/>
                        <a:buChar char=""/>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 and selling of certify seeds</a:t>
                      </a:r>
                    </a:p>
                    <a:p>
                      <a:pPr marL="169863" marR="0" lvl="0" indent="-169863">
                        <a:spcBef>
                          <a:spcPts val="0"/>
                        </a:spcBef>
                        <a:spcAft>
                          <a:spcPts val="0"/>
                        </a:spcAft>
                        <a:buFont typeface="Symbol" panose="05050102010706020507" pitchFamily="18" charset="2"/>
                        <a:buChar char=""/>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mother demos</a:t>
                      </a:r>
                    </a:p>
                    <a:p>
                      <a:pPr marL="169863" marR="0" lvl="0" indent="-169863">
                        <a:spcBef>
                          <a:spcPts val="0"/>
                        </a:spcBef>
                        <a:spcAft>
                          <a:spcPts val="0"/>
                        </a:spcAft>
                        <a:buFont typeface="Symbol" panose="05050102010706020507" pitchFamily="18" charset="2"/>
                        <a:buChar char=""/>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Distribution of mini packs for baby demos</a:t>
                      </a:r>
                    </a:p>
                    <a:p>
                      <a:pPr marL="169863" marR="0" lvl="0" indent="-169863">
                        <a:spcBef>
                          <a:spcPts val="0"/>
                        </a:spcBef>
                        <a:spcAft>
                          <a:spcPts val="0"/>
                        </a:spcAft>
                        <a:buFont typeface="Symbol" panose="05050102010706020507" pitchFamily="18" charset="2"/>
                        <a:buChar char=""/>
                      </a:pPr>
                      <a:r>
                        <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rPr>
                        <a:t>Capacity</a:t>
                      </a: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building of agro dealers (hub and retailers) to increase fertilizers access to farmers</a:t>
                      </a:r>
                    </a:p>
                    <a:p>
                      <a:pPr marL="169863" marR="0" lvl="0" indent="-169863">
                        <a:spcBef>
                          <a:spcPts val="0"/>
                        </a:spcBef>
                        <a:spcAft>
                          <a:spcPts val="0"/>
                        </a:spcAft>
                        <a:buFont typeface="Symbol" panose="05050102010706020507" pitchFamily="18" charset="2"/>
                        <a:buChar char=""/>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Selling of fertilizer to the farmers trough agro dealers network </a:t>
                      </a:r>
                    </a:p>
                    <a:p>
                      <a:pPr marL="169863" marR="0" lvl="0" indent="-169863">
                        <a:spcBef>
                          <a:spcPts val="0"/>
                        </a:spcBef>
                        <a:spcAft>
                          <a:spcPts val="0"/>
                        </a:spcAft>
                        <a:buFont typeface="Symbol" panose="05050102010706020507" pitchFamily="18" charset="2"/>
                        <a:buChar char=""/>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Reduction of post harvest loses by promoting the using of improved technologies </a:t>
                      </a:r>
                    </a:p>
                    <a:p>
                      <a:pPr marL="169863" marR="0" lvl="0" indent="-169863">
                        <a:spcBef>
                          <a:spcPts val="0"/>
                        </a:spcBef>
                        <a:spcAft>
                          <a:spcPts val="0"/>
                        </a:spcAft>
                        <a:buFont typeface="Symbol" panose="05050102010706020507" pitchFamily="18" charset="2"/>
                        <a:buChar char=""/>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Facilitation of access to finances for input access </a:t>
                      </a:r>
                    </a:p>
                    <a:p>
                      <a:pPr marL="169863" marR="0" lvl="0" indent="-169863">
                        <a:spcBef>
                          <a:spcPts val="0"/>
                        </a:spcBef>
                        <a:spcAft>
                          <a:spcPts val="0"/>
                        </a:spcAft>
                        <a:buFont typeface="Symbol" panose="05050102010706020507" pitchFamily="18" charset="2"/>
                        <a:buChar char=""/>
                      </a:pPr>
                      <a:endPar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spcBef>
                          <a:spcPts val="0"/>
                        </a:spcBef>
                        <a:spcAft>
                          <a:spcPts val="0"/>
                        </a:spcAft>
                        <a:buFont typeface="Symbol" panose="05050102010706020507" pitchFamily="18" charset="2"/>
                        <a:buChar char=""/>
                      </a:pPr>
                      <a:endPar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spcBef>
                          <a:spcPts val="0"/>
                        </a:spcBef>
                        <a:spcAft>
                          <a:spcPts val="0"/>
                        </a:spcAft>
                        <a:buFont typeface="Symbol" panose="05050102010706020507" pitchFamily="18" charset="2"/>
                        <a:buChar char=""/>
                      </a:pPr>
                      <a:endPar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a:spcBef>
                          <a:spcPts val="0"/>
                        </a:spcBef>
                        <a:spcAft>
                          <a:spcPts val="0"/>
                        </a:spcAft>
                        <a:buFont typeface="Symbol" panose="05050102010706020507" pitchFamily="18" charset="2"/>
                        <a:buNone/>
                      </a:pPr>
                      <a:r>
                        <a:rPr lang="en-US" sz="1050" b="1" baseline="0">
                          <a:solidFill>
                            <a:srgbClr val="000000"/>
                          </a:solidFill>
                          <a:effectLst/>
                          <a:latin typeface="Arial" panose="020B0604020202020204" pitchFamily="34" charset="0"/>
                          <a:ea typeface="Calibri" panose="020F0502020204030204" pitchFamily="34" charset="0"/>
                          <a:cs typeface="Arial" panose="020B0604020202020204" pitchFamily="34" charset="0"/>
                        </a:rPr>
                        <a:t>GRAD (</a:t>
                      </a:r>
                      <a:r>
                        <a:rPr lang="en-US" sz="105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50" b="1"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50" b="1">
                          <a:solidFill>
                            <a:srgbClr val="000000"/>
                          </a:solidFill>
                          <a:effectLst/>
                          <a:latin typeface="Arial" panose="020B0604020202020204" pitchFamily="34" charset="0"/>
                          <a:ea typeface="Calibri" panose="020F0502020204030204" pitchFamily="34" charset="0"/>
                          <a:cs typeface="Arial" panose="020B0604020202020204" pitchFamily="34" charset="0"/>
                        </a:rPr>
                        <a:t>1 845</a:t>
                      </a:r>
                      <a:r>
                        <a:rPr lang="en-US" sz="1050" b="1"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335)</a:t>
                      </a:r>
                    </a:p>
                    <a:p>
                      <a:pPr marL="0" marR="0" lvl="0" indent="0" algn="l">
                        <a:spcBef>
                          <a:spcPts val="0"/>
                        </a:spcBef>
                        <a:spcAft>
                          <a:spcPts val="0"/>
                        </a:spcAft>
                        <a:buFont typeface="Symbol" panose="05050102010706020507" pitchFamily="18" charset="2"/>
                        <a:buNone/>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Increase productivity of Maize, sorghum and cowpea to contribute to  improve incomes and food security of smallholder farmers in Boucle du Mouhoun and Centre-Ouest regions </a:t>
                      </a:r>
                    </a:p>
                    <a:p>
                      <a:pPr marL="0" marR="0" lvl="0" indent="0" algn="l">
                        <a:spcBef>
                          <a:spcPts val="0"/>
                        </a:spcBef>
                        <a:spcAft>
                          <a:spcPts val="0"/>
                        </a:spcAft>
                        <a:buFont typeface="Symbol" panose="05050102010706020507" pitchFamily="18" charset="2"/>
                        <a:buNone/>
                      </a:pPr>
                      <a:endPar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Font typeface="Symbol" panose="05050102010706020507" pitchFamily="18" charset="2"/>
                        <a:buNone/>
                      </a:pPr>
                      <a:r>
                        <a:rPr lang="en-US" sz="1050" b="1" i="0" u="none" strike="noStrike" cap="none">
                          <a:solidFill>
                            <a:schemeClr val="tx1"/>
                          </a:solidFill>
                          <a:effectLst/>
                          <a:latin typeface="Arial" panose="020B0604020202020204" pitchFamily="34" charset="0"/>
                          <a:ea typeface="Calibri" panose="020F0502020204030204" pitchFamily="34" charset="0"/>
                          <a:cs typeface="+mn-cs"/>
                          <a:sym typeface="Arial"/>
                        </a:rPr>
                        <a:t>APME2A ($ 1,817,677)</a:t>
                      </a:r>
                    </a:p>
                    <a:p>
                      <a:pPr marL="0" marR="0" lvl="0" indent="0" algn="l">
                        <a:spcBef>
                          <a:spcPts val="0"/>
                        </a:spcBef>
                        <a:spcAft>
                          <a:spcPts val="0"/>
                        </a:spcAft>
                        <a:buFont typeface="Symbol" panose="05050102010706020507" pitchFamily="18" charset="2"/>
                        <a:buNone/>
                      </a:pPr>
                      <a:r>
                        <a:rPr lang="en-US" sz="1050" b="0" i="0" u="none" strike="noStrike" cap="none" baseline="0">
                          <a:solidFill>
                            <a:schemeClr val="tx1"/>
                          </a:solidFill>
                          <a:effectLst/>
                          <a:latin typeface="Arial" panose="020B0604020202020204" pitchFamily="34" charset="0"/>
                          <a:ea typeface="Calibri" panose="020F0502020204030204" pitchFamily="34" charset="0"/>
                          <a:cs typeface="+mn-cs"/>
                          <a:sym typeface="Arial"/>
                        </a:rPr>
                        <a:t>I</a:t>
                      </a: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ncrease productivity of Maize and cowpea to contribute  to </a:t>
                      </a:r>
                      <a:r>
                        <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rPr>
                        <a:t>increase incomes by 25%, food security and livelihood for 150 000 smallholder farmers in the cascades and Hauts Bassins regions of Burkina Faso</a:t>
                      </a:r>
                    </a:p>
                    <a:p>
                      <a:pPr marL="0" marR="0" lvl="0" indent="0" algn="l">
                        <a:spcBef>
                          <a:spcPts val="0"/>
                        </a:spcBef>
                        <a:spcAft>
                          <a:spcPts val="0"/>
                        </a:spcAft>
                        <a:buFont typeface="Symbol" panose="05050102010706020507" pitchFamily="18" charset="2"/>
                        <a:buNone/>
                      </a:pPr>
                      <a:endPar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Font typeface="Symbol" panose="05050102010706020507" pitchFamily="18" charset="2"/>
                        <a:buNone/>
                      </a:pPr>
                      <a:r>
                        <a:rPr lang="en-US" sz="1050" b="1">
                          <a:solidFill>
                            <a:srgbClr val="000000"/>
                          </a:solidFill>
                          <a:effectLst/>
                          <a:latin typeface="Arial" panose="020B0604020202020204" pitchFamily="34" charset="0"/>
                          <a:ea typeface="Calibri" panose="020F0502020204030204" pitchFamily="34" charset="0"/>
                          <a:cs typeface="Arial" panose="020B0604020202020204" pitchFamily="34" charset="0"/>
                        </a:rPr>
                        <a:t>GRAD ($ 1499 865)</a:t>
                      </a:r>
                    </a:p>
                    <a:p>
                      <a:pPr marL="0" marR="0" lvl="0" indent="0" algn="l">
                        <a:spcBef>
                          <a:spcPts val="0"/>
                        </a:spcBef>
                        <a:spcAft>
                          <a:spcPts val="0"/>
                        </a:spcAft>
                        <a:buFont typeface="Symbol" panose="05050102010706020507" pitchFamily="18" charset="2"/>
                        <a:buNone/>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Increase productivity of rice to contribute to </a:t>
                      </a:r>
                      <a:r>
                        <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rPr>
                        <a:t> to Improve income and food security for 109 382 rice producing farmers in Boucle du Mouhoun, Cascades, and Hauts-Bassins regions</a:t>
                      </a:r>
                    </a:p>
                    <a:p>
                      <a:pPr marL="0" marR="0" lvl="0" indent="0" algn="l">
                        <a:spcBef>
                          <a:spcPts val="0"/>
                        </a:spcBef>
                        <a:spcAft>
                          <a:spcPts val="0"/>
                        </a:spcAft>
                        <a:buFont typeface="Symbol" panose="05050102010706020507" pitchFamily="18" charset="2"/>
                        <a:buNone/>
                      </a:pPr>
                      <a:endParaRPr lang="en-US" sz="105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Font typeface="Symbol" panose="05050102010706020507" pitchFamily="18" charset="2"/>
                        <a:buNone/>
                      </a:pPr>
                      <a:r>
                        <a:rPr lang="en-US" sz="1050" b="1">
                          <a:solidFill>
                            <a:srgbClr val="000000"/>
                          </a:solidFill>
                          <a:effectLst/>
                          <a:latin typeface="Arial" panose="020B0604020202020204" pitchFamily="34" charset="0"/>
                          <a:ea typeface="Calibri" panose="020F0502020204030204" pitchFamily="34" charset="0"/>
                          <a:cs typeface="Arial" panose="020B0604020202020204" pitchFamily="34" charset="0"/>
                        </a:rPr>
                        <a:t>ABAC ( $ 2 643 341)</a:t>
                      </a:r>
                    </a:p>
                    <a:p>
                      <a:pPr marL="0" marR="0" lvl="0" indent="0" algn="l">
                        <a:spcBef>
                          <a:spcPts val="0"/>
                        </a:spcBef>
                        <a:spcAft>
                          <a:spcPts val="0"/>
                        </a:spcAft>
                        <a:buFont typeface="Symbol" panose="05050102010706020507" pitchFamily="18" charset="2"/>
                        <a:buNone/>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Enhance Extension system in Burkina to contribute to improve the productivity on Maize and cowpea in for regions in Burkina</a:t>
                      </a:r>
                    </a:p>
                    <a:p>
                      <a:pPr marL="0" marR="0" lvl="0" indent="0" algn="l">
                        <a:spcBef>
                          <a:spcPts val="0"/>
                        </a:spcBef>
                        <a:spcAft>
                          <a:spcPts val="0"/>
                        </a:spcAft>
                        <a:buFont typeface="Symbol" panose="05050102010706020507" pitchFamily="18" charset="2"/>
                        <a:buNone/>
                      </a:pPr>
                      <a:endPar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Font typeface="Symbol" panose="05050102010706020507" pitchFamily="18" charset="2"/>
                        <a:buNone/>
                      </a:pPr>
                      <a:r>
                        <a:rPr lang="en-US" sz="1050" b="1" baseline="0">
                          <a:solidFill>
                            <a:srgbClr val="000000"/>
                          </a:solidFill>
                          <a:effectLst/>
                          <a:latin typeface="Arial" panose="020B0604020202020204" pitchFamily="34" charset="0"/>
                          <a:ea typeface="Calibri" panose="020F0502020204030204" pitchFamily="34" charset="0"/>
                          <a:cs typeface="Arial" panose="020B0604020202020204" pitchFamily="34" charset="0"/>
                        </a:rPr>
                        <a:t>TRIAS ($ 714 552)</a:t>
                      </a:r>
                    </a:p>
                    <a:p>
                      <a:pPr marL="0" marR="0" lvl="0" indent="0" algn="l">
                        <a:spcBef>
                          <a:spcPts val="0"/>
                        </a:spcBef>
                        <a:spcAft>
                          <a:spcPts val="0"/>
                        </a:spcAft>
                        <a:buFont typeface="Symbol" panose="05050102010706020507" pitchFamily="18" charset="2"/>
                        <a:buNone/>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Increase the productivity of Rice in the Center Est region by dong demos and training VBAs and farmers</a:t>
                      </a:r>
                    </a:p>
                    <a:p>
                      <a:pPr marL="0" marR="0" lvl="0" indent="0" algn="l">
                        <a:spcBef>
                          <a:spcPts val="0"/>
                        </a:spcBef>
                        <a:spcAft>
                          <a:spcPts val="0"/>
                        </a:spcAft>
                        <a:buFont typeface="Symbol" panose="05050102010706020507" pitchFamily="18" charset="2"/>
                        <a:buNone/>
                      </a:pPr>
                      <a:endPar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Font typeface="Symbol" panose="05050102010706020507" pitchFamily="18" charset="2"/>
                        <a:buNone/>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50" b="1"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INERA ($ 258 460)</a:t>
                      </a:r>
                    </a:p>
                    <a:p>
                      <a:pPr marL="0" marR="0" lvl="0" indent="0" algn="l">
                        <a:spcBef>
                          <a:spcPts val="0"/>
                        </a:spcBef>
                        <a:spcAft>
                          <a:spcPts val="0"/>
                        </a:spcAft>
                        <a:buFont typeface="Symbol" panose="05050102010706020507" pitchFamily="18" charset="2"/>
                        <a:buNone/>
                      </a:pPr>
                      <a:r>
                        <a:rPr lang="en-US" sz="105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produce foundation and breeder seeds of rice for seeds companies</a:t>
                      </a: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a:t>
                      </a:r>
                      <a:r>
                        <a:rPr lang="en-US" sz="105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improve the access to the mechanization </a:t>
                      </a:r>
                    </a:p>
                    <a:p>
                      <a:pPr marL="342900" marR="0" lvl="0" indent="-342900">
                        <a:spcBef>
                          <a:spcPts val="0"/>
                        </a:spcBef>
                        <a:spcAft>
                          <a:spcPts val="0"/>
                        </a:spcAft>
                        <a:buFont typeface="Symbol" panose="05050102010706020507" pitchFamily="18" charset="2"/>
                        <a:buChar char=""/>
                      </a:pPr>
                      <a:r>
                        <a:rPr lang="en-US"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 to reach more</a:t>
                      </a:r>
                      <a:r>
                        <a:rPr lang="en-US" sz="105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farmers to achieve the objectives of </a:t>
                      </a:r>
                      <a:r>
                        <a:rPr lang="en-US" sz="105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AGRA</a:t>
                      </a:r>
                    </a:p>
                    <a:p>
                      <a:pPr marL="342900" marR="0" lvl="0" indent="-342900">
                        <a:spcBef>
                          <a:spcPts val="0"/>
                        </a:spcBef>
                        <a:spcAft>
                          <a:spcPts val="0"/>
                        </a:spcAft>
                        <a:buFont typeface="Symbol" panose="05050102010706020507" pitchFamily="18" charset="2"/>
                        <a:buChar char=""/>
                      </a:pPr>
                      <a:r>
                        <a:rPr lang="en-US" sz="105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Need to make available balanced fertilizer for SHFs</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6213" marR="0" lvl="0" indent="-176213" algn="l" rtl="0">
                        <a:lnSpc>
                          <a:spcPct val="100000"/>
                        </a:lnSpc>
                        <a:spcBef>
                          <a:spcPts val="0"/>
                        </a:spcBef>
                        <a:spcAft>
                          <a:spcPts val="0"/>
                        </a:spcAft>
                        <a:buClr>
                          <a:srgbClr val="000000"/>
                        </a:buClr>
                        <a:buFont typeface="Symbol" panose="05050102010706020507" pitchFamily="18" charset="2"/>
                        <a:buChar char=""/>
                      </a:pPr>
                      <a:r>
                        <a:rPr lang="en-US" sz="1050" b="0" i="0" u="none" strike="noStrike" cap="none"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SONATER</a:t>
                      </a:r>
                    </a:p>
                    <a:p>
                      <a:pPr marL="342900" marR="0" lvl="0" indent="-342900" algn="l" rtl="0">
                        <a:lnSpc>
                          <a:spcPct val="100000"/>
                        </a:lnSpc>
                        <a:spcBef>
                          <a:spcPts val="0"/>
                        </a:spcBef>
                        <a:spcAft>
                          <a:spcPts val="0"/>
                        </a:spcAft>
                        <a:buClr>
                          <a:srgbClr val="000000"/>
                        </a:buClr>
                        <a:buFont typeface="Symbol" panose="05050102010706020507" pitchFamily="18" charset="2"/>
                        <a:buChar char=""/>
                      </a:pPr>
                      <a:endParaRPr lang="en-US" sz="1050" b="0" i="0" u="none" strike="noStrike" cap="none"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50" dirty="0" smtClean="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05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IsDB</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INERA, Fertilizer blenders</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01508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Mapping the Strategy to outcomes in the theory of change</a:t>
            </a:r>
          </a:p>
        </p:txBody>
      </p:sp>
      <p:graphicFrame>
        <p:nvGraphicFramePr>
          <p:cNvPr id="6" name="Table 5"/>
          <p:cNvGraphicFramePr>
            <a:graphicFrameLocks noGrp="1"/>
          </p:cNvGraphicFramePr>
          <p:nvPr>
            <p:extLst>
              <p:ext uri="{D42A27DB-BD31-4B8C-83A1-F6EECF244321}">
                <p14:modId xmlns:p14="http://schemas.microsoft.com/office/powerpoint/2010/main" val="2931517523"/>
              </p:ext>
            </p:extLst>
          </p:nvPr>
        </p:nvGraphicFramePr>
        <p:xfrm>
          <a:off x="450741" y="973142"/>
          <a:ext cx="9108759" cy="5425440"/>
        </p:xfrm>
        <a:graphic>
          <a:graphicData uri="http://schemas.openxmlformats.org/drawingml/2006/table">
            <a:tbl>
              <a:tblPr firstRow="1" bandRow="1">
                <a:tableStyleId>{E8B1032C-EA38-4F05-BA0D-38AFFFC7BED3}</a:tableStyleId>
              </a:tblPr>
              <a:tblGrid>
                <a:gridCol w="871283">
                  <a:extLst>
                    <a:ext uri="{9D8B030D-6E8A-4147-A177-3AD203B41FA5}">
                      <a16:colId xmlns:a16="http://schemas.microsoft.com/office/drawing/2014/main" xmlns="" val="20000"/>
                    </a:ext>
                  </a:extLst>
                </a:gridCol>
                <a:gridCol w="3756752">
                  <a:extLst>
                    <a:ext uri="{9D8B030D-6E8A-4147-A177-3AD203B41FA5}">
                      <a16:colId xmlns:a16="http://schemas.microsoft.com/office/drawing/2014/main" xmlns="" val="20001"/>
                    </a:ext>
                  </a:extLst>
                </a:gridCol>
                <a:gridCol w="2093205">
                  <a:extLst>
                    <a:ext uri="{9D8B030D-6E8A-4147-A177-3AD203B41FA5}">
                      <a16:colId xmlns:a16="http://schemas.microsoft.com/office/drawing/2014/main" xmlns="" val="20002"/>
                    </a:ext>
                  </a:extLst>
                </a:gridCol>
                <a:gridCol w="1189821">
                  <a:extLst>
                    <a:ext uri="{9D8B030D-6E8A-4147-A177-3AD203B41FA5}">
                      <a16:colId xmlns:a16="http://schemas.microsoft.com/office/drawing/2014/main" xmlns="" val="20003"/>
                    </a:ext>
                  </a:extLst>
                </a:gridCol>
                <a:gridCol w="1197698">
                  <a:extLst>
                    <a:ext uri="{9D8B030D-6E8A-4147-A177-3AD203B41FA5}">
                      <a16:colId xmlns:a16="http://schemas.microsoft.com/office/drawing/2014/main" xmlns="" val="20004"/>
                    </a:ext>
                  </a:extLst>
                </a:gridCol>
              </a:tblGrid>
              <a:tr h="150578">
                <a:tc>
                  <a:txBody>
                    <a:bodyPr/>
                    <a:lstStyle/>
                    <a:p>
                      <a:r>
                        <a:rPr lang="en-US" sz="1000" dirty="0">
                          <a:latin typeface="Arial" panose="020B0604020202020204" pitchFamily="34" charset="0"/>
                          <a:cs typeface="Arial" panose="020B0604020202020204" pitchFamily="34" charset="0"/>
                        </a:rPr>
                        <a:t>Change area (outcomes)</a:t>
                      </a:r>
                    </a:p>
                  </a:txBody>
                  <a:tcPr/>
                </a:tc>
                <a:tc>
                  <a:txBody>
                    <a:bodyPr/>
                    <a:lstStyle/>
                    <a:p>
                      <a:r>
                        <a:rPr lang="en-US" sz="1000">
                          <a:latin typeface="Arial" panose="020B0604020202020204" pitchFamily="34" charset="0"/>
                          <a:cs typeface="Arial" panose="020B0604020202020204" pitchFamily="34" charset="0"/>
                        </a:rPr>
                        <a:t>Activities</a:t>
                      </a:r>
                    </a:p>
                  </a:txBody>
                  <a:tcPr/>
                </a:tc>
                <a:tc>
                  <a:txBody>
                    <a:bodyPr/>
                    <a:lstStyle/>
                    <a:p>
                      <a:r>
                        <a:rPr lang="en-US" sz="1000">
                          <a:latin typeface="Arial" panose="020B0604020202020204" pitchFamily="34" charset="0"/>
                          <a:cs typeface="Arial" panose="020B0604020202020204" pitchFamily="34" charset="0"/>
                        </a:rPr>
                        <a:t>Current investments</a:t>
                      </a:r>
                    </a:p>
                  </a:txBody>
                  <a:tcPr/>
                </a:tc>
                <a:tc>
                  <a:txBody>
                    <a:bodyPr/>
                    <a:lstStyle/>
                    <a:p>
                      <a:r>
                        <a:rPr lang="en-US" sz="1000">
                          <a:latin typeface="Arial" panose="020B0604020202020204" pitchFamily="34" charset="0"/>
                          <a:cs typeface="Arial" panose="020B0604020202020204" pitchFamily="34" charset="0"/>
                        </a:rPr>
                        <a:t>Gaps for future</a:t>
                      </a:r>
                      <a:r>
                        <a:rPr lang="en-US" sz="1000" baseline="0">
                          <a:latin typeface="Arial" panose="020B0604020202020204" pitchFamily="34" charset="0"/>
                          <a:cs typeface="Arial" panose="020B0604020202020204" pitchFamily="34" charset="0"/>
                        </a:rPr>
                        <a:t> investments</a:t>
                      </a:r>
                      <a:endParaRPr lang="en-US" sz="1000">
                        <a:latin typeface="Arial" panose="020B0604020202020204" pitchFamily="34" charset="0"/>
                        <a:cs typeface="Arial" panose="020B0604020202020204" pitchFamily="34" charset="0"/>
                      </a:endParaRPr>
                    </a:p>
                  </a:txBody>
                  <a:tcPr/>
                </a:tc>
                <a:tc>
                  <a:txBody>
                    <a:bodyPr/>
                    <a:lstStyle/>
                    <a:p>
                      <a:r>
                        <a:rPr lang="en-US" sz="1000">
                          <a:latin typeface="Arial" panose="020B0604020202020204" pitchFamily="34" charset="0"/>
                          <a:cs typeface="Arial" panose="020B0604020202020204" pitchFamily="34" charset="0"/>
                        </a:rPr>
                        <a:t>Potential</a:t>
                      </a:r>
                      <a:r>
                        <a:rPr lang="en-US" sz="1000" baseline="0">
                          <a:latin typeface="Arial" panose="020B0604020202020204" pitchFamily="34" charset="0"/>
                          <a:cs typeface="Arial" panose="020B0604020202020204" pitchFamily="34" charset="0"/>
                        </a:rPr>
                        <a:t> partners</a:t>
                      </a:r>
                      <a:endParaRPr lang="en-US" sz="1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0" marR="0">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Increased use of structured markets</a:t>
                      </a:r>
                    </a:p>
                  </a:txBody>
                  <a:tcPr marL="68580" marR="68580" marT="0" marB="0"/>
                </a:tc>
                <a:tc>
                  <a:txBody>
                    <a:bodyPr/>
                    <a:lstStyle/>
                    <a:p>
                      <a:pPr marL="171450" indent="-171450">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Facilitate financial negotiation for FOs and SMEs (ICDE)</a:t>
                      </a:r>
                      <a:endParaRPr lang="en-GB" sz="1000" b="0" i="0" u="none" strike="noStrike" cap="none" dirty="0">
                        <a:solidFill>
                          <a:schemeClr val="tx1"/>
                        </a:solidFill>
                        <a:effectLst/>
                        <a:latin typeface="+mn-lt"/>
                        <a:ea typeface="+mn-ea"/>
                        <a:cs typeface="+mn-cs"/>
                        <a:sym typeface="Arial"/>
                      </a:endParaRPr>
                    </a:p>
                    <a:p>
                      <a:pPr marL="171450" indent="-171450">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Capitalize and expand the pilot experience of developing a franchise business model for cowpea (ICDE)</a:t>
                      </a:r>
                      <a:endParaRPr lang="en-GB" sz="1000" b="0" i="0" u="none" strike="noStrike" cap="none" dirty="0">
                        <a:solidFill>
                          <a:schemeClr val="tx1"/>
                        </a:solidFill>
                        <a:effectLst/>
                        <a:latin typeface="+mn-lt"/>
                        <a:ea typeface="+mn-ea"/>
                        <a:cs typeface="+mn-cs"/>
                        <a:sym typeface="Arial"/>
                      </a:endParaRPr>
                    </a:p>
                    <a:p>
                      <a:pPr marL="171450" indent="-171450">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Promote the creation and/or development of 100 jobs for young people along value chains </a:t>
                      </a:r>
                      <a:endParaRPr lang="en-GB" sz="1000" b="0" i="0" u="none" strike="noStrike" cap="none" dirty="0">
                        <a:solidFill>
                          <a:schemeClr val="tx1"/>
                        </a:solidFill>
                        <a:effectLst/>
                        <a:latin typeface="+mn-lt"/>
                        <a:ea typeface="+mn-ea"/>
                        <a:cs typeface="+mn-cs"/>
                        <a:sym typeface="Arial"/>
                      </a:endParaRPr>
                    </a:p>
                    <a:p>
                      <a:pPr marL="171450" marR="0" lvl="0" indent="-171450">
                        <a:spcBef>
                          <a:spcPts val="0"/>
                        </a:spcBef>
                        <a:spcAft>
                          <a:spcPts val="0"/>
                        </a:spcAft>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(ICDE)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dirty="0">
                          <a:solidFill>
                            <a:schemeClr val="tx1"/>
                          </a:solidFill>
                          <a:effectLst/>
                          <a:latin typeface="+mn-lt"/>
                          <a:ea typeface="+mn-ea"/>
                          <a:cs typeface="+mn-cs"/>
                          <a:sym typeface="Arial"/>
                        </a:rPr>
                        <a:t>Provide incubator and accelerator services to 15 existing and new mechanization service providers and rice processors(SICAREX)</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dirty="0">
                          <a:solidFill>
                            <a:schemeClr val="tx1"/>
                          </a:solidFill>
                          <a:effectLst/>
                          <a:latin typeface="+mn-lt"/>
                          <a:ea typeface="+mn-ea"/>
                          <a:cs typeface="+mn-cs"/>
                          <a:sym typeface="Arial"/>
                        </a:rPr>
                        <a:t>Facilitate the development of sustainable business relationships between processors and traders (SICAREX)</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dirty="0">
                          <a:solidFill>
                            <a:schemeClr val="tx1"/>
                          </a:solidFill>
                          <a:effectLst/>
                          <a:latin typeface="+mn-lt"/>
                          <a:ea typeface="+mn-ea"/>
                          <a:cs typeface="+mn-cs"/>
                          <a:sym typeface="Arial"/>
                        </a:rPr>
                        <a:t>Support processors to master their production costs (SICAREX)</a:t>
                      </a:r>
                    </a:p>
                    <a:p>
                      <a:pPr marL="171450" marR="0" lvl="0" indent="-171450">
                        <a:spcBef>
                          <a:spcPts val="0"/>
                        </a:spcBef>
                        <a:spcAft>
                          <a:spcPts val="0"/>
                        </a:spcAft>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Facilitate access to financing for stakeholders in the rice value chains (SICAREX)</a:t>
                      </a:r>
                    </a:p>
                    <a:p>
                      <a:pPr marL="171450" marR="0" lvl="0" indent="-171450">
                        <a:spcBef>
                          <a:spcPts val="0"/>
                        </a:spcBef>
                        <a:spcAft>
                          <a:spcPts val="0"/>
                        </a:spcAft>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Facilitate building lasting business relationships among actors in rice value chains ( (RIKOLTO)</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dirty="0">
                          <a:solidFill>
                            <a:schemeClr val="tx1"/>
                          </a:solidFill>
                          <a:effectLst/>
                          <a:latin typeface="+mn-lt"/>
                          <a:ea typeface="+mn-ea"/>
                          <a:cs typeface="+mn-cs"/>
                          <a:sym typeface="Arial"/>
                        </a:rPr>
                        <a:t>Quality management support for producers, processors, parboilers (RIKOLTO)</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dirty="0">
                          <a:solidFill>
                            <a:schemeClr val="tx1"/>
                          </a:solidFill>
                          <a:effectLst/>
                          <a:latin typeface="+mn-lt"/>
                          <a:ea typeface="+mn-ea"/>
                          <a:cs typeface="+mn-cs"/>
                          <a:sym typeface="Arial"/>
                        </a:rPr>
                        <a:t>Support to MFIs and FIs to develop/adapt financial products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dirty="0">
                          <a:solidFill>
                            <a:schemeClr val="tx1"/>
                          </a:solidFill>
                          <a:effectLst/>
                          <a:latin typeface="+mn-lt"/>
                          <a:ea typeface="+mn-ea"/>
                          <a:cs typeface="+mn-cs"/>
                          <a:sym typeface="Arial"/>
                        </a:rPr>
                        <a:t>Inform/train MFIs and FIs on the financing needs of stakeholders in agricultural value chains (RIKOLTO)</a:t>
                      </a:r>
                    </a:p>
                    <a:p>
                      <a:pPr marL="171450" marR="0" lvl="0" indent="-171450">
                        <a:spcBef>
                          <a:spcPts val="0"/>
                        </a:spcBef>
                        <a:spcAft>
                          <a:spcPts val="0"/>
                        </a:spcAft>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Strengthen producers' capacities according to the Smart Valley approach for the development of sites for rice production (RIKOLTO</a:t>
                      </a:r>
                      <a:r>
                        <a:rPr lang="en-US" sz="1000" b="0" i="1" u="none" strike="noStrike" cap="none" dirty="0">
                          <a:solidFill>
                            <a:schemeClr val="tx1"/>
                          </a:solidFill>
                          <a:effectLst/>
                          <a:latin typeface="+mn-lt"/>
                          <a:ea typeface="+mn-ea"/>
                          <a:cs typeface="+mn-cs"/>
                          <a:sym typeface="Arial"/>
                        </a:rPr>
                        <a:t>)</a:t>
                      </a:r>
                      <a:endParaRPr lang="en-US" sz="1000" b="0" i="0" u="none" strike="noStrike" cap="none" dirty="0">
                        <a:solidFill>
                          <a:schemeClr val="tx1"/>
                        </a:solidFill>
                        <a:effectLst/>
                        <a:latin typeface="+mn-lt"/>
                        <a:ea typeface="+mn-ea"/>
                        <a:cs typeface="+mn-cs"/>
                        <a:sym typeface="Arial"/>
                      </a:endParaRPr>
                    </a:p>
                    <a:p>
                      <a:pPr marL="171450" marR="0" lvl="0" indent="-171450">
                        <a:spcBef>
                          <a:spcPts val="0"/>
                        </a:spcBef>
                        <a:spcAft>
                          <a:spcPts val="0"/>
                        </a:spcAft>
                        <a:buFont typeface="Arial" panose="020B0604020202020204" pitchFamily="34" charset="0"/>
                        <a:buChar char="•"/>
                      </a:pPr>
                      <a:r>
                        <a:rPr lang="en-GB" sz="1000" b="0" i="0" u="none" strike="noStrike" cap="none" dirty="0">
                          <a:solidFill>
                            <a:schemeClr val="tx1"/>
                          </a:solidFill>
                          <a:effectLst/>
                          <a:latin typeface="+mn-lt"/>
                          <a:ea typeface="+mn-ea"/>
                          <a:cs typeface="+mn-cs"/>
                          <a:sym typeface="Arial"/>
                        </a:rPr>
                        <a:t>Basic repair and equip existing stores/ warehouses with basic produce handling and quality management tools (UPPA-H)</a:t>
                      </a:r>
                      <a:endParaRPr lang="en-US" sz="1000" b="0" i="0" u="none" strike="noStrike" cap="none" dirty="0">
                        <a:solidFill>
                          <a:schemeClr val="tx1"/>
                        </a:solidFill>
                        <a:effectLst/>
                        <a:latin typeface="+mn-lt"/>
                        <a:ea typeface="+mn-ea"/>
                        <a:cs typeface="+mn-cs"/>
                        <a:sym typeface="Arial"/>
                      </a:endParaRPr>
                    </a:p>
                    <a:p>
                      <a:pPr marL="171450" marR="0" lvl="0" indent="-171450">
                        <a:spcBef>
                          <a:spcPts val="0"/>
                        </a:spcBef>
                        <a:spcAft>
                          <a:spcPts val="0"/>
                        </a:spcAft>
                        <a:buFont typeface="Arial" panose="020B0604020202020204" pitchFamily="34" charset="0"/>
                        <a:buChar char="•"/>
                      </a:pPr>
                      <a:r>
                        <a:rPr lang="en-US" sz="1000" b="0" i="0" u="none" strike="noStrike" cap="none" dirty="0">
                          <a:solidFill>
                            <a:schemeClr val="tx1"/>
                          </a:solidFill>
                          <a:effectLst/>
                          <a:latin typeface="+mn-lt"/>
                          <a:ea typeface="+mn-ea"/>
                          <a:cs typeface="+mn-cs"/>
                          <a:sym typeface="Arial"/>
                        </a:rPr>
                        <a:t> </a:t>
                      </a:r>
                      <a:r>
                        <a:rPr lang="en-GB" sz="1000" b="0" i="0" u="none" strike="noStrike" cap="none" dirty="0">
                          <a:solidFill>
                            <a:schemeClr val="tx1"/>
                          </a:solidFill>
                          <a:effectLst/>
                          <a:latin typeface="+mn-lt"/>
                          <a:ea typeface="+mn-ea"/>
                          <a:cs typeface="+mn-cs"/>
                          <a:sym typeface="Arial"/>
                        </a:rPr>
                        <a:t>Organization of maize and cowpea collection and storage (UPPA-H)</a:t>
                      </a:r>
                    </a:p>
                    <a:p>
                      <a:pPr marL="171450" marR="0" lvl="0" indent="-171450">
                        <a:spcBef>
                          <a:spcPts val="0"/>
                        </a:spcBef>
                        <a:spcAft>
                          <a:spcPts val="0"/>
                        </a:spcAft>
                        <a:buFont typeface="Arial" panose="020B0604020202020204" pitchFamily="34" charset="0"/>
                        <a:buChar char="•"/>
                      </a:pPr>
                      <a:r>
                        <a:rPr lang="en-GB" sz="1000" b="0" i="0" u="none" strike="noStrike" cap="none" dirty="0">
                          <a:solidFill>
                            <a:schemeClr val="tx1"/>
                          </a:solidFill>
                          <a:effectLst/>
                          <a:latin typeface="+mn-lt"/>
                          <a:ea typeface="+mn-ea"/>
                          <a:cs typeface="+mn-cs"/>
                          <a:sym typeface="Arial"/>
                        </a:rPr>
                        <a:t>Link aggregation </a:t>
                      </a:r>
                      <a:r>
                        <a:rPr lang="en-GB" sz="1000" b="0" i="0" u="none" strike="noStrike" cap="none" dirty="0" err="1">
                          <a:solidFill>
                            <a:schemeClr val="tx1"/>
                          </a:solidFill>
                          <a:effectLst/>
                          <a:latin typeface="+mn-lt"/>
                          <a:ea typeface="+mn-ea"/>
                          <a:cs typeface="+mn-cs"/>
                          <a:sym typeface="Arial"/>
                        </a:rPr>
                        <a:t>centers</a:t>
                      </a:r>
                      <a:r>
                        <a:rPr lang="en-GB" sz="1000" b="0" i="0" u="none" strike="noStrike" cap="none" dirty="0">
                          <a:solidFill>
                            <a:schemeClr val="tx1"/>
                          </a:solidFill>
                          <a:effectLst/>
                          <a:latin typeface="+mn-lt"/>
                          <a:ea typeface="+mn-ea"/>
                          <a:cs typeface="+mn-cs"/>
                          <a:sym typeface="Arial"/>
                        </a:rPr>
                        <a:t> to institutional markets (school feeding programs; World Food Program; national and regional reserves and traders (UPPA-H)</a:t>
                      </a:r>
                      <a:endParaRPr lang="en-US"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spcBef>
                          <a:spcPts val="0"/>
                        </a:spcBef>
                        <a:spcAft>
                          <a:spcPts val="0"/>
                        </a:spcAft>
                        <a:buFont typeface="Symbol" panose="05050102010706020507" pitchFamily="18" charset="2"/>
                        <a:buNone/>
                      </a:pPr>
                      <a:r>
                        <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ICDE (</a:t>
                      </a:r>
                      <a:r>
                        <a:rPr lang="en-US" sz="1000" b="1" i="0" u="none" strike="noStrike" cap="none">
                          <a:solidFill>
                            <a:schemeClr val="tx1"/>
                          </a:solidFill>
                          <a:effectLst/>
                          <a:latin typeface="+mn-lt"/>
                          <a:ea typeface="+mn-ea"/>
                          <a:cs typeface="+mn-cs"/>
                          <a:sym typeface="Arial"/>
                        </a:rPr>
                        <a:t>$1,401,546 )</a:t>
                      </a:r>
                    </a:p>
                    <a:p>
                      <a:pPr marL="0" marR="0" lvl="0" indent="0"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None/>
                        <a:tabLst/>
                        <a:defRPr/>
                      </a:pPr>
                      <a:r>
                        <a:rPr lang="en-US" sz="1000" b="0" i="0" u="none" strike="noStrike" cap="none">
                          <a:solidFill>
                            <a:schemeClr val="tx1"/>
                          </a:solidFill>
                          <a:effectLst/>
                          <a:latin typeface="+mn-lt"/>
                          <a:ea typeface="+mn-ea"/>
                          <a:cs typeface="+mn-cs"/>
                          <a:sym typeface="Arial"/>
                        </a:rPr>
                        <a:t>Maize and cowpea value chain upgrading with sustainable financial systems and industrial markets </a:t>
                      </a:r>
                      <a:endParaRPr lang="en-GB" sz="1000" b="0" i="0" u="none" strike="noStrike" cap="none">
                        <a:solidFill>
                          <a:schemeClr val="tx1"/>
                        </a:solidFill>
                        <a:effectLst/>
                        <a:latin typeface="+mn-lt"/>
                        <a:ea typeface="+mn-ea"/>
                        <a:cs typeface="+mn-cs"/>
                        <a:sym typeface="Arial"/>
                      </a:endParaRPr>
                    </a:p>
                    <a:p>
                      <a:pPr marL="342900" marR="0" lvl="0" indent="-342900">
                        <a:spcBef>
                          <a:spcPts val="0"/>
                        </a:spcBef>
                        <a:spcAft>
                          <a:spcPts val="0"/>
                        </a:spcAft>
                        <a:buFont typeface="Symbol" panose="05050102010706020507" pitchFamily="18" charset="2"/>
                        <a:buChar char=""/>
                      </a:pPr>
                      <a:endParaRPr lang="en-US" sz="1000" b="0" i="0" u="none" strike="noStrike" cap="none">
                        <a:solidFill>
                          <a:schemeClr val="tx1"/>
                        </a:solidFill>
                        <a:effectLst/>
                        <a:latin typeface="+mn-lt"/>
                        <a:ea typeface="+mn-ea"/>
                        <a:cs typeface="+mn-cs"/>
                        <a:sym typeface="Arial"/>
                      </a:endParaRPr>
                    </a:p>
                    <a:p>
                      <a:pPr marL="0" marR="0" lvl="0" indent="0">
                        <a:spcBef>
                          <a:spcPts val="0"/>
                        </a:spcBef>
                        <a:spcAft>
                          <a:spcPts val="0"/>
                        </a:spcAft>
                        <a:buFont typeface="Symbol" panose="05050102010706020507" pitchFamily="18" charset="2"/>
                        <a:buNone/>
                      </a:pPr>
                      <a:r>
                        <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SICAREX ($</a:t>
                      </a:r>
                      <a:r>
                        <a:rPr lang="en-US" sz="1000" b="1" i="0" u="none" strike="noStrike">
                          <a:solidFill>
                            <a:srgbClr val="000000"/>
                          </a:solidFill>
                          <a:effectLst/>
                          <a:latin typeface="Arial" panose="020B0604020202020204" pitchFamily="34" charset="0"/>
                          <a:cs typeface="Arial" panose="020B0604020202020204" pitchFamily="34" charset="0"/>
                        </a:rPr>
                        <a:t>1,134,018)</a:t>
                      </a:r>
                    </a:p>
                    <a:p>
                      <a:pPr marL="0" marR="0" lvl="0" indent="0">
                        <a:spcBef>
                          <a:spcPts val="0"/>
                        </a:spcBef>
                        <a:spcAft>
                          <a:spcPts val="0"/>
                        </a:spcAft>
                        <a:buFont typeface="Symbol" panose="05050102010706020507" pitchFamily="18" charset="2"/>
                        <a:buNone/>
                      </a:pPr>
                      <a:r>
                        <a:rPr lang="en-US" sz="1000" b="0" i="0" u="none" strike="noStrike">
                          <a:solidFill>
                            <a:srgbClr val="000000"/>
                          </a:solidFill>
                          <a:effectLst/>
                          <a:latin typeface="Arial" panose="020B0604020202020204" pitchFamily="34" charset="0"/>
                          <a:cs typeface="Arial" panose="020B0604020202020204" pitchFamily="34" charset="0"/>
                        </a:rPr>
                        <a:t>Increase income for 109 382 rice smallhoder</a:t>
                      </a:r>
                      <a:r>
                        <a:rPr lang="en-US" sz="1000" b="0" i="0" u="none" strike="noStrike" baseline="0">
                          <a:solidFill>
                            <a:srgbClr val="000000"/>
                          </a:solidFill>
                          <a:effectLst/>
                          <a:latin typeface="Arial" panose="020B0604020202020204" pitchFamily="34" charset="0"/>
                          <a:cs typeface="Arial" panose="020B0604020202020204" pitchFamily="34" charset="0"/>
                        </a:rPr>
                        <a:t> farmers in three regions through enhance rice production and marketing</a:t>
                      </a:r>
                      <a:endParaRPr lang="en-US" sz="1000" b="0" i="0" u="none" strike="noStrike">
                        <a:solidFill>
                          <a:srgbClr val="000000"/>
                        </a:solidFill>
                        <a:effectLst/>
                        <a:latin typeface="Arial" panose="020B060402020202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lvl="0" indent="0">
                        <a:spcBef>
                          <a:spcPts val="0"/>
                        </a:spcBef>
                        <a:spcAft>
                          <a:spcPts val="0"/>
                        </a:spcAft>
                        <a:buFont typeface="Symbol" panose="05050102010706020507" pitchFamily="18" charset="2"/>
                        <a:buNone/>
                      </a:pPr>
                      <a:r>
                        <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SICAREX ($ </a:t>
                      </a:r>
                      <a:r>
                        <a:rPr lang="en-US" sz="1000" b="1" i="0" u="none" strike="noStrike">
                          <a:solidFill>
                            <a:srgbClr val="000000"/>
                          </a:solidFill>
                          <a:effectLst/>
                          <a:latin typeface="Calibri" panose="020F0502020204030204" pitchFamily="34" charset="0"/>
                        </a:rPr>
                        <a:t>509,227)</a:t>
                      </a:r>
                    </a:p>
                    <a:p>
                      <a:pPr marL="0" marR="0" lvl="0" indent="0">
                        <a:spcBef>
                          <a:spcPts val="0"/>
                        </a:spcBef>
                        <a:spcAft>
                          <a:spcPts val="0"/>
                        </a:spcAft>
                        <a:buFont typeface="Symbol" panose="05050102010706020507" pitchFamily="18" charset="2"/>
                        <a:buNone/>
                      </a:pPr>
                      <a:r>
                        <a:rPr lang="en-US" sz="1000" b="0" i="0" u="none" strike="noStrike" cap="none">
                          <a:solidFill>
                            <a:schemeClr val="tx1"/>
                          </a:solidFill>
                          <a:effectLst/>
                          <a:latin typeface="+mn-lt"/>
                          <a:ea typeface="+mn-ea"/>
                          <a:cs typeface="+mn-cs"/>
                          <a:sym typeface="Arial"/>
                        </a:rPr>
                        <a:t>Bolster and support a competitive and inclusive rice value chain which to increase incomes of 50,000 small-scale rice producers in the Centre-east region of Burkina Faso</a:t>
                      </a:r>
                      <a:endParaRPr lang="en-US" sz="1000" b="0"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lvl="0" indent="0">
                        <a:spcBef>
                          <a:spcPts val="0"/>
                        </a:spcBef>
                        <a:spcAft>
                          <a:spcPts val="0"/>
                        </a:spcAft>
                        <a:buFont typeface="Symbol" panose="05050102010706020507" pitchFamily="18" charset="2"/>
                        <a:buNone/>
                      </a:pPr>
                      <a:endParaRPr lang="en-US" sz="1000" b="0"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lvl="0" indent="0">
                        <a:spcBef>
                          <a:spcPts val="0"/>
                        </a:spcBef>
                        <a:spcAft>
                          <a:spcPts val="0"/>
                        </a:spcAft>
                        <a:buFont typeface="Symbol" panose="05050102010706020507" pitchFamily="18" charset="2"/>
                        <a:buNone/>
                      </a:pPr>
                      <a:r>
                        <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RIKOLTO ( $</a:t>
                      </a:r>
                      <a:r>
                        <a:rPr lang="en-US" sz="1000" b="1" i="0" u="none" strike="noStrike">
                          <a:solidFill>
                            <a:srgbClr val="000000"/>
                          </a:solidFill>
                          <a:effectLst/>
                          <a:latin typeface="Calibri" panose="020F0502020204030204" pitchFamily="34" charset="0"/>
                        </a:rPr>
                        <a:t> 1,064,915</a:t>
                      </a:r>
                      <a:r>
                        <a:rPr lang="en-US" sz="1000" b="0"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a:t>
                      </a:r>
                    </a:p>
                    <a:p>
                      <a:pPr marL="0" marR="0" lvl="0" indent="0">
                        <a:spcBef>
                          <a:spcPts val="0"/>
                        </a:spcBef>
                        <a:spcAft>
                          <a:spcPts val="0"/>
                        </a:spcAft>
                        <a:buFont typeface="Symbol" panose="05050102010706020507" pitchFamily="18" charset="2"/>
                        <a:buNone/>
                      </a:pPr>
                      <a:r>
                        <a:rPr lang="en-US" sz="1000" b="0"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Develop business relation between rice value chain actors, develop a franchise business model for women rice parboilers</a:t>
                      </a:r>
                    </a:p>
                    <a:p>
                      <a:pPr marL="0" marR="0" lvl="0" indent="0">
                        <a:spcBef>
                          <a:spcPts val="0"/>
                        </a:spcBef>
                        <a:spcAft>
                          <a:spcPts val="0"/>
                        </a:spcAft>
                        <a:buFont typeface="Symbol" panose="05050102010706020507" pitchFamily="18" charset="2"/>
                        <a:buNone/>
                      </a:pPr>
                      <a:endPar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lvl="0" indent="0">
                        <a:spcBef>
                          <a:spcPts val="0"/>
                        </a:spcBef>
                        <a:spcAft>
                          <a:spcPts val="0"/>
                        </a:spcAft>
                        <a:buFont typeface="Symbol" panose="05050102010706020507" pitchFamily="18" charset="2"/>
                        <a:buNone/>
                      </a:pPr>
                      <a:r>
                        <a:rPr lang="en-US" sz="1000" b="1"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UPPA-H</a:t>
                      </a:r>
                      <a:r>
                        <a:rPr lang="en-US" sz="1000" b="1" i="0" u="none" strike="noStrike" cap="none" baseline="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  ($</a:t>
                      </a:r>
                      <a:r>
                        <a:rPr lang="en-US" sz="1000" b="1" i="0" u="none" strike="noStrike">
                          <a:solidFill>
                            <a:srgbClr val="000000"/>
                          </a:solidFill>
                          <a:effectLst/>
                          <a:latin typeface="Calibri" panose="020F0502020204030204" pitchFamily="34" charset="0"/>
                        </a:rPr>
                        <a:t>371,021)</a:t>
                      </a:r>
                    </a:p>
                    <a:p>
                      <a:pPr marL="0" marR="0" lvl="0" indent="0">
                        <a:spcBef>
                          <a:spcPts val="0"/>
                        </a:spcBef>
                        <a:spcAft>
                          <a:spcPts val="0"/>
                        </a:spcAft>
                        <a:buFont typeface="Symbol" panose="05050102010706020507" pitchFamily="18" charset="2"/>
                        <a:buNone/>
                      </a:pPr>
                      <a:r>
                        <a:rPr lang="en-US" sz="1000" b="0" i="0" u="none" strike="noStrike" cap="none">
                          <a:solidFill>
                            <a:srgbClr val="000000"/>
                          </a:solidFill>
                          <a:effectLst/>
                          <a:latin typeface="Calibri" panose="020F0502020204030204" pitchFamily="34" charset="0"/>
                          <a:ea typeface="Calibri" panose="020F0502020204030204" pitchFamily="34" charset="0"/>
                          <a:cs typeface="Arial" panose="020B0604020202020204" pitchFamily="34" charset="0"/>
                          <a:sym typeface="Arial"/>
                        </a:rPr>
                        <a:t>Increase incomes for 150 000 smallholders farmers of maize and Cowpea by facilitating post harvest management</a:t>
                      </a:r>
                      <a:r>
                        <a:rPr lang="en-US" sz="1000" b="0" i="0" u="none" strike="noStrike" cap="none" baseline="0">
                          <a:solidFill>
                            <a:srgbClr val="000000"/>
                          </a:solidFill>
                          <a:effectLst/>
                          <a:latin typeface="Calibri" panose="020F0502020204030204" pitchFamily="34" charset="0"/>
                          <a:ea typeface="Calibri" panose="020F0502020204030204" pitchFamily="34" charset="0"/>
                          <a:cs typeface="Arial" panose="020B0604020202020204" pitchFamily="34" charset="0"/>
                          <a:sym typeface="Arial"/>
                        </a:rPr>
                        <a:t> and commercialization.</a:t>
                      </a:r>
                      <a:endParaRPr lang="en-US" sz="1000" b="0" i="0" u="none" strike="noStrike" cap="none">
                        <a:solidFill>
                          <a:srgbClr val="000000"/>
                        </a:solidFill>
                        <a:effectLst/>
                        <a:latin typeface="Calibri" panose="020F0502020204030204" pitchFamily="34" charset="0"/>
                        <a:ea typeface="Calibri" panose="020F0502020204030204" pitchFamily="34" charset="0"/>
                        <a:cs typeface="Arial" panose="020B0604020202020204" pitchFamily="34" charset="0"/>
                        <a:sym typeface="Arial"/>
                      </a:endParaRPr>
                    </a:p>
                    <a:p>
                      <a:pPr marL="342900" marR="0" lvl="0" indent="-342900">
                        <a:spcBef>
                          <a:spcPts val="0"/>
                        </a:spcBef>
                        <a:spcAft>
                          <a:spcPts val="0"/>
                        </a:spcAft>
                        <a:buFont typeface="Symbol" panose="05050102010706020507" pitchFamily="18" charset="2"/>
                        <a:buChar char=""/>
                      </a:pPr>
                      <a:endParaRPr lang="en-US" sz="1000" b="0" i="0" u="none" strike="noStrike" cap="none">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0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fr-FR" sz="1000" dirty="0">
                          <a:effectLst/>
                          <a:latin typeface="Arial" panose="020B0604020202020204" pitchFamily="34" charset="0"/>
                          <a:ea typeface="Calibri" panose="020F0502020204030204" pitchFamily="34" charset="0"/>
                          <a:cs typeface="Arial" panose="020B0604020202020204" pitchFamily="34" charset="0"/>
                        </a:rPr>
                        <a:t>Banks, GIZ, </a:t>
                      </a:r>
                      <a:r>
                        <a:rPr lang="fr-FR" sz="1000" dirty="0" err="1">
                          <a:effectLst/>
                          <a:latin typeface="Arial" panose="020B0604020202020204" pitchFamily="34" charset="0"/>
                          <a:ea typeface="Calibri" panose="020F0502020204030204" pitchFamily="34" charset="0"/>
                          <a:cs typeface="Arial" panose="020B0604020202020204" pitchFamily="34" charset="0"/>
                        </a:rPr>
                        <a:t>KfW</a:t>
                      </a:r>
                      <a:r>
                        <a:rPr lang="fr-FR" sz="1000" dirty="0">
                          <a:effectLst/>
                          <a:latin typeface="Arial" panose="020B0604020202020204" pitchFamily="34" charset="0"/>
                          <a:ea typeface="Calibri" panose="020F0502020204030204" pitchFamily="34" charset="0"/>
                          <a:cs typeface="Arial" panose="020B0604020202020204" pitchFamily="34" charset="0"/>
                        </a:rPr>
                        <a:t>,</a:t>
                      </a:r>
                      <a:r>
                        <a:rPr lang="fr-FR" sz="1000" baseline="0" dirty="0">
                          <a:effectLst/>
                          <a:latin typeface="Arial" panose="020B0604020202020204" pitchFamily="34" charset="0"/>
                          <a:ea typeface="Calibri" panose="020F0502020204030204" pitchFamily="34" charset="0"/>
                          <a:cs typeface="Arial" panose="020B0604020202020204" pitchFamily="34" charset="0"/>
                        </a:rPr>
                        <a:t> IFAD, FAO, ABC </a:t>
                      </a:r>
                      <a:r>
                        <a:rPr lang="fr-FR" sz="1000" baseline="0" dirty="0" err="1">
                          <a:effectLst/>
                          <a:latin typeface="Arial" panose="020B0604020202020204" pitchFamily="34" charset="0"/>
                          <a:ea typeface="Calibri" panose="020F0502020204030204" pitchFamily="34" charset="0"/>
                          <a:cs typeface="Arial" panose="020B0604020202020204" pitchFamily="34" charset="0"/>
                        </a:rPr>
                        <a:t>Fund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51700217"/>
                  </a:ext>
                </a:extLst>
              </a:tr>
            </a:tbl>
          </a:graphicData>
        </a:graphic>
      </p:graphicFrame>
    </p:spTree>
    <p:extLst>
      <p:ext uri="{BB962C8B-B14F-4D97-AF65-F5344CB8AC3E}">
        <p14:creationId xmlns:p14="http://schemas.microsoft.com/office/powerpoint/2010/main" val="318830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23" name="think-cell Slide" r:id="rId5" imgW="470" imgH="469" progId="TCLayout.ActiveDocument.1">
                  <p:embed/>
                </p:oleObj>
              </mc:Choice>
              <mc:Fallback>
                <p:oleObj name="think-cell Slide" r:id="rId5" imgW="470" imgH="46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200" b="1">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1800"/>
              <a:t>Early Results from investments made in Burkina Faso are outlined below…..</a:t>
            </a:r>
          </a:p>
        </p:txBody>
      </p:sp>
      <p:cxnSp>
        <p:nvCxnSpPr>
          <p:cNvPr id="5" name="Straight Connector 4"/>
          <p:cNvCxnSpPr/>
          <p:nvPr/>
        </p:nvCxnSpPr>
        <p:spPr>
          <a:xfrm>
            <a:off x="1385108" y="922196"/>
            <a:ext cx="0" cy="392048"/>
          </a:xfrm>
          <a:prstGeom prst="line">
            <a:avLst/>
          </a:prstGeom>
          <a:noFill/>
          <a:ln w="9525" cap="flat" cmpd="sng" algn="ctr">
            <a:solidFill>
              <a:srgbClr val="808080"/>
            </a:solidFill>
            <a:prstDash val="sysDash"/>
          </a:ln>
          <a:effectLst/>
        </p:spPr>
      </p:cxnSp>
      <p:cxnSp>
        <p:nvCxnSpPr>
          <p:cNvPr id="6" name="Straight Connector 5"/>
          <p:cNvCxnSpPr/>
          <p:nvPr/>
        </p:nvCxnSpPr>
        <p:spPr>
          <a:xfrm>
            <a:off x="3831087" y="900078"/>
            <a:ext cx="0" cy="5037844"/>
          </a:xfrm>
          <a:prstGeom prst="line">
            <a:avLst/>
          </a:prstGeom>
          <a:noFill/>
          <a:ln w="9525" cap="flat" cmpd="sng" algn="ctr">
            <a:solidFill>
              <a:srgbClr val="808080"/>
            </a:solidFill>
            <a:prstDash val="sysDash"/>
          </a:ln>
          <a:effectLst/>
        </p:spPr>
      </p:cxnSp>
      <p:sp>
        <p:nvSpPr>
          <p:cNvPr id="7" name="TextBox 6"/>
          <p:cNvSpPr txBox="1"/>
          <p:nvPr/>
        </p:nvSpPr>
        <p:spPr>
          <a:xfrm>
            <a:off x="3987201" y="921065"/>
            <a:ext cx="5340034" cy="461665"/>
          </a:xfrm>
          <a:prstGeom prst="rect">
            <a:avLst/>
          </a:prstGeom>
          <a:noFill/>
        </p:spPr>
        <p:txBody>
          <a:bodyPr wrap="square" rtlCol="0" anchor="t">
            <a:spAutoFit/>
          </a:bodyPr>
          <a:lstStyle/>
          <a:p>
            <a:pPr lvl="2" defTabSz="914293">
              <a:buClrTx/>
            </a:pPr>
            <a:r>
              <a:rPr lang="en-US" sz="1200" kern="1200" dirty="0">
                <a:ea typeface="+mn-ea"/>
              </a:rPr>
              <a:t>AGRA aims to reach 1.3 M HHs directly and a further 0.9 M HHs indirectly. So far, 61% have been committed* and </a:t>
            </a:r>
            <a:r>
              <a:rPr lang="en-US" sz="1200" kern="1200" dirty="0" smtClean="0">
                <a:ea typeface="+mn-ea"/>
              </a:rPr>
              <a:t>47,000 reached. </a:t>
            </a:r>
            <a:endParaRPr lang="en-US" sz="1200" kern="1200" dirty="0">
              <a:solidFill>
                <a:srgbClr val="C00000"/>
              </a:solidFill>
              <a:latin typeface="Arial" panose="020B0604020202020204" pitchFamily="34" charset="0"/>
              <a:ea typeface="+mn-ea"/>
              <a:cs typeface="Arial" panose="020B0604020202020204" pitchFamily="34" charset="0"/>
            </a:endParaRPr>
          </a:p>
        </p:txBody>
      </p:sp>
      <p:sp>
        <p:nvSpPr>
          <p:cNvPr id="8" name="TextBox 7"/>
          <p:cNvSpPr txBox="1"/>
          <p:nvPr/>
        </p:nvSpPr>
        <p:spPr>
          <a:xfrm>
            <a:off x="1280164" y="975690"/>
            <a:ext cx="2375650" cy="338554"/>
          </a:xfrm>
          <a:prstGeom prst="rect">
            <a:avLst/>
          </a:prstGeom>
          <a:noFill/>
        </p:spPr>
        <p:txBody>
          <a:bodyPr wrap="square" rtlCol="0">
            <a:spAutoFit/>
          </a:bodyPr>
          <a:lstStyle/>
          <a:p>
            <a:pPr lvl="2" algn="ctr" defTabSz="914293">
              <a:buClrTx/>
              <a:buFontTx/>
              <a:buNone/>
            </a:pPr>
            <a:r>
              <a:rPr lang="en-US" sz="1600" b="1" kern="1200">
                <a:solidFill>
                  <a:srgbClr val="70AD47">
                    <a:lumMod val="75000"/>
                  </a:srgbClr>
                </a:solidFill>
                <a:ea typeface="+mn-ea"/>
              </a:rPr>
              <a:t>47K </a:t>
            </a:r>
          </a:p>
        </p:txBody>
      </p:sp>
      <p:pic>
        <p:nvPicPr>
          <p:cNvPr id="9" name="Picture 2" descr="Image result for picture of men and wom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477" y="922196"/>
            <a:ext cx="594356" cy="640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7504" y="6178750"/>
            <a:ext cx="4104456" cy="230832"/>
          </a:xfrm>
          <a:prstGeom prst="rect">
            <a:avLst/>
          </a:prstGeom>
          <a:noFill/>
        </p:spPr>
        <p:txBody>
          <a:bodyPr wrap="square" rtlCol="0">
            <a:spAutoFit/>
          </a:bodyPr>
          <a:lstStyle/>
          <a:p>
            <a:pPr lvl="2" defTabSz="914293">
              <a:buClrTx/>
              <a:buFontTx/>
              <a:buNone/>
            </a:pPr>
            <a:r>
              <a:rPr lang="en-US" sz="900" kern="1200">
                <a:solidFill>
                  <a:sysClr val="windowText" lastClr="000000"/>
                </a:solidFill>
                <a:ea typeface="+mn-ea"/>
              </a:rPr>
              <a:t>* No. of HHs committed under current investments</a:t>
            </a:r>
          </a:p>
        </p:txBody>
      </p:sp>
      <p:sp>
        <p:nvSpPr>
          <p:cNvPr id="11" name="TextBox 10"/>
          <p:cNvSpPr txBox="1"/>
          <p:nvPr/>
        </p:nvSpPr>
        <p:spPr>
          <a:xfrm>
            <a:off x="1705989" y="1717979"/>
            <a:ext cx="1828800" cy="584775"/>
          </a:xfrm>
          <a:prstGeom prst="rect">
            <a:avLst/>
          </a:prstGeom>
          <a:noFill/>
        </p:spPr>
        <p:txBody>
          <a:bodyPr wrap="square" rtlCol="0">
            <a:spAutoFit/>
          </a:bodyPr>
          <a:lstStyle/>
          <a:p>
            <a:pPr lvl="2" algn="ctr" defTabSz="914293">
              <a:buClrTx/>
              <a:buFontTx/>
              <a:buNone/>
            </a:pPr>
            <a:r>
              <a:rPr lang="en-US" sz="1600" b="1" kern="1200" dirty="0">
                <a:solidFill>
                  <a:srgbClr val="FF0000"/>
                </a:solidFill>
                <a:ea typeface="+mn-ea"/>
              </a:rPr>
              <a:t>1,799</a:t>
            </a:r>
          </a:p>
          <a:p>
            <a:pPr lvl="2" algn="ctr" defTabSz="914293">
              <a:buClrTx/>
              <a:buFontTx/>
              <a:buNone/>
            </a:pPr>
            <a:r>
              <a:rPr lang="en-US" sz="1600" b="1" kern="1200" dirty="0">
                <a:solidFill>
                  <a:srgbClr val="70AD47">
                    <a:lumMod val="75000"/>
                  </a:srgbClr>
                </a:solidFill>
                <a:ea typeface="+mn-ea"/>
              </a:rPr>
              <a:t> MT of Seed</a:t>
            </a:r>
          </a:p>
        </p:txBody>
      </p:sp>
      <p:sp>
        <p:nvSpPr>
          <p:cNvPr id="12" name="TextBox 11"/>
          <p:cNvSpPr txBox="1"/>
          <p:nvPr/>
        </p:nvSpPr>
        <p:spPr>
          <a:xfrm>
            <a:off x="3987201" y="1717979"/>
            <a:ext cx="5219010" cy="461665"/>
          </a:xfrm>
          <a:prstGeom prst="rect">
            <a:avLst/>
          </a:prstGeom>
          <a:noFill/>
        </p:spPr>
        <p:txBody>
          <a:bodyPr wrap="square" rtlCol="0">
            <a:spAutoFit/>
          </a:bodyPr>
          <a:lstStyle/>
          <a:p>
            <a:pPr lvl="2" defTabSz="914293">
              <a:buClrTx/>
              <a:buFontTx/>
              <a:buNone/>
            </a:pPr>
            <a:r>
              <a:rPr lang="en-US" sz="1200" kern="1200" dirty="0">
                <a:solidFill>
                  <a:schemeClr val="tx1"/>
                </a:solidFill>
                <a:latin typeface="Arial" panose="020B0604020202020204" pitchFamily="34" charset="0"/>
                <a:ea typeface="+mn-ea"/>
                <a:cs typeface="Arial" panose="020B0604020202020204" pitchFamily="34" charset="0"/>
              </a:rPr>
              <a:t>AGRA </a:t>
            </a:r>
            <a:r>
              <a:rPr lang="en-US" sz="1200" dirty="0">
                <a:solidFill>
                  <a:schemeClr val="tx1"/>
                </a:solidFill>
              </a:rPr>
              <a:t>aims to produce 54,225 MT of seed over the life of strategy. To date, </a:t>
            </a:r>
            <a:r>
              <a:rPr lang="en-US" sz="1200" dirty="0" smtClean="0">
                <a:solidFill>
                  <a:schemeClr val="tx1"/>
                </a:solidFill>
              </a:rPr>
              <a:t>1,799 </a:t>
            </a:r>
            <a:r>
              <a:rPr lang="en-US" sz="1200" dirty="0">
                <a:solidFill>
                  <a:schemeClr val="tx1"/>
                </a:solidFill>
              </a:rPr>
              <a:t>MT has been produced and sold to farmers for US$ 5.16M</a:t>
            </a:r>
          </a:p>
        </p:txBody>
      </p:sp>
      <p:pic>
        <p:nvPicPr>
          <p:cNvPr id="13" name="Picture 8" descr="Image result for PICTURE OF STAPLE SEE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477" y="1717979"/>
            <a:ext cx="594360" cy="5377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385194" y="1717979"/>
            <a:ext cx="0" cy="392048"/>
          </a:xfrm>
          <a:prstGeom prst="line">
            <a:avLst/>
          </a:prstGeom>
          <a:noFill/>
          <a:ln w="9525" cap="flat" cmpd="sng" algn="ctr">
            <a:solidFill>
              <a:srgbClr val="808080"/>
            </a:solidFill>
            <a:prstDash val="sysDash"/>
          </a:ln>
          <a:effectLst/>
        </p:spPr>
      </p:cxnSp>
      <p:pic>
        <p:nvPicPr>
          <p:cNvPr id="15" name="Picture 10" descr="Image result for DEPICTION OF AGRO DEALE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V="1">
            <a:off x="265477" y="2470456"/>
            <a:ext cx="640080" cy="4467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05989" y="2470456"/>
            <a:ext cx="1828800" cy="338554"/>
          </a:xfrm>
          <a:prstGeom prst="rect">
            <a:avLst/>
          </a:prstGeom>
          <a:noFill/>
        </p:spPr>
        <p:txBody>
          <a:bodyPr wrap="square" rtlCol="0">
            <a:spAutoFit/>
          </a:bodyPr>
          <a:lstStyle/>
          <a:p>
            <a:pPr lvl="2" algn="ctr" defTabSz="914293">
              <a:buClrTx/>
              <a:buFontTx/>
              <a:buNone/>
            </a:pPr>
            <a:r>
              <a:rPr lang="en-US" sz="1600" b="1" kern="1200">
                <a:solidFill>
                  <a:srgbClr val="70AD47">
                    <a:lumMod val="75000"/>
                  </a:srgbClr>
                </a:solidFill>
                <a:ea typeface="+mn-ea"/>
              </a:rPr>
              <a:t>176 Agro dealers</a:t>
            </a:r>
          </a:p>
        </p:txBody>
      </p:sp>
      <p:sp>
        <p:nvSpPr>
          <p:cNvPr id="17" name="TextBox 16"/>
          <p:cNvSpPr txBox="1"/>
          <p:nvPr/>
        </p:nvSpPr>
        <p:spPr>
          <a:xfrm>
            <a:off x="3987201" y="2470456"/>
            <a:ext cx="5340033" cy="461665"/>
          </a:xfrm>
          <a:prstGeom prst="rect">
            <a:avLst/>
          </a:prstGeom>
          <a:noFill/>
        </p:spPr>
        <p:txBody>
          <a:bodyPr wrap="square" rtlCol="0" anchor="t">
            <a:spAutoFit/>
          </a:bodyPr>
          <a:lstStyle/>
          <a:p>
            <a:pPr lvl="2" defTabSz="914293">
              <a:buClrTx/>
            </a:pPr>
            <a:r>
              <a:rPr lang="en-US" sz="1200" kern="1200" dirty="0">
                <a:ea typeface="+mn-ea"/>
              </a:rPr>
              <a:t>AGRA aim </a:t>
            </a:r>
            <a:r>
              <a:rPr lang="en-US" sz="1200" dirty="0">
                <a:solidFill>
                  <a:schemeClr val="tx1"/>
                </a:solidFill>
              </a:rPr>
              <a:t>to support development of 563 agro dealer shops over the life of strategy. Current achievement of 176. </a:t>
            </a:r>
          </a:p>
        </p:txBody>
      </p:sp>
      <p:cxnSp>
        <p:nvCxnSpPr>
          <p:cNvPr id="18" name="Straight Connector 17"/>
          <p:cNvCxnSpPr/>
          <p:nvPr/>
        </p:nvCxnSpPr>
        <p:spPr>
          <a:xfrm>
            <a:off x="1385194" y="2470456"/>
            <a:ext cx="0" cy="392048"/>
          </a:xfrm>
          <a:prstGeom prst="line">
            <a:avLst/>
          </a:prstGeom>
          <a:noFill/>
          <a:ln w="9525" cap="flat" cmpd="sng" algn="ctr">
            <a:solidFill>
              <a:srgbClr val="808080"/>
            </a:solidFill>
            <a:prstDash val="sysDash"/>
          </a:ln>
          <a:effectLst/>
        </p:spPr>
      </p:cxnSp>
      <p:pic>
        <p:nvPicPr>
          <p:cNvPr id="19" name="Picture 12" descr="Image result for DEPICTION OF FERTILIZ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5477" y="3062686"/>
            <a:ext cx="590825" cy="6552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987201" y="3062686"/>
            <a:ext cx="5340032" cy="1015663"/>
          </a:xfrm>
          <a:prstGeom prst="rect">
            <a:avLst/>
          </a:prstGeom>
          <a:noFill/>
        </p:spPr>
        <p:txBody>
          <a:bodyPr wrap="square" rtlCol="0" anchor="t">
            <a:spAutoFit/>
          </a:bodyPr>
          <a:lstStyle/>
          <a:p>
            <a:pPr lvl="2" defTabSz="914293">
              <a:buClrTx/>
            </a:pPr>
            <a:r>
              <a:rPr lang="en-US" sz="1200" kern="1200" dirty="0">
                <a:ea typeface="+mn-ea"/>
              </a:rPr>
              <a:t>In </a:t>
            </a:r>
            <a:r>
              <a:rPr lang="en-US" sz="1200" kern="1200" dirty="0">
                <a:solidFill>
                  <a:schemeClr val="tx1"/>
                </a:solidFill>
                <a:ea typeface="+mn-ea"/>
              </a:rPr>
              <a:t>partnership with the </a:t>
            </a:r>
            <a:r>
              <a:rPr lang="fr-FR" sz="1200" dirty="0">
                <a:solidFill>
                  <a:schemeClr val="tx1"/>
                </a:solidFill>
              </a:rPr>
              <a:t>Association Des Grossistes et </a:t>
            </a:r>
            <a:r>
              <a:rPr lang="fr-FR" sz="1200" dirty="0" err="1">
                <a:solidFill>
                  <a:schemeClr val="tx1"/>
                </a:solidFill>
              </a:rPr>
              <a:t>Detaillants</a:t>
            </a:r>
            <a:r>
              <a:rPr lang="fr-FR" sz="1200" dirty="0">
                <a:solidFill>
                  <a:schemeClr val="tx1"/>
                </a:solidFill>
              </a:rPr>
              <a:t> D'intrants Agricoles (AGRODIA) and Groupe de Recherche et d’Actions pour le Développement (GRAD)</a:t>
            </a:r>
            <a:r>
              <a:rPr lang="en-US" sz="1200" kern="1200" dirty="0">
                <a:solidFill>
                  <a:schemeClr val="tx1"/>
                </a:solidFill>
                <a:ea typeface="+mn-ea"/>
              </a:rPr>
              <a:t>, AGRA is </a:t>
            </a:r>
            <a:r>
              <a:rPr lang="en-US" sz="1200" kern="1200" dirty="0">
                <a:solidFill>
                  <a:schemeClr val="tx1"/>
                </a:solidFill>
              </a:rPr>
              <a:t>supporting </a:t>
            </a:r>
            <a:r>
              <a:rPr lang="en-US" sz="1200" dirty="0">
                <a:solidFill>
                  <a:schemeClr val="tx1"/>
                </a:solidFill>
              </a:rPr>
              <a:t>development of hub agro-dealers using the AFAP model and has 05 hub agro dealers comprised of 483 retailers who have sold 144 K MT valued at US$ 64M</a:t>
            </a:r>
          </a:p>
        </p:txBody>
      </p:sp>
      <p:sp>
        <p:nvSpPr>
          <p:cNvPr id="21" name="TextBox 20"/>
          <p:cNvSpPr txBox="1"/>
          <p:nvPr/>
        </p:nvSpPr>
        <p:spPr>
          <a:xfrm>
            <a:off x="1705989" y="3062686"/>
            <a:ext cx="1828800" cy="584775"/>
          </a:xfrm>
          <a:prstGeom prst="rect">
            <a:avLst/>
          </a:prstGeom>
          <a:noFill/>
        </p:spPr>
        <p:txBody>
          <a:bodyPr wrap="square" rtlCol="0">
            <a:spAutoFit/>
          </a:bodyPr>
          <a:lstStyle/>
          <a:p>
            <a:pPr lvl="2" algn="ctr" defTabSz="914293">
              <a:buClrTx/>
              <a:buFontTx/>
              <a:buNone/>
            </a:pPr>
            <a:r>
              <a:rPr lang="en-US" sz="1600" b="1" kern="1200">
                <a:solidFill>
                  <a:srgbClr val="70AD47">
                    <a:lumMod val="75000"/>
                  </a:srgbClr>
                </a:solidFill>
                <a:ea typeface="+mn-ea"/>
              </a:rPr>
              <a:t>5 Hub-agro-dealers</a:t>
            </a:r>
          </a:p>
        </p:txBody>
      </p:sp>
      <p:cxnSp>
        <p:nvCxnSpPr>
          <p:cNvPr id="22" name="Straight Connector 21"/>
          <p:cNvCxnSpPr/>
          <p:nvPr/>
        </p:nvCxnSpPr>
        <p:spPr>
          <a:xfrm>
            <a:off x="1385194" y="3062686"/>
            <a:ext cx="0" cy="392048"/>
          </a:xfrm>
          <a:prstGeom prst="line">
            <a:avLst/>
          </a:prstGeom>
          <a:noFill/>
          <a:ln w="9525" cap="flat" cmpd="sng" algn="ctr">
            <a:solidFill>
              <a:srgbClr val="808080"/>
            </a:solidFill>
            <a:prstDash val="sysDash"/>
          </a:ln>
          <a:effectLst/>
        </p:spPr>
      </p:cxnSp>
      <p:sp>
        <p:nvSpPr>
          <p:cNvPr id="23" name="TextBox 22"/>
          <p:cNvSpPr txBox="1"/>
          <p:nvPr/>
        </p:nvSpPr>
        <p:spPr>
          <a:xfrm>
            <a:off x="3987201" y="4235098"/>
            <a:ext cx="5340032" cy="461665"/>
          </a:xfrm>
          <a:prstGeom prst="rect">
            <a:avLst/>
          </a:prstGeom>
          <a:noFill/>
        </p:spPr>
        <p:txBody>
          <a:bodyPr wrap="square" rtlCol="0">
            <a:spAutoFit/>
          </a:bodyPr>
          <a:lstStyle/>
          <a:p>
            <a:pPr lvl="2" defTabSz="914293">
              <a:buClrTx/>
              <a:buFontTx/>
              <a:buNone/>
            </a:pPr>
            <a:r>
              <a:rPr lang="en-US" sz="1200" kern="1200">
                <a:latin typeface="Arial" panose="020B0604020202020204" pitchFamily="34" charset="0"/>
                <a:ea typeface="+mn-ea"/>
                <a:cs typeface="Arial" panose="020B0604020202020204" pitchFamily="34" charset="0"/>
              </a:rPr>
              <a:t>AGRA’s work in development of the rice flagship will lead to the mobilization of US$ 75 M</a:t>
            </a:r>
          </a:p>
        </p:txBody>
      </p:sp>
      <p:sp>
        <p:nvSpPr>
          <p:cNvPr id="24" name="TextBox 23"/>
          <p:cNvSpPr txBox="1"/>
          <p:nvPr/>
        </p:nvSpPr>
        <p:spPr>
          <a:xfrm>
            <a:off x="1705989" y="4235098"/>
            <a:ext cx="1828800" cy="523220"/>
          </a:xfrm>
          <a:prstGeom prst="rect">
            <a:avLst/>
          </a:prstGeom>
          <a:noFill/>
        </p:spPr>
        <p:txBody>
          <a:bodyPr wrap="square" rtlCol="0">
            <a:spAutoFit/>
          </a:bodyPr>
          <a:lstStyle/>
          <a:p>
            <a:pPr lvl="2" algn="ctr" defTabSz="914293">
              <a:buClrTx/>
              <a:buFontTx/>
              <a:buNone/>
            </a:pPr>
            <a:r>
              <a:rPr lang="en-US" b="1">
                <a:solidFill>
                  <a:srgbClr val="70AD47">
                    <a:lumMod val="75000"/>
                  </a:srgbClr>
                </a:solidFill>
              </a:rPr>
              <a:t>~US$ 75 M to be leveraged </a:t>
            </a:r>
          </a:p>
        </p:txBody>
      </p:sp>
      <p:cxnSp>
        <p:nvCxnSpPr>
          <p:cNvPr id="25" name="Straight Connector 24"/>
          <p:cNvCxnSpPr/>
          <p:nvPr/>
        </p:nvCxnSpPr>
        <p:spPr>
          <a:xfrm>
            <a:off x="1385194" y="4235098"/>
            <a:ext cx="0" cy="392048"/>
          </a:xfrm>
          <a:prstGeom prst="line">
            <a:avLst/>
          </a:prstGeom>
          <a:noFill/>
          <a:ln w="9525" cap="flat" cmpd="sng" algn="ctr">
            <a:solidFill>
              <a:srgbClr val="808080"/>
            </a:solidFill>
            <a:prstDash val="sysDash"/>
          </a:ln>
          <a:effectLst/>
        </p:spPr>
      </p:cxnSp>
      <p:cxnSp>
        <p:nvCxnSpPr>
          <p:cNvPr id="28" name="Straight Connector 27"/>
          <p:cNvCxnSpPr/>
          <p:nvPr/>
        </p:nvCxnSpPr>
        <p:spPr>
          <a:xfrm>
            <a:off x="1385194" y="5096964"/>
            <a:ext cx="0" cy="392048"/>
          </a:xfrm>
          <a:prstGeom prst="line">
            <a:avLst/>
          </a:prstGeom>
          <a:noFill/>
          <a:ln w="9525" cap="flat" cmpd="sng" algn="ctr">
            <a:solidFill>
              <a:srgbClr val="808080"/>
            </a:solidFill>
            <a:prstDash val="sysDash"/>
          </a:ln>
          <a:effectLst/>
        </p:spPr>
      </p:cxnSp>
      <p:sp>
        <p:nvSpPr>
          <p:cNvPr id="29" name="TextBox 28"/>
          <p:cNvSpPr txBox="1"/>
          <p:nvPr/>
        </p:nvSpPr>
        <p:spPr>
          <a:xfrm>
            <a:off x="1705989" y="5283868"/>
            <a:ext cx="1828800" cy="307777"/>
          </a:xfrm>
          <a:prstGeom prst="rect">
            <a:avLst/>
          </a:prstGeom>
          <a:noFill/>
        </p:spPr>
        <p:txBody>
          <a:bodyPr wrap="square" rtlCol="0">
            <a:spAutoFit/>
          </a:bodyPr>
          <a:lstStyle/>
          <a:p>
            <a:pPr lvl="2" algn="ctr" defTabSz="914293">
              <a:buClrTx/>
              <a:buFontTx/>
              <a:buNone/>
            </a:pPr>
            <a:r>
              <a:rPr lang="en-US" b="1">
                <a:solidFill>
                  <a:schemeClr val="accent6">
                    <a:lumMod val="75000"/>
                  </a:schemeClr>
                </a:solidFill>
              </a:rPr>
              <a:t>5 Policies</a:t>
            </a:r>
          </a:p>
        </p:txBody>
      </p:sp>
      <p:sp>
        <p:nvSpPr>
          <p:cNvPr id="30" name="TextBox 29"/>
          <p:cNvSpPr txBox="1"/>
          <p:nvPr/>
        </p:nvSpPr>
        <p:spPr>
          <a:xfrm>
            <a:off x="3987201" y="5096964"/>
            <a:ext cx="5340032" cy="1015663"/>
          </a:xfrm>
          <a:prstGeom prst="rect">
            <a:avLst/>
          </a:prstGeom>
          <a:noFill/>
        </p:spPr>
        <p:txBody>
          <a:bodyPr wrap="square" rtlCol="0">
            <a:spAutoFit/>
          </a:bodyPr>
          <a:lstStyle/>
          <a:p>
            <a:pPr lvl="2" algn="just" defTabSz="914293">
              <a:buClrTx/>
              <a:buFontTx/>
              <a:buNone/>
            </a:pPr>
            <a:r>
              <a:rPr lang="en-US" sz="1200" kern="1200">
                <a:latin typeface="Arial" panose="020B0604020202020204" pitchFamily="34" charset="0"/>
                <a:ea typeface="+mn-ea"/>
                <a:cs typeface="Arial" panose="020B0604020202020204" pitchFamily="34" charset="0"/>
              </a:rPr>
              <a:t>5 policies (Agriculture Investment Code, Warehouse Receipt, Market Public Procurement, ECOWAS Seed Domestication and ECOWAS Fertilizer Domestication) have been prioritized for reforms and are all at different stages of implementation with the Agriculture Investment Code and Public Procurement Policy at execution stage </a:t>
            </a:r>
          </a:p>
        </p:txBody>
      </p:sp>
      <p:pic>
        <p:nvPicPr>
          <p:cNvPr id="32" name="Picture 31"/>
          <p:cNvPicPr>
            <a:picLocks noChangeAspect="1"/>
          </p:cNvPicPr>
          <p:nvPr/>
        </p:nvPicPr>
        <p:blipFill>
          <a:blip r:embed="rId11"/>
          <a:stretch>
            <a:fillRect/>
          </a:stretch>
        </p:blipFill>
        <p:spPr>
          <a:xfrm>
            <a:off x="265477" y="4235098"/>
            <a:ext cx="615455" cy="537400"/>
          </a:xfrm>
          <a:prstGeom prst="rect">
            <a:avLst/>
          </a:prstGeom>
        </p:spPr>
      </p:pic>
      <p:pic>
        <p:nvPicPr>
          <p:cNvPr id="33" name="Picture 32"/>
          <p:cNvPicPr/>
          <p:nvPr/>
        </p:nvPicPr>
        <p:blipFill>
          <a:blip r:embed="rId12">
            <a:extLst>
              <a:ext uri="{28A0092B-C50C-407E-A947-70E740481C1C}">
                <a14:useLocalDpi xmlns:a14="http://schemas.microsoft.com/office/drawing/2010/main" val="0"/>
              </a:ext>
            </a:extLst>
          </a:blip>
          <a:srcRect/>
          <a:stretch>
            <a:fillRect/>
          </a:stretch>
        </p:blipFill>
        <p:spPr bwMode="auto">
          <a:xfrm>
            <a:off x="265477" y="5096964"/>
            <a:ext cx="615455" cy="534035"/>
          </a:xfrm>
          <a:prstGeom prst="rect">
            <a:avLst/>
          </a:prstGeom>
          <a:noFill/>
          <a:ln>
            <a:noFill/>
          </a:ln>
        </p:spPr>
      </p:pic>
    </p:spTree>
    <p:extLst>
      <p:ext uri="{BB962C8B-B14F-4D97-AF65-F5344CB8AC3E}">
        <p14:creationId xmlns:p14="http://schemas.microsoft.com/office/powerpoint/2010/main" val="167570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919015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70"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Executive Summary </a:t>
            </a:r>
          </a:p>
        </p:txBody>
      </p:sp>
      <p:sp>
        <p:nvSpPr>
          <p:cNvPr id="3" name="Text Placeholder 2"/>
          <p:cNvSpPr>
            <a:spLocks noGrp="1"/>
          </p:cNvSpPr>
          <p:nvPr>
            <p:ph type="body" idx="1"/>
          </p:nvPr>
        </p:nvSpPr>
        <p:spPr>
          <a:xfrm>
            <a:off x="285750" y="975812"/>
            <a:ext cx="9160543" cy="5525001"/>
          </a:xfrm>
        </p:spPr>
        <p:txBody>
          <a:bodyPr/>
          <a:lstStyle/>
          <a:p>
            <a:pPr marL="127000" indent="0" algn="just">
              <a:lnSpc>
                <a:spcPct val="100000"/>
              </a:lnSpc>
              <a:buNone/>
            </a:pPr>
            <a:r>
              <a:rPr lang="en-US" sz="1300" dirty="0">
                <a:solidFill>
                  <a:schemeClr val="tx1"/>
                </a:solidFill>
              </a:rPr>
              <a:t>Burkina Faso’s economy relies heavily on agriculture with close to 85% of the active labor force employed in the agricultural sector. The country is landlocked with a population of ~19M of which 70% are in the rural areas. Overall GDP growth over the past six years has been at 5.2% and sector growth is estimated at 3.1% pa over the </a:t>
            </a:r>
            <a:r>
              <a:rPr lang="en-US" sz="1300" dirty="0" smtClean="0">
                <a:solidFill>
                  <a:schemeClr val="tx1"/>
                </a:solidFill>
              </a:rPr>
              <a:t>same period. </a:t>
            </a:r>
            <a:r>
              <a:rPr lang="en-US" sz="1300" dirty="0">
                <a:solidFill>
                  <a:schemeClr val="tx1"/>
                </a:solidFill>
              </a:rPr>
              <a:t>The Government of Burkina Faso (</a:t>
            </a:r>
            <a:r>
              <a:rPr lang="en-US" sz="1300" dirty="0">
                <a:solidFill>
                  <a:schemeClr val="tx1"/>
                </a:solidFill>
              </a:rPr>
              <a:t>GoBF</a:t>
            </a:r>
            <a:r>
              <a:rPr lang="en-US" sz="1300" dirty="0">
                <a:solidFill>
                  <a:schemeClr val="tx1"/>
                </a:solidFill>
              </a:rPr>
              <a:t>) is committed to the Agriculture sector and this is reflected in the National Agriculture Investment Plan, phase II (PNSR II). Planned major investments include the creation and operationalization of </a:t>
            </a:r>
            <a:r>
              <a:rPr lang="en-US" sz="1300" dirty="0">
                <a:solidFill>
                  <a:schemeClr val="tx1"/>
                </a:solidFill>
              </a:rPr>
              <a:t>Bagre</a:t>
            </a:r>
            <a:r>
              <a:rPr lang="en-US" sz="1300" dirty="0">
                <a:solidFill>
                  <a:schemeClr val="tx1"/>
                </a:solidFill>
              </a:rPr>
              <a:t>, </a:t>
            </a:r>
            <a:r>
              <a:rPr lang="en-US" sz="1300" dirty="0">
                <a:solidFill>
                  <a:schemeClr val="tx1"/>
                </a:solidFill>
              </a:rPr>
              <a:t>Sourou</a:t>
            </a:r>
            <a:r>
              <a:rPr lang="en-US" sz="1300" dirty="0">
                <a:solidFill>
                  <a:schemeClr val="tx1"/>
                </a:solidFill>
              </a:rPr>
              <a:t> and </a:t>
            </a:r>
            <a:r>
              <a:rPr lang="en-US" sz="1300" dirty="0">
                <a:solidFill>
                  <a:schemeClr val="tx1"/>
                </a:solidFill>
              </a:rPr>
              <a:t>Samendani</a:t>
            </a:r>
            <a:r>
              <a:rPr lang="en-US" sz="1300" dirty="0">
                <a:solidFill>
                  <a:schemeClr val="tx1"/>
                </a:solidFill>
              </a:rPr>
              <a:t> growth poles that are geared towards mobilizing private sector investments and enhancing the competitiveness of the agricultural sector. Key sector challenges include: </a:t>
            </a:r>
          </a:p>
          <a:p>
            <a:pPr marL="127000" indent="0" algn="just">
              <a:lnSpc>
                <a:spcPct val="100000"/>
              </a:lnSpc>
              <a:buNone/>
            </a:pPr>
            <a:endParaRPr lang="en-US" sz="1300" dirty="0">
              <a:solidFill>
                <a:schemeClr val="tx1"/>
              </a:solidFill>
            </a:endParaRPr>
          </a:p>
          <a:p>
            <a:pPr marL="457200" lvl="1" algn="just">
              <a:lnSpc>
                <a:spcPct val="100000"/>
              </a:lnSpc>
              <a:spcBef>
                <a:spcPts val="0"/>
              </a:spcBef>
              <a:buFont typeface="Arial" panose="020B0604020202020204" pitchFamily="34" charset="0"/>
              <a:buChar char="•"/>
            </a:pPr>
            <a:r>
              <a:rPr lang="en-US" sz="1300" dirty="0">
                <a:solidFill>
                  <a:schemeClr val="tx1"/>
                </a:solidFill>
              </a:rPr>
              <a:t>High yield gaps (&lt;25% of potential yields) in most staples; </a:t>
            </a:r>
          </a:p>
          <a:p>
            <a:pPr marL="457200" lvl="1" algn="just">
              <a:lnSpc>
                <a:spcPct val="100000"/>
              </a:lnSpc>
              <a:spcBef>
                <a:spcPts val="0"/>
              </a:spcBef>
              <a:buFont typeface="Arial" panose="020B0604020202020204" pitchFamily="34" charset="0"/>
              <a:buChar char="•"/>
            </a:pPr>
            <a:r>
              <a:rPr lang="en-US" sz="1300" dirty="0">
                <a:solidFill>
                  <a:schemeClr val="tx1"/>
                </a:solidFill>
              </a:rPr>
              <a:t>Lack of access to markets and high post-harvest losses in most staples (&gt;25%)</a:t>
            </a:r>
          </a:p>
          <a:p>
            <a:pPr marL="457200" lvl="1" algn="just">
              <a:lnSpc>
                <a:spcPct val="100000"/>
              </a:lnSpc>
              <a:spcBef>
                <a:spcPts val="0"/>
              </a:spcBef>
              <a:buFont typeface="Arial" panose="020B0604020202020204" pitchFamily="34" charset="0"/>
              <a:buChar char="•"/>
            </a:pPr>
            <a:r>
              <a:rPr lang="en-US" sz="1300" dirty="0">
                <a:solidFill>
                  <a:schemeClr val="tx1"/>
                </a:solidFill>
              </a:rPr>
              <a:t>Low use of inputs, e.g. 12% famers use certified seeds; fertilizer use at </a:t>
            </a:r>
            <a:r>
              <a:rPr lang="en-US" sz="1300" dirty="0" smtClean="0">
                <a:solidFill>
                  <a:schemeClr val="tx1"/>
                </a:solidFill>
              </a:rPr>
              <a:t>14kg/ha </a:t>
            </a:r>
            <a:r>
              <a:rPr lang="en-US" sz="1300" dirty="0">
                <a:solidFill>
                  <a:schemeClr val="tx1"/>
                </a:solidFill>
              </a:rPr>
              <a:t>vs. the target of 50 kg/ha </a:t>
            </a:r>
            <a:endParaRPr lang="en-US" sz="1300" dirty="0" smtClean="0">
              <a:solidFill>
                <a:schemeClr val="tx1"/>
              </a:solidFill>
            </a:endParaRPr>
          </a:p>
          <a:p>
            <a:pPr marL="457200" lvl="1" algn="just">
              <a:lnSpc>
                <a:spcPct val="100000"/>
              </a:lnSpc>
              <a:spcBef>
                <a:spcPts val="0"/>
              </a:spcBef>
              <a:buFont typeface="Arial" panose="020B0604020202020204" pitchFamily="34" charset="0"/>
              <a:buChar char="•"/>
            </a:pPr>
            <a:r>
              <a:rPr lang="en-US" sz="1300" dirty="0" smtClean="0">
                <a:solidFill>
                  <a:schemeClr val="tx1"/>
                </a:solidFill>
              </a:rPr>
              <a:t>Limited </a:t>
            </a:r>
            <a:r>
              <a:rPr lang="en-US" sz="1300" dirty="0">
                <a:solidFill>
                  <a:schemeClr val="tx1"/>
                </a:solidFill>
              </a:rPr>
              <a:t>lending to the agriculture sector (5% of the total lending)</a:t>
            </a:r>
          </a:p>
          <a:p>
            <a:pPr marL="457200" lvl="1" algn="just">
              <a:lnSpc>
                <a:spcPct val="100000"/>
              </a:lnSpc>
              <a:spcBef>
                <a:spcPts val="0"/>
              </a:spcBef>
              <a:buFont typeface="Arial" panose="020B0604020202020204" pitchFamily="34" charset="0"/>
              <a:buChar char="•"/>
            </a:pPr>
            <a:r>
              <a:rPr lang="en-US" sz="1300" dirty="0">
                <a:solidFill>
                  <a:schemeClr val="tx1"/>
                </a:solidFill>
              </a:rPr>
              <a:t>Limited capacity of resource mobilization and spending; limited capacity of planning and coordination</a:t>
            </a:r>
          </a:p>
          <a:p>
            <a:pPr marL="457200" lvl="1" algn="just">
              <a:lnSpc>
                <a:spcPct val="100000"/>
              </a:lnSpc>
              <a:spcBef>
                <a:spcPts val="0"/>
              </a:spcBef>
              <a:buFont typeface="Arial" panose="020B0604020202020204" pitchFamily="34" charset="0"/>
              <a:buChar char="•"/>
            </a:pPr>
            <a:r>
              <a:rPr lang="en-US" sz="1300" dirty="0">
                <a:solidFill>
                  <a:schemeClr val="tx1"/>
                </a:solidFill>
              </a:rPr>
              <a:t>Huge impact of climate change due to erratic rain patterns in the Sahelian region. </a:t>
            </a:r>
          </a:p>
          <a:p>
            <a:pPr marL="139700" lvl="1" indent="0" algn="just">
              <a:lnSpc>
                <a:spcPct val="100000"/>
              </a:lnSpc>
              <a:spcBef>
                <a:spcPts val="0"/>
              </a:spcBef>
              <a:buNone/>
            </a:pPr>
            <a:endParaRPr lang="en-US" sz="1300" dirty="0">
              <a:solidFill>
                <a:schemeClr val="tx1"/>
              </a:solidFill>
            </a:endParaRPr>
          </a:p>
          <a:p>
            <a:pPr marL="127000" indent="0" algn="just">
              <a:lnSpc>
                <a:spcPct val="100000"/>
              </a:lnSpc>
              <a:spcAft>
                <a:spcPts val="1000"/>
              </a:spcAft>
              <a:buNone/>
            </a:pPr>
            <a:r>
              <a:rPr lang="en-US" sz="1300" dirty="0">
                <a:solidFill>
                  <a:schemeClr val="tx1"/>
                </a:solidFill>
              </a:rPr>
              <a:t>AGRA’s 2017 – 2021 strategy seeks to catalyze and sustain an inclusive agriculture transformation in 11 priority countries including Burkina Faso. AGRA’s Theory of change is that unlocking sustainable transformation will require a combination of {</a:t>
            </a:r>
            <a:r>
              <a:rPr lang="en-US" sz="1300" dirty="0">
                <a:solidFill>
                  <a:schemeClr val="tx1"/>
                </a:solidFill>
              </a:rPr>
              <a:t>i</a:t>
            </a:r>
            <a:r>
              <a:rPr lang="en-US" sz="1300" dirty="0">
                <a:solidFill>
                  <a:schemeClr val="tx1"/>
                </a:solidFill>
              </a:rPr>
              <a:t>} </a:t>
            </a:r>
            <a:r>
              <a:rPr lang="en-US" sz="1300" b="1" dirty="0">
                <a:solidFill>
                  <a:schemeClr val="tx1"/>
                </a:solidFill>
              </a:rPr>
              <a:t>Policy and State Capability: </a:t>
            </a:r>
            <a:r>
              <a:rPr lang="en-US" sz="1300" dirty="0">
                <a:solidFill>
                  <a:schemeClr val="tx1"/>
                </a:solidFill>
              </a:rPr>
              <a:t>w</a:t>
            </a:r>
            <a:r>
              <a:rPr lang="en-US" sz="1300" kern="1200" dirty="0">
                <a:solidFill>
                  <a:schemeClr val="tx1"/>
                </a:solidFill>
              </a:rPr>
              <a:t>orking with government to strengthen execution capacity while enhancing the transparency, accountability systems and policy environment for increased public and private sector investment in agriculture; </a:t>
            </a:r>
            <a:r>
              <a:rPr lang="en-US" sz="1300" b="1" dirty="0">
                <a:solidFill>
                  <a:schemeClr val="tx1"/>
                </a:solidFill>
              </a:rPr>
              <a:t>{ii} Systems Development: </a:t>
            </a:r>
            <a:r>
              <a:rPr lang="en-US" sz="1300" dirty="0">
                <a:solidFill>
                  <a:schemeClr val="tx1"/>
                </a:solidFill>
              </a:rPr>
              <a:t>investments to bu</a:t>
            </a:r>
            <a:r>
              <a:rPr lang="en-US" sz="1300" kern="1200" dirty="0">
                <a:solidFill>
                  <a:schemeClr val="tx1"/>
                </a:solidFill>
              </a:rPr>
              <a:t>ild downstream delivery systems closer to smallholder farmers while providing support to local private sector to scale technologies and services which deliver better productivity and incomes; </a:t>
            </a:r>
            <a:r>
              <a:rPr lang="en-US" sz="1300" b="1" dirty="0">
                <a:solidFill>
                  <a:schemeClr val="tx1"/>
                </a:solidFill>
              </a:rPr>
              <a:t>and Partnerships: </a:t>
            </a:r>
            <a:r>
              <a:rPr lang="en-US" sz="1300" dirty="0">
                <a:solidFill>
                  <a:schemeClr val="tx1"/>
                </a:solidFill>
              </a:rPr>
              <a:t>investments to </a:t>
            </a:r>
            <a:r>
              <a:rPr lang="en-US" sz="1300" kern="1200" dirty="0">
                <a:solidFill>
                  <a:schemeClr val="tx1"/>
                </a:solidFill>
              </a:rPr>
              <a:t>facilitate the alignment between government priorities and private sector interests; improving integration and coordination which lead to investments beneficial to smallholder farmers</a:t>
            </a:r>
            <a:endParaRPr lang="en-US" sz="1300" dirty="0">
              <a:solidFill>
                <a:schemeClr val="tx1"/>
              </a:solidFill>
            </a:endParaRPr>
          </a:p>
        </p:txBody>
      </p:sp>
    </p:spTree>
    <p:extLst>
      <p:ext uri="{BB962C8B-B14F-4D97-AF65-F5344CB8AC3E}">
        <p14:creationId xmlns:p14="http://schemas.microsoft.com/office/powerpoint/2010/main" val="2960165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0"/>
            <a:ext cx="7245459" cy="582389"/>
          </a:xfrm>
        </p:spPr>
        <p:txBody>
          <a:bodyPr/>
          <a:lstStyle/>
          <a:p>
            <a:r>
              <a:rPr lang="en-US" dirty="0"/>
              <a:t>Emerging Lessons </a:t>
            </a:r>
          </a:p>
        </p:txBody>
      </p:sp>
      <p:graphicFrame>
        <p:nvGraphicFramePr>
          <p:cNvPr id="3" name="Table 2"/>
          <p:cNvGraphicFramePr>
            <a:graphicFrameLocks noGrp="1"/>
          </p:cNvGraphicFramePr>
          <p:nvPr/>
        </p:nvGraphicFramePr>
        <p:xfrm>
          <a:off x="217713" y="686872"/>
          <a:ext cx="9231087" cy="5256728"/>
        </p:xfrm>
        <a:graphic>
          <a:graphicData uri="http://schemas.openxmlformats.org/drawingml/2006/table">
            <a:tbl>
              <a:tblPr firstRow="1" bandRow="1">
                <a:tableStyleId>{912C8C85-51F0-491E-9774-3900AFEF0FD7}</a:tableStyleId>
              </a:tblPr>
              <a:tblGrid>
                <a:gridCol w="4294012">
                  <a:extLst>
                    <a:ext uri="{9D8B030D-6E8A-4147-A177-3AD203B41FA5}">
                      <a16:colId xmlns:a16="http://schemas.microsoft.com/office/drawing/2014/main" xmlns="" val="218853500"/>
                    </a:ext>
                  </a:extLst>
                </a:gridCol>
                <a:gridCol w="4937075">
                  <a:extLst>
                    <a:ext uri="{9D8B030D-6E8A-4147-A177-3AD203B41FA5}">
                      <a16:colId xmlns:a16="http://schemas.microsoft.com/office/drawing/2014/main" xmlns="" val="1070729646"/>
                    </a:ext>
                  </a:extLst>
                </a:gridCol>
              </a:tblGrid>
              <a:tr h="352727">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a:t>Lesson</a:t>
                      </a:r>
                      <a:endParaRPr lang="en-US" sz="1200" b="1" noProof="0">
                        <a:solidFill>
                          <a:schemeClr val="tx1"/>
                        </a:solidFill>
                        <a:latin typeface="+mn-lt"/>
                        <a:cs typeface="Arial" panose="020B0604020202020204" pitchFamily="34" charset="0"/>
                      </a:endParaRPr>
                    </a:p>
                  </a:txBody>
                  <a:tcPr marL="74295" marR="74295" marT="37148" marB="37148"/>
                </a:tc>
                <a:tc>
                  <a:txBody>
                    <a:bodyPr/>
                    <a:lstStyle/>
                    <a:p>
                      <a:pPr>
                        <a:lnSpc>
                          <a:spcPts val="1400"/>
                        </a:lnSpc>
                        <a:spcAft>
                          <a:spcPts val="600"/>
                        </a:spcAft>
                      </a:pPr>
                      <a:r>
                        <a:rPr lang="en-US" sz="1200" u="none" strike="noStrike" cap="none" noProof="0">
                          <a:sym typeface="Arial"/>
                        </a:rPr>
                        <a:t>Adaptive Response</a:t>
                      </a:r>
                      <a:endParaRPr lang="en-US" sz="1200" b="1" noProof="0">
                        <a:solidFill>
                          <a:schemeClr val="tx1"/>
                        </a:solidFill>
                        <a:latin typeface="+mn-lt"/>
                        <a:cs typeface="Arial" panose="020B0604020202020204" pitchFamily="34" charset="0"/>
                      </a:endParaRPr>
                    </a:p>
                  </a:txBody>
                  <a:tcPr marL="74295" marR="74295" marT="37148" marB="37148"/>
                </a:tc>
                <a:extLst>
                  <a:ext uri="{0D108BD9-81ED-4DB2-BD59-A6C34878D82A}">
                    <a16:rowId xmlns:a16="http://schemas.microsoft.com/office/drawing/2014/main" xmlns="" val="2806127866"/>
                  </a:ext>
                </a:extLst>
              </a:tr>
              <a:tr h="2360940">
                <a:tc>
                  <a:txBody>
                    <a:bodyPr/>
                    <a:lstStyle/>
                    <a:p>
                      <a:pPr marL="0" marR="0" indent="0" algn="l" defTabSz="914400" rtl="0" eaLnBrk="1" fontAlgn="auto" latinLnBrk="0" hangingPunct="1">
                        <a:lnSpc>
                          <a:spcPts val="1400"/>
                        </a:lnSpc>
                        <a:spcBef>
                          <a:spcPts val="0"/>
                        </a:spcBef>
                        <a:spcAft>
                          <a:spcPts val="600"/>
                        </a:spcAft>
                        <a:buClr>
                          <a:srgbClr val="000000"/>
                        </a:buClr>
                        <a:buSzTx/>
                        <a:buFont typeface="Arial"/>
                        <a:buNone/>
                        <a:tabLst/>
                        <a:defRPr/>
                      </a:pPr>
                      <a:r>
                        <a:rPr lang="en-US" sz="1200" b="1" u="sng" noProof="0">
                          <a:latin typeface="Arial" panose="020B0604020202020204" pitchFamily="34" charset="0"/>
                          <a:cs typeface="Arial" panose="020B0604020202020204" pitchFamily="34" charset="0"/>
                        </a:rPr>
                        <a:t>Lesson 1: Access</a:t>
                      </a:r>
                      <a:r>
                        <a:rPr lang="en-US" sz="1200" b="1" u="sng" baseline="0" noProof="0">
                          <a:latin typeface="Arial" panose="020B0604020202020204" pitchFamily="34" charset="0"/>
                          <a:cs typeface="Arial" panose="020B0604020202020204" pitchFamily="34" charset="0"/>
                        </a:rPr>
                        <a:t> to finance for staple food crop production and marketing can be unlocked with innovative risk sharing approaches</a:t>
                      </a:r>
                      <a:endParaRPr lang="en-US" sz="1200" b="1" u="sng" noProof="0">
                        <a:latin typeface="Arial" panose="020B0604020202020204" pitchFamily="34" charset="0"/>
                        <a:cs typeface="Arial" panose="020B0604020202020204" pitchFamily="34" charset="0"/>
                      </a:endParaRPr>
                    </a:p>
                    <a:p>
                      <a:pPr marL="0" marR="0" indent="0" algn="just" defTabSz="914400" rtl="0" eaLnBrk="1" fontAlgn="auto" latinLnBrk="0" hangingPunct="1">
                        <a:lnSpc>
                          <a:spcPts val="1400"/>
                        </a:lnSpc>
                        <a:spcBef>
                          <a:spcPts val="0"/>
                        </a:spcBef>
                        <a:spcAft>
                          <a:spcPts val="600"/>
                        </a:spcAft>
                        <a:buClr>
                          <a:srgbClr val="000000"/>
                        </a:buClr>
                        <a:buSzTx/>
                        <a:buFont typeface="Arial"/>
                        <a:buNone/>
                        <a:tabLst/>
                        <a:defRPr/>
                      </a:pPr>
                      <a:r>
                        <a:rPr lang="en-US" sz="1200" b="0" u="none" noProof="0">
                          <a:solidFill>
                            <a:schemeClr val="tx1"/>
                          </a:solidFill>
                          <a:latin typeface="Arial" panose="020B0604020202020204" pitchFamily="34" charset="0"/>
                          <a:cs typeface="Arial" panose="020B0604020202020204" pitchFamily="34" charset="0"/>
                        </a:rPr>
                        <a:t>Limited financing</a:t>
                      </a:r>
                      <a:r>
                        <a:rPr lang="en-US" sz="1200" b="0" u="none" baseline="0" noProof="0">
                          <a:solidFill>
                            <a:schemeClr val="tx1"/>
                          </a:solidFill>
                          <a:latin typeface="Arial" panose="020B0604020202020204" pitchFamily="34" charset="0"/>
                          <a:cs typeface="Arial" panose="020B0604020202020204" pitchFamily="34" charset="0"/>
                        </a:rPr>
                        <a:t> prevent SHF from effectively adopting at their full potential productivity enhancing technologies (e.g.. Quality input packages). New approaches to unlock finance through structured markets are offering promising results. This consist in sharing credit risks among key actors with direct interest in the value chain (farmers, input suppliers, processors/traders) </a:t>
                      </a:r>
                      <a:endParaRPr lang="en-US" sz="1200" b="0" u="none" noProof="0">
                        <a:solidFill>
                          <a:schemeClr val="tx1"/>
                        </a:solidFill>
                        <a:latin typeface="Arial" panose="020B0604020202020204" pitchFamily="34" charset="0"/>
                        <a:cs typeface="Arial" panose="020B0604020202020204" pitchFamily="34" charset="0"/>
                      </a:endParaRPr>
                    </a:p>
                  </a:txBody>
                  <a:tcPr marL="74295" marR="74295" marT="37148" marB="37148" anchor="ctr"/>
                </a:tc>
                <a:tc>
                  <a:txBody>
                    <a:bodyPr/>
                    <a:lstStyle/>
                    <a:p>
                      <a:pPr marL="171450" indent="-171450">
                        <a:lnSpc>
                          <a:spcPts val="1400"/>
                        </a:lnSpc>
                        <a:spcAft>
                          <a:spcPts val="0"/>
                        </a:spcAft>
                        <a:buFont typeface="Wingdings" panose="05000000000000000000" pitchFamily="2" charset="2"/>
                        <a:buChar char="§"/>
                      </a:pPr>
                      <a:r>
                        <a:rPr lang="en-US" sz="1200" b="0" noProof="0">
                          <a:solidFill>
                            <a:schemeClr val="tx1"/>
                          </a:solidFill>
                          <a:latin typeface="Arial" panose="020B0604020202020204" pitchFamily="34" charset="0"/>
                          <a:cs typeface="Arial" panose="020B0604020202020204" pitchFamily="34" charset="0"/>
                        </a:rPr>
                        <a:t>Working</a:t>
                      </a:r>
                      <a:r>
                        <a:rPr lang="en-US" sz="1200" b="0" baseline="0" noProof="0">
                          <a:solidFill>
                            <a:schemeClr val="tx1"/>
                          </a:solidFill>
                          <a:latin typeface="Arial" panose="020B0604020202020204" pitchFamily="34" charset="0"/>
                          <a:cs typeface="Arial" panose="020B0604020202020204" pitchFamily="34" charset="0"/>
                        </a:rPr>
                        <a:t> with financial institutions on credit facilities backed by sales arrangements but integrating risk sharing between farmers (10% of the credit to be deposited as “credit guarantee” in the bank, 10% to be deposited by the buyer and input supplier accepting a 10% discount on supplied input price. This allows the bank to secure an initial guarantee facility up to 30% the credit amount</a:t>
                      </a:r>
                    </a:p>
                    <a:p>
                      <a:pPr marL="171450" indent="-171450">
                        <a:lnSpc>
                          <a:spcPts val="1400"/>
                        </a:lnSpc>
                        <a:spcAft>
                          <a:spcPts val="0"/>
                        </a:spcAft>
                        <a:buFont typeface="Wingdings" panose="05000000000000000000" pitchFamily="2" charset="2"/>
                        <a:buChar char="§"/>
                      </a:pPr>
                      <a:r>
                        <a:rPr lang="en-US" sz="1200" b="0" baseline="0" noProof="0">
                          <a:solidFill>
                            <a:schemeClr val="tx1"/>
                          </a:solidFill>
                          <a:latin typeface="Arial" panose="020B0604020202020204" pitchFamily="34" charset="0"/>
                          <a:cs typeface="Arial" panose="020B0604020202020204" pitchFamily="34" charset="0"/>
                        </a:rPr>
                        <a:t>This model has been welcomed by banks and with initial facilities established by two banks for this agricultural season</a:t>
                      </a:r>
                      <a:endParaRPr lang="en-US" sz="1200" b="0" noProof="0">
                        <a:solidFill>
                          <a:schemeClr val="tx1"/>
                        </a:solidFill>
                        <a:latin typeface="Arial" panose="020B0604020202020204" pitchFamily="34" charset="0"/>
                        <a:cs typeface="Arial" panose="020B0604020202020204" pitchFamily="34" charset="0"/>
                      </a:endParaRPr>
                    </a:p>
                  </a:txBody>
                  <a:tcPr marL="74295" marR="74295" marT="37148" marB="37148" anchor="ctr"/>
                </a:tc>
                <a:extLst>
                  <a:ext uri="{0D108BD9-81ED-4DB2-BD59-A6C34878D82A}">
                    <a16:rowId xmlns:a16="http://schemas.microsoft.com/office/drawing/2014/main" xmlns="" val="2330181215"/>
                  </a:ext>
                </a:extLst>
              </a:tr>
              <a:tr h="2543061">
                <a:tc>
                  <a:txBody>
                    <a:bodyPr/>
                    <a:lstStyle/>
                    <a:p>
                      <a:pPr>
                        <a:lnSpc>
                          <a:spcPts val="1400"/>
                        </a:lnSpc>
                        <a:spcAft>
                          <a:spcPts val="600"/>
                        </a:spcAft>
                      </a:pPr>
                      <a:r>
                        <a:rPr lang="en-US" sz="1200" b="1" u="sng" noProof="0">
                          <a:latin typeface="Arial" panose="020B0604020202020204" pitchFamily="34" charset="0"/>
                          <a:cs typeface="Arial" panose="020B0604020202020204" pitchFamily="34" charset="0"/>
                        </a:rPr>
                        <a:t>Lesson 2: Adapted</a:t>
                      </a:r>
                      <a:r>
                        <a:rPr lang="en-US" sz="1200" b="1" u="sng" baseline="0" noProof="0">
                          <a:latin typeface="Arial" panose="020B0604020202020204" pitchFamily="34" charset="0"/>
                          <a:cs typeface="Arial" panose="020B0604020202020204" pitchFamily="34" charset="0"/>
                        </a:rPr>
                        <a:t> post harvest mechanized tools have significant impact on produce marketability and gender benefit</a:t>
                      </a:r>
                    </a:p>
                    <a:p>
                      <a:pPr marL="0" marR="0" lvl="0" indent="0" algn="l" defTabSz="914395" rtl="0" eaLnBrk="1" fontAlgn="auto" latinLnBrk="0" hangingPunct="1">
                        <a:lnSpc>
                          <a:spcPts val="1400"/>
                        </a:lnSpc>
                        <a:spcBef>
                          <a:spcPts val="0"/>
                        </a:spcBef>
                        <a:spcAft>
                          <a:spcPts val="600"/>
                        </a:spcAft>
                        <a:buClrTx/>
                        <a:buSzTx/>
                        <a:buFontTx/>
                        <a:buNone/>
                        <a:tabLst/>
                        <a:defRPr/>
                      </a:pPr>
                      <a:r>
                        <a:rPr lang="en-US" sz="1200">
                          <a:latin typeface="Arial" panose="020B0604020202020204" pitchFamily="34" charset="0"/>
                          <a:cs typeface="Arial" panose="020B0604020202020204" pitchFamily="34" charset="0"/>
                        </a:rPr>
                        <a:t>The BREP project funded by AGRA initiated a matching grant for the acquisition of threshing machines (able after R&amp;D, to thresh rice, maize, cowpea, sorghum and millet). Few months after implementation of the project, service providers were interested and able to acquire this machine to reduce post-harvest losses in their locality, also to create new jobs.</a:t>
                      </a:r>
                      <a:r>
                        <a:rPr lang="en-US" sz="1200" baseline="0">
                          <a:latin typeface="Arial" panose="020B0604020202020204" pitchFamily="34" charset="0"/>
                          <a:cs typeface="Arial" panose="020B0604020202020204" pitchFamily="34" charset="0"/>
                        </a:rPr>
                        <a:t> In addition to ensuring high quality grains, the machines have for instance reduced time took by women to thresh cowpea from 18h to 1h</a:t>
                      </a:r>
                      <a:endParaRPr lang="en-US" sz="1200">
                        <a:latin typeface="Arial" panose="020B0604020202020204" pitchFamily="34" charset="0"/>
                        <a:cs typeface="Arial" panose="020B0604020202020204" pitchFamily="34" charset="0"/>
                      </a:endParaRPr>
                    </a:p>
                  </a:txBody>
                  <a:tcPr marL="74295" marR="74295" marT="37148" marB="37148" anchor="ctr"/>
                </a:tc>
                <a:tc>
                  <a:txBody>
                    <a:bodyPr/>
                    <a:lstStyle/>
                    <a:p>
                      <a:pPr marL="171450" indent="-171450">
                        <a:lnSpc>
                          <a:spcPts val="1400"/>
                        </a:lnSpc>
                        <a:spcAft>
                          <a:spcPts val="0"/>
                        </a:spcAft>
                        <a:buFont typeface="Arial" panose="020B0604020202020204" pitchFamily="34" charset="0"/>
                        <a:buChar char="•"/>
                      </a:pPr>
                      <a:r>
                        <a:rPr lang="en-US" sz="1200" b="0" noProof="0">
                          <a:solidFill>
                            <a:schemeClr val="dk1"/>
                          </a:solidFill>
                          <a:latin typeface="Arial" panose="020B0604020202020204" pitchFamily="34" charset="0"/>
                          <a:cs typeface="Arial" panose="020B0604020202020204" pitchFamily="34" charset="0"/>
                        </a:rPr>
                        <a:t>Following the initial succes</a:t>
                      </a:r>
                      <a:r>
                        <a:rPr lang="en-US" sz="1200" b="0" baseline="0" noProof="0">
                          <a:solidFill>
                            <a:schemeClr val="dk1"/>
                          </a:solidFill>
                          <a:latin typeface="Arial" panose="020B0604020202020204" pitchFamily="34" charset="0"/>
                          <a:cs typeface="Arial" panose="020B0604020202020204" pitchFamily="34" charset="0"/>
                        </a:rPr>
                        <a:t>s in introducing this adapted post harvest handling tool, AGRA intends to support its large scale access, particularly by women groups (which are more involved post harvest handling activities). A matching fund up to $1.5M planned to be administered by a bank to support equipment credits </a:t>
                      </a:r>
                      <a:endParaRPr lang="en-US" sz="1200" b="0" noProof="0">
                        <a:solidFill>
                          <a:schemeClr val="dk1"/>
                        </a:solidFill>
                        <a:latin typeface="Arial" panose="020B0604020202020204" pitchFamily="34" charset="0"/>
                        <a:cs typeface="Arial" panose="020B0604020202020204" pitchFamily="34" charset="0"/>
                      </a:endParaRPr>
                    </a:p>
                  </a:txBody>
                  <a:tcPr marL="74295" marR="74295" marT="37148" marB="37148" anchor="ctr"/>
                </a:tc>
                <a:extLst>
                  <a:ext uri="{0D108BD9-81ED-4DB2-BD59-A6C34878D82A}">
                    <a16:rowId xmlns:a16="http://schemas.microsoft.com/office/drawing/2014/main" xmlns="" val="900949916"/>
                  </a:ext>
                </a:extLst>
              </a:tr>
            </a:tbl>
          </a:graphicData>
        </a:graphic>
      </p:graphicFrame>
    </p:spTree>
    <p:extLst>
      <p:ext uri="{BB962C8B-B14F-4D97-AF65-F5344CB8AC3E}">
        <p14:creationId xmlns:p14="http://schemas.microsoft.com/office/powerpoint/2010/main" val="1939160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70"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200" b="1">
              <a:solidFill>
                <a:schemeClr val="accent6">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228600"/>
            <a:ext cx="7245459" cy="582389"/>
          </a:xfrm>
        </p:spPr>
        <p:txBody>
          <a:bodyPr/>
          <a:lstStyle/>
          <a:p>
            <a:r>
              <a:rPr lang="en-US"/>
              <a:t>Emerging Opportunities for Burkina Faso</a:t>
            </a:r>
          </a:p>
        </p:txBody>
      </p:sp>
      <p:graphicFrame>
        <p:nvGraphicFramePr>
          <p:cNvPr id="3" name="Table 2"/>
          <p:cNvGraphicFramePr>
            <a:graphicFrameLocks noGrp="1"/>
          </p:cNvGraphicFramePr>
          <p:nvPr>
            <p:extLst>
              <p:ext uri="{D42A27DB-BD31-4B8C-83A1-F6EECF244321}">
                <p14:modId xmlns:p14="http://schemas.microsoft.com/office/powerpoint/2010/main" val="3441331367"/>
              </p:ext>
            </p:extLst>
          </p:nvPr>
        </p:nvGraphicFramePr>
        <p:xfrm>
          <a:off x="450741" y="929772"/>
          <a:ext cx="8998059" cy="5013827"/>
        </p:xfrm>
        <a:graphic>
          <a:graphicData uri="http://schemas.openxmlformats.org/drawingml/2006/table">
            <a:tbl>
              <a:tblPr firstRow="1" bandRow="1">
                <a:tableStyleId>{912C8C85-51F0-491E-9774-3900AFEF0FD7}</a:tableStyleId>
              </a:tblPr>
              <a:tblGrid>
                <a:gridCol w="4359884">
                  <a:extLst>
                    <a:ext uri="{9D8B030D-6E8A-4147-A177-3AD203B41FA5}">
                      <a16:colId xmlns:a16="http://schemas.microsoft.com/office/drawing/2014/main" xmlns="" val="218853500"/>
                    </a:ext>
                  </a:extLst>
                </a:gridCol>
                <a:gridCol w="4638175">
                  <a:extLst>
                    <a:ext uri="{9D8B030D-6E8A-4147-A177-3AD203B41FA5}">
                      <a16:colId xmlns:a16="http://schemas.microsoft.com/office/drawing/2014/main" xmlns="" val="1070729646"/>
                    </a:ext>
                  </a:extLst>
                </a:gridCol>
              </a:tblGrid>
              <a:tr h="47505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a:latin typeface="+mn-lt"/>
                        </a:rPr>
                        <a:t>Opportunity</a:t>
                      </a:r>
                      <a:endParaRPr lang="en-US" sz="1200" b="1" noProof="0">
                        <a:solidFill>
                          <a:schemeClr val="tx1"/>
                        </a:solidFill>
                        <a:latin typeface="+mn-lt"/>
                        <a:cs typeface="Arial" panose="020B0604020202020204" pitchFamily="34" charset="0"/>
                      </a:endParaRPr>
                    </a:p>
                  </a:txBody>
                  <a:tcPr marL="74295" marR="74295" marT="37148" marB="37148"/>
                </a:tc>
                <a:tc>
                  <a:txBody>
                    <a:bodyPr/>
                    <a:lstStyle/>
                    <a:p>
                      <a:pPr>
                        <a:lnSpc>
                          <a:spcPts val="1400"/>
                        </a:lnSpc>
                        <a:spcAft>
                          <a:spcPts val="600"/>
                        </a:spcAft>
                      </a:pPr>
                      <a:r>
                        <a:rPr lang="en-US" sz="1200" u="none" strike="noStrike" cap="none" noProof="0">
                          <a:latin typeface="+mn-lt"/>
                          <a:sym typeface="Arial"/>
                        </a:rPr>
                        <a:t>Implication for </a:t>
                      </a:r>
                      <a:r>
                        <a:rPr lang="en-US" sz="1200" u="none" strike="noStrike" cap="none" baseline="0" noProof="0">
                          <a:latin typeface="+mn-lt"/>
                          <a:sym typeface="Arial"/>
                        </a:rPr>
                        <a:t>Burkina Faso</a:t>
                      </a:r>
                      <a:endParaRPr lang="en-US" sz="1200" b="1" noProof="0">
                        <a:solidFill>
                          <a:schemeClr val="tx1"/>
                        </a:solidFill>
                        <a:latin typeface="+mn-lt"/>
                        <a:cs typeface="Arial" panose="020B0604020202020204" pitchFamily="34" charset="0"/>
                      </a:endParaRPr>
                    </a:p>
                  </a:txBody>
                  <a:tcPr marL="74295" marR="74295" marT="37148" marB="37148"/>
                </a:tc>
                <a:extLst>
                  <a:ext uri="{0D108BD9-81ED-4DB2-BD59-A6C34878D82A}">
                    <a16:rowId xmlns:a16="http://schemas.microsoft.com/office/drawing/2014/main" xmlns="" val="2806127866"/>
                  </a:ext>
                </a:extLst>
              </a:tr>
              <a:tr h="1394639">
                <a:tc>
                  <a:txBody>
                    <a:bodyPr/>
                    <a:lstStyle/>
                    <a:p>
                      <a:pPr marL="0" marR="0" indent="0" algn="l" defTabSz="914400" rtl="0" eaLnBrk="1" fontAlgn="auto" latinLnBrk="0" hangingPunct="1">
                        <a:lnSpc>
                          <a:spcPts val="1400"/>
                        </a:lnSpc>
                        <a:spcBef>
                          <a:spcPts val="0"/>
                        </a:spcBef>
                        <a:spcAft>
                          <a:spcPts val="600"/>
                        </a:spcAft>
                        <a:buClr>
                          <a:srgbClr val="000000"/>
                        </a:buClr>
                        <a:buSzTx/>
                        <a:buFont typeface="+mj-lt"/>
                        <a:buNone/>
                        <a:tabLst/>
                        <a:defRPr/>
                      </a:pPr>
                      <a:r>
                        <a:rPr lang="en-US" sz="1200" b="1" u="none" noProof="0">
                          <a:solidFill>
                            <a:schemeClr val="tx1"/>
                          </a:solidFill>
                          <a:latin typeface="Arial" panose="020B0604020202020204" pitchFamily="34" charset="0"/>
                          <a:cs typeface="Arial" panose="020B0604020202020204" pitchFamily="34" charset="0"/>
                        </a:rPr>
                        <a:t>1. Strong commitment by the Government</a:t>
                      </a:r>
                      <a:r>
                        <a:rPr lang="en-US" sz="1200" b="1" u="none" baseline="0" noProof="0">
                          <a:solidFill>
                            <a:schemeClr val="tx1"/>
                          </a:solidFill>
                          <a:latin typeface="Arial" panose="020B0604020202020204" pitchFamily="34" charset="0"/>
                          <a:cs typeface="Arial" panose="020B0604020202020204" pitchFamily="34" charset="0"/>
                        </a:rPr>
                        <a:t>, at the highest level, to transform the rice sector (Reach 1M metrics tons from the current 400K tons) by 2020, through a combination of PPP projects for extending areas under irrigated production and support value chains. </a:t>
                      </a:r>
                      <a:endParaRPr lang="en-US" sz="1200" b="1" u="none" noProof="0">
                        <a:solidFill>
                          <a:schemeClr val="tx1"/>
                        </a:solidFill>
                        <a:latin typeface="Arial" panose="020B0604020202020204" pitchFamily="34" charset="0"/>
                        <a:cs typeface="Arial" panose="020B0604020202020204" pitchFamily="34" charset="0"/>
                      </a:endParaRPr>
                    </a:p>
                  </a:txBody>
                  <a:tcPr marL="74295" marR="74295" marT="37148" marB="37148" anchor="ctr"/>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noProof="0">
                          <a:latin typeface="Arial" panose="020B0604020202020204" pitchFamily="34" charset="0"/>
                          <a:cs typeface="Arial" panose="020B0604020202020204" pitchFamily="34" charset="0"/>
                        </a:rPr>
                        <a:t>AGRA is</a:t>
                      </a:r>
                      <a:r>
                        <a:rPr lang="en-US" sz="1200" baseline="0" noProof="0">
                          <a:latin typeface="Arial" panose="020B0604020202020204" pitchFamily="34" charset="0"/>
                          <a:cs typeface="Arial" panose="020B0604020202020204" pitchFamily="34" charset="0"/>
                        </a:rPr>
                        <a:t> playing a leading role in supporting the Ministry translate this ambition into a flagship project and ensure strong coordination of key partners (IsDB, China, etc.) supporting rice value chain development</a:t>
                      </a:r>
                      <a:endParaRPr lang="en-US" sz="1200" noProof="0">
                        <a:latin typeface="Arial" panose="020B0604020202020204" pitchFamily="34" charset="0"/>
                        <a:cs typeface="Arial" panose="020B0604020202020204" pitchFamily="34" charset="0"/>
                      </a:endParaRPr>
                    </a:p>
                  </a:txBody>
                  <a:tcPr marL="74295" marR="74295" marT="37148" marB="37148" anchor="ctr"/>
                </a:tc>
                <a:extLst>
                  <a:ext uri="{0D108BD9-81ED-4DB2-BD59-A6C34878D82A}">
                    <a16:rowId xmlns:a16="http://schemas.microsoft.com/office/drawing/2014/main" xmlns="" val="2330181215"/>
                  </a:ext>
                </a:extLst>
              </a:tr>
              <a:tr h="1708035">
                <a:tc>
                  <a:txBody>
                    <a:bodyPr/>
                    <a:lstStyle/>
                    <a:p>
                      <a:pPr marL="0" marR="0" indent="0" algn="l" defTabSz="914400" rtl="0" eaLnBrk="1" fontAlgn="auto" latinLnBrk="0" hangingPunct="1">
                        <a:lnSpc>
                          <a:spcPts val="1400"/>
                        </a:lnSpc>
                        <a:spcBef>
                          <a:spcPts val="0"/>
                        </a:spcBef>
                        <a:spcAft>
                          <a:spcPts val="600"/>
                        </a:spcAft>
                        <a:buClr>
                          <a:srgbClr val="000000"/>
                        </a:buClr>
                        <a:buSzTx/>
                        <a:buFont typeface="+mj-lt"/>
                        <a:buNone/>
                        <a:tabLst/>
                        <a:defRPr/>
                      </a:pPr>
                      <a:r>
                        <a:rPr lang="en-US" sz="1200" b="1" i="0" u="none" strike="noStrike" cap="none" noProof="0">
                          <a:solidFill>
                            <a:schemeClr val="tx1"/>
                          </a:solidFill>
                          <a:latin typeface="Arial" panose="020B0604020202020204" pitchFamily="34" charset="0"/>
                          <a:ea typeface="+mn-ea"/>
                          <a:cs typeface="Arial" panose="020B0604020202020204" pitchFamily="34" charset="0"/>
                          <a:sym typeface="Arial"/>
                        </a:rPr>
                        <a:t>2. Establishment of a new agricultural bank provides a strong opportunity to scale promising</a:t>
                      </a:r>
                      <a:r>
                        <a:rPr lang="en-US" sz="1200" b="1" i="0" u="none" strike="noStrike" cap="none" baseline="0" noProof="0">
                          <a:solidFill>
                            <a:schemeClr val="tx1"/>
                          </a:solidFill>
                          <a:latin typeface="Arial" panose="020B0604020202020204" pitchFamily="34" charset="0"/>
                          <a:ea typeface="+mn-ea"/>
                          <a:cs typeface="Arial" panose="020B0604020202020204" pitchFamily="34" charset="0"/>
                          <a:sym typeface="Arial"/>
                        </a:rPr>
                        <a:t> financing approaches </a:t>
                      </a:r>
                      <a:endParaRPr lang="en-US" sz="1200" b="1" i="0" u="none" strike="noStrike" cap="none" noProof="0">
                        <a:solidFill>
                          <a:schemeClr val="tx1"/>
                        </a:solidFill>
                        <a:latin typeface="Arial" panose="020B0604020202020204" pitchFamily="34" charset="0"/>
                        <a:ea typeface="+mn-ea"/>
                        <a:cs typeface="Arial" panose="020B0604020202020204" pitchFamily="34" charset="0"/>
                        <a:sym typeface="Arial"/>
                      </a:endParaRPr>
                    </a:p>
                  </a:txBody>
                  <a:tcPr marL="74295" marR="74295" marT="37148" marB="37148" anchor="ctr"/>
                </a:tc>
                <a:tc>
                  <a:txBody>
                    <a:bodyPr/>
                    <a:lstStyle/>
                    <a:p>
                      <a:pPr marL="171450" indent="-171450" algn="just">
                        <a:buFont typeface="Arial" panose="020B0604020202020204" pitchFamily="34" charset="0"/>
                        <a:buChar char="•"/>
                      </a:pPr>
                      <a:r>
                        <a:rPr lang="en-US" sz="1200" noProof="0">
                          <a:latin typeface="Arial" panose="020B0604020202020204" pitchFamily="34" charset="0"/>
                          <a:cs typeface="Arial" panose="020B0604020202020204" pitchFamily="34" charset="0"/>
                        </a:rPr>
                        <a:t>AGRA will</a:t>
                      </a:r>
                      <a:r>
                        <a:rPr lang="en-US" sz="1200" baseline="0" noProof="0">
                          <a:latin typeface="Arial" panose="020B0604020202020204" pitchFamily="34" charset="0"/>
                          <a:cs typeface="Arial" panose="020B0604020202020204" pitchFamily="34" charset="0"/>
                        </a:rPr>
                        <a:t> continue closely working with the bank to roll out the risk sharing VC financing approach</a:t>
                      </a:r>
                    </a:p>
                    <a:p>
                      <a:pPr marL="171450" indent="-171450" algn="just">
                        <a:buFont typeface="Arial" panose="020B0604020202020204" pitchFamily="34" charset="0"/>
                        <a:buChar char="•"/>
                      </a:pPr>
                      <a:r>
                        <a:rPr lang="en-US" sz="1200" b="0" baseline="0" noProof="0">
                          <a:solidFill>
                            <a:schemeClr val="dk1"/>
                          </a:solidFill>
                          <a:latin typeface="Arial" panose="020B0604020202020204" pitchFamily="34" charset="0"/>
                          <a:cs typeface="Arial" panose="020B0604020202020204" pitchFamily="34" charset="0"/>
                        </a:rPr>
                        <a:t>There is also a clear appetite from the bank to explore digital finance. Further discussions with the Gates team on potential response on this need</a:t>
                      </a:r>
                      <a:endParaRPr lang="en-US" sz="1200" b="0" noProof="0">
                        <a:solidFill>
                          <a:schemeClr val="dk1"/>
                        </a:solidFill>
                        <a:latin typeface="Arial" panose="020B0604020202020204" pitchFamily="34" charset="0"/>
                        <a:cs typeface="Arial" panose="020B0604020202020204" pitchFamily="34" charset="0"/>
                      </a:endParaRPr>
                    </a:p>
                  </a:txBody>
                  <a:tcPr marL="74295" marR="74295" marT="37148" marB="37148" anchor="ctr"/>
                </a:tc>
                <a:extLst>
                  <a:ext uri="{0D108BD9-81ED-4DB2-BD59-A6C34878D82A}">
                    <a16:rowId xmlns:a16="http://schemas.microsoft.com/office/drawing/2014/main" xmlns="" val="900949916"/>
                  </a:ext>
                </a:extLst>
              </a:tr>
              <a:tr h="1436099">
                <a:tc>
                  <a:txBody>
                    <a:bodyPr/>
                    <a:lstStyle/>
                    <a:p>
                      <a:pPr marL="0" marR="0" indent="0" algn="l" defTabSz="914400" rtl="0" eaLnBrk="1" fontAlgn="auto" latinLnBrk="0" hangingPunct="1">
                        <a:lnSpc>
                          <a:spcPts val="1400"/>
                        </a:lnSpc>
                        <a:spcBef>
                          <a:spcPts val="0"/>
                        </a:spcBef>
                        <a:spcAft>
                          <a:spcPts val="600"/>
                        </a:spcAft>
                        <a:buClr>
                          <a:srgbClr val="000000"/>
                        </a:buClr>
                        <a:buSzTx/>
                        <a:buFont typeface="+mj-lt"/>
                        <a:buNone/>
                        <a:tabLst/>
                        <a:defRPr/>
                      </a:pPr>
                      <a:r>
                        <a:rPr lang="en-US" sz="1200" b="1" i="0" u="none" strike="noStrike" cap="none" noProof="0">
                          <a:solidFill>
                            <a:schemeClr val="tx1"/>
                          </a:solidFill>
                          <a:latin typeface="Arial" panose="020B0604020202020204" pitchFamily="34" charset="0"/>
                          <a:ea typeface="+mn-ea"/>
                          <a:cs typeface="Arial" panose="020B0604020202020204" pitchFamily="34" charset="0"/>
                          <a:sym typeface="Arial"/>
                        </a:rPr>
                        <a:t>3. Collaborative (AGRA</a:t>
                      </a:r>
                      <a:r>
                        <a:rPr lang="en-US" sz="1200" b="1" i="0" u="none" strike="noStrike" cap="none" baseline="0" noProof="0">
                          <a:solidFill>
                            <a:schemeClr val="tx1"/>
                          </a:solidFill>
                          <a:latin typeface="Arial" panose="020B0604020202020204" pitchFamily="34" charset="0"/>
                          <a:ea typeface="+mn-ea"/>
                          <a:cs typeface="Arial" panose="020B0604020202020204" pitchFamily="34" charset="0"/>
                          <a:sym typeface="Arial"/>
                        </a:rPr>
                        <a:t> – BMGF) </a:t>
                      </a:r>
                      <a:r>
                        <a:rPr lang="en-US" sz="1200" b="1" i="0" u="none" strike="noStrike" cap="none" noProof="0">
                          <a:solidFill>
                            <a:schemeClr val="tx1"/>
                          </a:solidFill>
                          <a:latin typeface="Arial" panose="020B0604020202020204" pitchFamily="34" charset="0"/>
                          <a:ea typeface="+mn-ea"/>
                          <a:cs typeface="Arial" panose="020B0604020202020204" pitchFamily="34" charset="0"/>
                          <a:sym typeface="Arial"/>
                        </a:rPr>
                        <a:t>interventions to address gaps</a:t>
                      </a:r>
                      <a:r>
                        <a:rPr lang="en-US" sz="1200" b="1" i="0" u="none" strike="noStrike" cap="none" baseline="0" noProof="0">
                          <a:solidFill>
                            <a:schemeClr val="tx1"/>
                          </a:solidFill>
                          <a:latin typeface="Arial" panose="020B0604020202020204" pitchFamily="34" charset="0"/>
                          <a:ea typeface="+mn-ea"/>
                          <a:cs typeface="Arial" panose="020B0604020202020204" pitchFamily="34" charset="0"/>
                          <a:sym typeface="Arial"/>
                        </a:rPr>
                        <a:t> in evidence based policy making and delivery capability </a:t>
                      </a:r>
                      <a:endParaRPr lang="en-US" sz="1200" b="1" i="0" u="none" strike="noStrike" cap="none" noProof="0">
                        <a:solidFill>
                          <a:schemeClr val="tx1"/>
                        </a:solidFill>
                        <a:latin typeface="Arial" panose="020B0604020202020204" pitchFamily="34" charset="0"/>
                        <a:ea typeface="+mn-ea"/>
                        <a:cs typeface="Arial" panose="020B0604020202020204" pitchFamily="34" charset="0"/>
                        <a:sym typeface="Arial"/>
                      </a:endParaRPr>
                    </a:p>
                  </a:txBody>
                  <a:tcPr marL="74295" marR="74295" marT="37148" marB="37148" anchor="ctr"/>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noProof="0">
                          <a:latin typeface="Arial" panose="020B0604020202020204" pitchFamily="34" charset="0"/>
                          <a:cs typeface="Arial" panose="020B0604020202020204" pitchFamily="34" charset="0"/>
                        </a:rPr>
                        <a:t>Further</a:t>
                      </a:r>
                      <a:r>
                        <a:rPr lang="en-US" sz="1200" baseline="0" noProof="0">
                          <a:latin typeface="Arial" panose="020B0604020202020204" pitchFamily="34" charset="0"/>
                          <a:cs typeface="Arial" panose="020B0604020202020204" pitchFamily="34" charset="0"/>
                        </a:rPr>
                        <a:t> discussions with the Gates team on tailored approach regarding the planned policy unit design work</a:t>
                      </a:r>
                    </a:p>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baseline="0" noProof="0">
                          <a:latin typeface="Arial" panose="020B0604020202020204" pitchFamily="34" charset="0"/>
                          <a:cs typeface="Arial" panose="020B0604020202020204" pitchFamily="34" charset="0"/>
                        </a:rPr>
                        <a:t>Ongoing joint discussion Gates team – AGRA - TBI on supporting the presidential delivery unit under the President's office</a:t>
                      </a:r>
                      <a:endParaRPr lang="en-US" sz="1200" noProof="0">
                        <a:latin typeface="Arial" panose="020B0604020202020204" pitchFamily="34" charset="0"/>
                        <a:cs typeface="Arial" panose="020B0604020202020204" pitchFamily="34" charset="0"/>
                      </a:endParaRPr>
                    </a:p>
                  </a:txBody>
                  <a:tcPr marL="74295" marR="74295" marT="37148" marB="37148" anchor="ctr"/>
                </a:tc>
                <a:extLst>
                  <a:ext uri="{0D108BD9-81ED-4DB2-BD59-A6C34878D82A}">
                    <a16:rowId xmlns:a16="http://schemas.microsoft.com/office/drawing/2014/main" xmlns="" val="1124045165"/>
                  </a:ext>
                </a:extLst>
              </a:tr>
            </a:tbl>
          </a:graphicData>
        </a:graphic>
      </p:graphicFrame>
    </p:spTree>
    <p:extLst>
      <p:ext uri="{BB962C8B-B14F-4D97-AF65-F5344CB8AC3E}">
        <p14:creationId xmlns:p14="http://schemas.microsoft.com/office/powerpoint/2010/main" val="386303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0107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94" name="think-cell Slide" r:id="rId5" imgW="470" imgH="469" progId="TCLayout.ActiveDocument.1">
                  <p:embed/>
                </p:oleObj>
              </mc:Choice>
              <mc:Fallback>
                <p:oleObj name="think-cell Slide" r:id="rId5" imgW="470" imgH="469"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40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pPr algn="ctr"/>
            <a:r>
              <a:rPr lang="en-US"/>
              <a:t>The Team</a:t>
            </a:r>
          </a:p>
        </p:txBody>
      </p:sp>
    </p:spTree>
    <p:extLst>
      <p:ext uri="{BB962C8B-B14F-4D97-AF65-F5344CB8AC3E}">
        <p14:creationId xmlns:p14="http://schemas.microsoft.com/office/powerpoint/2010/main" val="856027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8" name="think-cell Slide" r:id="rId36" imgW="270" imgH="270" progId="TCLayout.ActiveDocument.1">
                  <p:embed/>
                </p:oleObj>
              </mc:Choice>
              <mc:Fallback>
                <p:oleObj name="think-cell Slide" r:id="rId36" imgW="270" imgH="270" progId="TCLayout.ActiveDocument.1">
                  <p:embed/>
                  <p:pic>
                    <p:nvPicPr>
                      <p:cNvPr id="5" name="Object 4"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solidFill>
                <a:srgbClr val="FFFFFF"/>
              </a:solidFill>
              <a:cs typeface="Arial" panose="020B0604020202020204" pitchFamily="34" charset="0"/>
              <a:sym typeface="Arial" panose="020B0604020202020204" pitchFamily="34" charset="0"/>
            </a:endParaRPr>
          </a:p>
        </p:txBody>
      </p:sp>
      <p:cxnSp>
        <p:nvCxnSpPr>
          <p:cNvPr id="116" name="Elbow Connector 115"/>
          <p:cNvCxnSpPr>
            <a:stCxn id="7" idx="3"/>
            <a:endCxn id="56" idx="0"/>
          </p:cNvCxnSpPr>
          <p:nvPr/>
        </p:nvCxnSpPr>
        <p:spPr>
          <a:xfrm>
            <a:off x="4616333" y="1131141"/>
            <a:ext cx="1544758" cy="3756696"/>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a:t>Country organogram and support structure</a:t>
            </a:r>
          </a:p>
        </p:txBody>
      </p:sp>
      <p:sp>
        <p:nvSpPr>
          <p:cNvPr id="7" name="Rectangle 6"/>
          <p:cNvSpPr/>
          <p:nvPr/>
        </p:nvSpPr>
        <p:spPr>
          <a:xfrm>
            <a:off x="3244733" y="902541"/>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p>
            <a:pPr algn="ctr" defTabSz="895350">
              <a:buClr>
                <a:srgbClr val="E7E6E6"/>
              </a:buClr>
            </a:pPr>
            <a:r>
              <a:rPr lang="en-US" sz="1000">
                <a:solidFill>
                  <a:srgbClr val="FFFFFF"/>
                </a:solidFill>
              </a:rPr>
              <a:t>Regional Head, West Africa</a:t>
            </a:r>
          </a:p>
        </p:txBody>
      </p:sp>
      <p:sp>
        <p:nvSpPr>
          <p:cNvPr id="8" name="Rectangle 7"/>
          <p:cNvSpPr/>
          <p:nvPr/>
        </p:nvSpPr>
        <p:spPr>
          <a:xfrm>
            <a:off x="-6656" y="1774437"/>
            <a:ext cx="5161513" cy="50028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cs typeface="Arial"/>
            </a:endParaRPr>
          </a:p>
        </p:txBody>
      </p:sp>
      <p:sp>
        <p:nvSpPr>
          <p:cNvPr id="10" name="Rectangle 9"/>
          <p:cNvSpPr/>
          <p:nvPr/>
        </p:nvSpPr>
        <p:spPr>
          <a:xfrm>
            <a:off x="1428587" y="1353317"/>
            <a:ext cx="1371600" cy="685800"/>
          </a:xfrm>
          <a:prstGeom prst="rect">
            <a:avLst/>
          </a:pr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444500">
              <a:lnSpc>
                <a:spcPct val="90000"/>
              </a:lnSpc>
              <a:spcBef>
                <a:spcPct val="0"/>
              </a:spcBef>
              <a:spcAft>
                <a:spcPct val="35000"/>
              </a:spcAft>
            </a:pPr>
            <a:r>
              <a:rPr lang="en-US" sz="1000" kern="1200">
                <a:solidFill>
                  <a:srgbClr val="FFFFFF"/>
                </a:solidFill>
              </a:rPr>
              <a:t>Country Manager</a:t>
            </a:r>
          </a:p>
        </p:txBody>
      </p:sp>
      <p:sp>
        <p:nvSpPr>
          <p:cNvPr id="12" name="Rectangle 11"/>
          <p:cNvSpPr/>
          <p:nvPr/>
        </p:nvSpPr>
        <p:spPr>
          <a:xfrm>
            <a:off x="3134214" y="1741756"/>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p>
            <a:pPr algn="ctr" defTabSz="895350">
              <a:buClr>
                <a:srgbClr val="E7E6E6"/>
              </a:buClr>
            </a:pPr>
            <a:r>
              <a:rPr lang="en-US" sz="1000">
                <a:solidFill>
                  <a:srgbClr val="FFFFFF"/>
                </a:solidFill>
              </a:rPr>
              <a:t>Program Coordinator</a:t>
            </a:r>
          </a:p>
        </p:txBody>
      </p:sp>
      <p:sp>
        <p:nvSpPr>
          <p:cNvPr id="14" name="Rectangle 13"/>
          <p:cNvSpPr/>
          <p:nvPr/>
        </p:nvSpPr>
        <p:spPr>
          <a:xfrm>
            <a:off x="4336327" y="2432084"/>
            <a:ext cx="914400" cy="27432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FFFFFF"/>
                </a:solidFill>
              </a:rPr>
              <a:t>Driver</a:t>
            </a:r>
          </a:p>
        </p:txBody>
      </p:sp>
      <p:sp>
        <p:nvSpPr>
          <p:cNvPr id="15" name="Rectangle 14"/>
          <p:cNvSpPr/>
          <p:nvPr/>
        </p:nvSpPr>
        <p:spPr>
          <a:xfrm>
            <a:off x="220283" y="3275229"/>
            <a:ext cx="1371600" cy="45720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FFFFFF"/>
                </a:solidFill>
              </a:rPr>
              <a:t>Associate Program Officer –Country Support</a:t>
            </a:r>
          </a:p>
        </p:txBody>
      </p:sp>
      <p:sp>
        <p:nvSpPr>
          <p:cNvPr id="16" name="Rectangle 15"/>
          <p:cNvSpPr/>
          <p:nvPr/>
        </p:nvSpPr>
        <p:spPr>
          <a:xfrm>
            <a:off x="220283" y="2760339"/>
            <a:ext cx="1371600" cy="45720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FFFFFF"/>
                </a:solidFill>
              </a:rPr>
              <a:t>Program Officer </a:t>
            </a:r>
          </a:p>
        </p:txBody>
      </p:sp>
      <p:sp>
        <p:nvSpPr>
          <p:cNvPr id="17" name="Rectangle 16"/>
          <p:cNvSpPr/>
          <p:nvPr/>
        </p:nvSpPr>
        <p:spPr>
          <a:xfrm>
            <a:off x="220283" y="3790118"/>
            <a:ext cx="1371600" cy="844989"/>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FFFFFF"/>
                </a:solidFill>
              </a:rPr>
              <a:t>Associate Program Officer –Country Support</a:t>
            </a:r>
          </a:p>
        </p:txBody>
      </p:sp>
      <p:sp>
        <p:nvSpPr>
          <p:cNvPr id="21" name="Rectangle 20"/>
          <p:cNvSpPr/>
          <p:nvPr/>
        </p:nvSpPr>
        <p:spPr>
          <a:xfrm>
            <a:off x="2636892" y="3275229"/>
            <a:ext cx="1371600" cy="457200"/>
          </a:xfrm>
          <a:prstGeom prst="rect">
            <a:avLst/>
          </a:prstGeom>
          <a:solidFill>
            <a:schemeClr val="tx1">
              <a:lumMod val="65000"/>
              <a:lumOff val="3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strike="sngStrike" dirty="0">
                <a:solidFill>
                  <a:srgbClr val="FFFFFF"/>
                </a:solidFill>
              </a:rPr>
              <a:t>PDI Officer </a:t>
            </a:r>
            <a:r>
              <a:rPr lang="en-US" sz="1000" dirty="0">
                <a:solidFill>
                  <a:srgbClr val="FFFFFF"/>
                </a:solidFill>
              </a:rPr>
              <a:t>PO Inclusive Finance</a:t>
            </a:r>
            <a:endParaRPr lang="en-US" sz="1000" dirty="0" err="1">
              <a:solidFill>
                <a:srgbClr val="FFFFFF"/>
              </a:solidFill>
              <a:cs typeface="Arial"/>
            </a:endParaRPr>
          </a:p>
        </p:txBody>
      </p:sp>
      <p:sp>
        <p:nvSpPr>
          <p:cNvPr id="37" name="TextBox 36"/>
          <p:cNvSpPr txBox="1">
            <a:spLocks/>
          </p:cNvSpPr>
          <p:nvPr>
            <p:custDataLst>
              <p:tags r:id="rId4"/>
            </p:custDataLst>
          </p:nvPr>
        </p:nvSpPr>
        <p:spPr>
          <a:xfrm>
            <a:off x="5397757" y="2048126"/>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GB" sz="1000">
                <a:solidFill>
                  <a:srgbClr val="FFFFFF"/>
                </a:solidFill>
                <a:cs typeface="Times New Roman" panose="02020603050405020304" pitchFamily="18" charset="0"/>
              </a:rPr>
              <a:t>Head of Input Distribution &amp; Agro-dealer development</a:t>
            </a:r>
            <a:endParaRPr lang="en-US" sz="1000" b="1">
              <a:solidFill>
                <a:srgbClr val="FFFFFF"/>
              </a:solidFill>
              <a:cs typeface="Times New Roman" panose="02020603050405020304" pitchFamily="18" charset="0"/>
            </a:endParaRPr>
          </a:p>
        </p:txBody>
      </p:sp>
      <p:sp>
        <p:nvSpPr>
          <p:cNvPr id="38" name="Rectangle 37"/>
          <p:cNvSpPr/>
          <p:nvPr/>
        </p:nvSpPr>
        <p:spPr>
          <a:xfrm>
            <a:off x="2636892" y="2760339"/>
            <a:ext cx="1371600" cy="457200"/>
          </a:xfrm>
          <a:prstGeom prst="rect">
            <a:avLst/>
          </a:prstGeom>
          <a:solidFill>
            <a:schemeClr val="tx1">
              <a:lumMod val="65000"/>
              <a:lumOff val="3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FFFFFF"/>
                </a:solidFill>
              </a:rPr>
              <a:t>M&amp;E Officer </a:t>
            </a:r>
          </a:p>
        </p:txBody>
      </p:sp>
      <p:sp>
        <p:nvSpPr>
          <p:cNvPr id="44" name="Down Arrow Callout 43"/>
          <p:cNvSpPr/>
          <p:nvPr/>
        </p:nvSpPr>
        <p:spPr>
          <a:xfrm>
            <a:off x="5477204" y="1016361"/>
            <a:ext cx="1371600" cy="817800"/>
          </a:xfrm>
          <a:prstGeom prst="downArrowCallout">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FFFFFF"/>
                </a:solidFill>
              </a:rPr>
              <a:t>West Africa-based Technical Support</a:t>
            </a:r>
          </a:p>
        </p:txBody>
      </p:sp>
      <p:sp>
        <p:nvSpPr>
          <p:cNvPr id="45" name="TextBox 44"/>
          <p:cNvSpPr txBox="1">
            <a:spLocks/>
          </p:cNvSpPr>
          <p:nvPr>
            <p:custDataLst>
              <p:tags r:id="rId5"/>
            </p:custDataLst>
          </p:nvPr>
        </p:nvSpPr>
        <p:spPr>
          <a:xfrm>
            <a:off x="5405199" y="2758054"/>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US" sz="1000">
                <a:solidFill>
                  <a:srgbClr val="FFFFFF"/>
                </a:solidFill>
                <a:cs typeface="Times New Roman" panose="02020603050405020304" pitchFamily="18" charset="0"/>
              </a:rPr>
              <a:t>Program Officer, Soil Fertilizer &amp; Fertilizer Systems</a:t>
            </a:r>
            <a:r>
              <a:rPr lang="en-US" sz="1000" b="1">
                <a:solidFill>
                  <a:srgbClr val="FFFFFF"/>
                </a:solidFill>
                <a:cs typeface="Times New Roman" panose="02020603050405020304" pitchFamily="18" charset="0"/>
              </a:rPr>
              <a:t>, </a:t>
            </a:r>
          </a:p>
        </p:txBody>
      </p:sp>
      <p:sp>
        <p:nvSpPr>
          <p:cNvPr id="46" name="TextBox 45"/>
          <p:cNvSpPr txBox="1">
            <a:spLocks/>
          </p:cNvSpPr>
          <p:nvPr>
            <p:custDataLst>
              <p:tags r:id="rId6"/>
            </p:custDataLst>
          </p:nvPr>
        </p:nvSpPr>
        <p:spPr>
          <a:xfrm>
            <a:off x="5411425" y="3467982"/>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US" sz="1000">
                <a:solidFill>
                  <a:srgbClr val="FFFFFF"/>
                </a:solidFill>
                <a:cs typeface="Times New Roman" panose="02020603050405020304" pitchFamily="18" charset="0"/>
              </a:rPr>
              <a:t>Regional Program</a:t>
            </a:r>
            <a:r>
              <a:rPr lang="en-US" sz="1000" b="1">
                <a:solidFill>
                  <a:srgbClr val="FFFFFF"/>
                </a:solidFill>
                <a:cs typeface="Times New Roman" panose="02020603050405020304" pitchFamily="18" charset="0"/>
              </a:rPr>
              <a:t> </a:t>
            </a:r>
            <a:r>
              <a:rPr lang="en-US" sz="1000">
                <a:solidFill>
                  <a:srgbClr val="FFFFFF"/>
                </a:solidFill>
                <a:cs typeface="Times New Roman" panose="02020603050405020304" pitchFamily="18" charset="0"/>
              </a:rPr>
              <a:t>Officer, Markets</a:t>
            </a:r>
            <a:r>
              <a:rPr lang="en-US" sz="1000" b="1">
                <a:solidFill>
                  <a:srgbClr val="FFFFFF"/>
                </a:solidFill>
                <a:cs typeface="Times New Roman" panose="02020603050405020304" pitchFamily="18" charset="0"/>
              </a:rPr>
              <a:t>, </a:t>
            </a:r>
          </a:p>
        </p:txBody>
      </p:sp>
      <p:cxnSp>
        <p:nvCxnSpPr>
          <p:cNvPr id="47" name="Straight Connector 46"/>
          <p:cNvCxnSpPr/>
          <p:nvPr/>
        </p:nvCxnSpPr>
        <p:spPr>
          <a:xfrm>
            <a:off x="6058468" y="1228368"/>
            <a:ext cx="1371600" cy="4572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p:cNvSpPr>
          <p:nvPr>
            <p:custDataLst>
              <p:tags r:id="rId7"/>
            </p:custDataLst>
          </p:nvPr>
        </p:nvSpPr>
        <p:spPr>
          <a:xfrm>
            <a:off x="5444557" y="4177910"/>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indent="0" defTabSz="895350">
              <a:buClr>
                <a:schemeClr val="tx2"/>
              </a:buClr>
              <a:defRPr sz="1100"/>
            </a:lvl1pPr>
            <a:lvl2pPr marL="1587" lvl="1" indent="0" defTabSz="895350">
              <a:lnSpc>
                <a:spcPct val="90000"/>
              </a:lnSpc>
              <a:buClr>
                <a:schemeClr val="tx2"/>
              </a:buClr>
              <a:buSzPct val="125000"/>
              <a:buFont typeface="Arial" charset="0"/>
              <a:buNone/>
              <a:defRPr sz="1000">
                <a:solidFill>
                  <a:schemeClr val="bg1"/>
                </a:solidFill>
                <a:latin typeface="+mj-lt"/>
                <a:cs typeface="Times New Roman" panose="02020603050405020304" pitchFamily="18" charset="0"/>
              </a:defRPr>
            </a:lvl2pPr>
            <a:lvl3pPr marL="457200" indent="-261938" defTabSz="895350">
              <a:buClr>
                <a:schemeClr val="tx2"/>
              </a:buClr>
              <a:buSzPct val="120000"/>
              <a:buFont typeface="Arial" charset="0"/>
              <a:buChar char="–"/>
            </a:lvl3pPr>
            <a:lvl4pPr marL="614363" indent="-155575" defTabSz="895350">
              <a:buClr>
                <a:schemeClr val="tx2"/>
              </a:buClr>
              <a:buSzPct val="120000"/>
              <a:buFont typeface="Arial" charset="0"/>
              <a:buChar char="▫"/>
            </a:lvl4pPr>
            <a:lvl5pPr marL="746125" indent="-130175" defTabSz="895350">
              <a:buClr>
                <a:schemeClr val="tx2"/>
              </a:buClr>
              <a:buSzPct val="89000"/>
              <a:buFont typeface="Arial" charset="0"/>
              <a:buChar char="-"/>
            </a:lvl5pPr>
            <a:lvl6pPr marL="749808" indent="-130175" defTabSz="895350" fontAlgn="base">
              <a:spcBef>
                <a:spcPct val="0"/>
              </a:spcBef>
              <a:spcAft>
                <a:spcPct val="0"/>
              </a:spcAft>
              <a:buClr>
                <a:schemeClr val="tx2"/>
              </a:buClr>
              <a:buSzPct val="89000"/>
              <a:buFont typeface="Arial" charset="0"/>
              <a:buChar char="-"/>
            </a:lvl6pPr>
            <a:lvl7pPr marL="749808" indent="-130175" defTabSz="895350" fontAlgn="base">
              <a:spcBef>
                <a:spcPct val="0"/>
              </a:spcBef>
              <a:spcAft>
                <a:spcPct val="0"/>
              </a:spcAft>
              <a:buClr>
                <a:schemeClr val="tx2"/>
              </a:buClr>
              <a:buSzPct val="89000"/>
              <a:buFont typeface="Arial" charset="0"/>
              <a:buChar char="-"/>
            </a:lvl7pPr>
            <a:lvl8pPr marL="749808" indent="-130175" defTabSz="895350" fontAlgn="base">
              <a:spcBef>
                <a:spcPct val="0"/>
              </a:spcBef>
              <a:spcAft>
                <a:spcPct val="0"/>
              </a:spcAft>
              <a:buClr>
                <a:schemeClr val="tx2"/>
              </a:buClr>
              <a:buSzPct val="89000"/>
              <a:buFont typeface="Arial" charset="0"/>
              <a:buChar char="-"/>
            </a:lvl8pPr>
            <a:lvl9pPr marL="749808" indent="-130175" defTabSz="895350" fontAlgn="base">
              <a:spcBef>
                <a:spcPct val="0"/>
              </a:spcBef>
              <a:spcAft>
                <a:spcPct val="0"/>
              </a:spcAft>
              <a:buClr>
                <a:schemeClr val="tx2"/>
              </a:buClr>
              <a:buSzPct val="89000"/>
              <a:buFont typeface="Arial" charset="0"/>
              <a:buChar char="-"/>
            </a:lvl9pPr>
          </a:lstStyle>
          <a:p>
            <a:pPr lvl="1" algn="ctr">
              <a:buClr>
                <a:srgbClr val="E7E6E6"/>
              </a:buClr>
            </a:pPr>
            <a:r>
              <a:rPr lang="en-US">
                <a:solidFill>
                  <a:srgbClr val="FFFFFF"/>
                </a:solidFill>
              </a:rPr>
              <a:t>Program Officer, Regional Food Trade</a:t>
            </a:r>
          </a:p>
        </p:txBody>
      </p:sp>
      <p:sp>
        <p:nvSpPr>
          <p:cNvPr id="56" name="TextBox 55"/>
          <p:cNvSpPr txBox="1">
            <a:spLocks/>
          </p:cNvSpPr>
          <p:nvPr>
            <p:custDataLst>
              <p:tags r:id="rId8"/>
            </p:custDataLst>
          </p:nvPr>
        </p:nvSpPr>
        <p:spPr>
          <a:xfrm>
            <a:off x="5475291" y="4887837"/>
            <a:ext cx="1371600" cy="457200"/>
          </a:xfrm>
          <a:prstGeom prst="rect">
            <a:avLst/>
          </a:prstGeom>
          <a:solidFill>
            <a:srgbClr val="00B0F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US" sz="1000">
                <a:solidFill>
                  <a:srgbClr val="FFFFFF"/>
                </a:solidFill>
                <a:cs typeface="Times New Roman" panose="02020603050405020304" pitchFamily="18" charset="0"/>
              </a:rPr>
              <a:t>Program</a:t>
            </a:r>
            <a:r>
              <a:rPr lang="en-US" sz="1000" b="1">
                <a:solidFill>
                  <a:srgbClr val="FFFFFF"/>
                </a:solidFill>
                <a:cs typeface="Times New Roman" panose="02020603050405020304" pitchFamily="18" charset="0"/>
              </a:rPr>
              <a:t> </a:t>
            </a:r>
            <a:r>
              <a:rPr lang="en-US" sz="1000">
                <a:solidFill>
                  <a:srgbClr val="FFFFFF"/>
                </a:solidFill>
                <a:cs typeface="Times New Roman" panose="02020603050405020304" pitchFamily="18" charset="0"/>
              </a:rPr>
              <a:t>Officer, Partnerships</a:t>
            </a:r>
            <a:endParaRPr lang="en-US" sz="1000" b="1">
              <a:solidFill>
                <a:srgbClr val="FFFFFF"/>
              </a:solidFill>
              <a:cs typeface="Times New Roman" panose="02020603050405020304" pitchFamily="18" charset="0"/>
            </a:endParaRPr>
          </a:p>
        </p:txBody>
      </p:sp>
      <p:sp>
        <p:nvSpPr>
          <p:cNvPr id="57" name="TextBox 56"/>
          <p:cNvSpPr txBox="1">
            <a:spLocks/>
          </p:cNvSpPr>
          <p:nvPr>
            <p:custDataLst>
              <p:tags r:id="rId9"/>
            </p:custDataLst>
          </p:nvPr>
        </p:nvSpPr>
        <p:spPr>
          <a:xfrm>
            <a:off x="6925994" y="1782525"/>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buClr>
                <a:srgbClr val="E7E6E6"/>
              </a:buClr>
            </a:pPr>
            <a:r>
              <a:rPr lang="en-GB" sz="900">
                <a:latin typeface="Arial"/>
              </a:rPr>
              <a:t>PIATA Chief of Party </a:t>
            </a:r>
          </a:p>
        </p:txBody>
      </p:sp>
      <p:sp>
        <p:nvSpPr>
          <p:cNvPr id="58" name="TextBox 57"/>
          <p:cNvSpPr txBox="1">
            <a:spLocks/>
          </p:cNvSpPr>
          <p:nvPr>
            <p:custDataLst>
              <p:tags r:id="rId10"/>
            </p:custDataLst>
          </p:nvPr>
        </p:nvSpPr>
        <p:spPr>
          <a:xfrm>
            <a:off x="6925994" y="3235401"/>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GB" sz="900">
                <a:cs typeface="Times New Roman" panose="02020603050405020304" pitchFamily="18" charset="0"/>
              </a:rPr>
              <a:t>Head of Seed Research &amp; Systems Development</a:t>
            </a:r>
            <a:endParaRPr lang="en-ZA" sz="900" b="1">
              <a:solidFill>
                <a:srgbClr val="FF0000"/>
              </a:solidFill>
              <a:cs typeface="Times New Roman" panose="02020603050405020304" pitchFamily="18" charset="0"/>
            </a:endParaRPr>
          </a:p>
        </p:txBody>
      </p:sp>
      <p:sp>
        <p:nvSpPr>
          <p:cNvPr id="59" name="TextBox 58"/>
          <p:cNvSpPr txBox="1">
            <a:spLocks/>
          </p:cNvSpPr>
          <p:nvPr>
            <p:custDataLst>
              <p:tags r:id="rId11"/>
            </p:custDataLst>
          </p:nvPr>
        </p:nvSpPr>
        <p:spPr>
          <a:xfrm>
            <a:off x="6925994" y="2872182"/>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900">
                <a:cs typeface="Times New Roman" panose="02020603050405020304" pitchFamily="18" charset="0"/>
              </a:rPr>
              <a:t>Head of Policy and Advocacy</a:t>
            </a:r>
          </a:p>
        </p:txBody>
      </p:sp>
      <p:sp>
        <p:nvSpPr>
          <p:cNvPr id="60" name="TextBox 59"/>
          <p:cNvSpPr txBox="1">
            <a:spLocks/>
          </p:cNvSpPr>
          <p:nvPr>
            <p:custDataLst>
              <p:tags r:id="rId12"/>
            </p:custDataLst>
          </p:nvPr>
        </p:nvSpPr>
        <p:spPr>
          <a:xfrm>
            <a:off x="6925994" y="3598620"/>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GB" sz="900">
                <a:cs typeface="Times New Roman" panose="02020603050405020304" pitchFamily="18" charset="0"/>
              </a:rPr>
              <a:t>Head of Inclusive Finance </a:t>
            </a:r>
          </a:p>
        </p:txBody>
      </p:sp>
      <p:sp>
        <p:nvSpPr>
          <p:cNvPr id="61" name="TextBox 60"/>
          <p:cNvSpPr txBox="1">
            <a:spLocks/>
          </p:cNvSpPr>
          <p:nvPr>
            <p:custDataLst>
              <p:tags r:id="rId13"/>
            </p:custDataLst>
          </p:nvPr>
        </p:nvSpPr>
        <p:spPr>
          <a:xfrm>
            <a:off x="6925994" y="4688277"/>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endParaRPr lang="en-US" sz="900">
              <a:cs typeface="Times New Roman" panose="02020603050405020304" pitchFamily="18" charset="0"/>
            </a:endParaRPr>
          </a:p>
          <a:p>
            <a:pPr marL="1587" lvl="1" indent="0" algn="ctr">
              <a:buClr>
                <a:srgbClr val="E7E6E6"/>
              </a:buClr>
              <a:buFont typeface="Arial" charset="0"/>
              <a:buNone/>
            </a:pPr>
            <a:r>
              <a:rPr lang="en-US" sz="900">
                <a:cs typeface="Times New Roman" panose="02020603050405020304" pitchFamily="18" charset="0"/>
              </a:rPr>
              <a:t>Head of Gender</a:t>
            </a:r>
          </a:p>
          <a:p>
            <a:pPr marL="1587" lvl="1" indent="0" algn="ctr">
              <a:buClr>
                <a:srgbClr val="E7E6E6"/>
              </a:buClr>
              <a:buFont typeface="Arial" charset="0"/>
              <a:buNone/>
            </a:pPr>
            <a:endParaRPr lang="en-US" sz="900">
              <a:cs typeface="Times New Roman" panose="02020603050405020304" pitchFamily="18" charset="0"/>
            </a:endParaRPr>
          </a:p>
        </p:txBody>
      </p:sp>
      <p:sp>
        <p:nvSpPr>
          <p:cNvPr id="62" name="TextBox 61"/>
          <p:cNvSpPr txBox="1">
            <a:spLocks/>
          </p:cNvSpPr>
          <p:nvPr>
            <p:custDataLst>
              <p:tags r:id="rId14"/>
            </p:custDataLst>
          </p:nvPr>
        </p:nvSpPr>
        <p:spPr>
          <a:xfrm>
            <a:off x="6925994" y="2508963"/>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buClr>
                <a:srgbClr val="E7E6E6"/>
              </a:buClr>
            </a:pPr>
            <a:r>
              <a:rPr lang="en-GB" sz="900">
                <a:latin typeface="Arial"/>
              </a:rPr>
              <a:t>Head of Country Support</a:t>
            </a:r>
          </a:p>
        </p:txBody>
      </p:sp>
      <p:sp>
        <p:nvSpPr>
          <p:cNvPr id="63" name="TextBox 62"/>
          <p:cNvSpPr txBox="1">
            <a:spLocks/>
          </p:cNvSpPr>
          <p:nvPr>
            <p:custDataLst>
              <p:tags r:id="rId15"/>
            </p:custDataLst>
          </p:nvPr>
        </p:nvSpPr>
        <p:spPr>
          <a:xfrm>
            <a:off x="8360336" y="1788452"/>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cs typeface="Times New Roman" panose="02020603050405020304" pitchFamily="18" charset="0"/>
              </a:rPr>
              <a:t>Head of Grants Management</a:t>
            </a:r>
          </a:p>
        </p:txBody>
      </p:sp>
      <p:sp>
        <p:nvSpPr>
          <p:cNvPr id="64" name="TextBox 63"/>
          <p:cNvSpPr txBox="1">
            <a:spLocks/>
          </p:cNvSpPr>
          <p:nvPr>
            <p:custDataLst>
              <p:tags r:id="rId16"/>
            </p:custDataLst>
          </p:nvPr>
        </p:nvSpPr>
        <p:spPr>
          <a:xfrm>
            <a:off x="6925994" y="3961839"/>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GB" sz="900">
                <a:cs typeface="Times New Roman" panose="02020603050405020304" pitchFamily="18" charset="0"/>
              </a:rPr>
              <a:t>Head of Soil Fertility &amp; Fertilizer Systems </a:t>
            </a:r>
          </a:p>
        </p:txBody>
      </p:sp>
      <p:sp>
        <p:nvSpPr>
          <p:cNvPr id="65" name="TextBox 64"/>
          <p:cNvSpPr txBox="1">
            <a:spLocks/>
          </p:cNvSpPr>
          <p:nvPr>
            <p:custDataLst>
              <p:tags r:id="rId17"/>
            </p:custDataLst>
          </p:nvPr>
        </p:nvSpPr>
        <p:spPr>
          <a:xfrm>
            <a:off x="6925994" y="4325058"/>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GB" sz="900">
                <a:cs typeface="Times New Roman" panose="02020603050405020304" pitchFamily="18" charset="0"/>
              </a:rPr>
              <a:t>Head of Extension &amp; Capacity Building</a:t>
            </a:r>
          </a:p>
        </p:txBody>
      </p:sp>
      <p:sp>
        <p:nvSpPr>
          <p:cNvPr id="66" name="TextBox 65"/>
          <p:cNvSpPr txBox="1">
            <a:spLocks/>
          </p:cNvSpPr>
          <p:nvPr>
            <p:custDataLst>
              <p:tags r:id="rId18"/>
            </p:custDataLst>
          </p:nvPr>
        </p:nvSpPr>
        <p:spPr>
          <a:xfrm>
            <a:off x="6925994" y="6141148"/>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900">
                <a:cs typeface="Times New Roman" panose="02020603050405020304" pitchFamily="18" charset="0"/>
              </a:rPr>
              <a:t>Compliance Officer</a:t>
            </a:r>
          </a:p>
        </p:txBody>
      </p:sp>
      <p:sp>
        <p:nvSpPr>
          <p:cNvPr id="67" name="TextBox 66"/>
          <p:cNvSpPr txBox="1">
            <a:spLocks/>
          </p:cNvSpPr>
          <p:nvPr>
            <p:custDataLst>
              <p:tags r:id="rId19"/>
            </p:custDataLst>
          </p:nvPr>
        </p:nvSpPr>
        <p:spPr>
          <a:xfrm>
            <a:off x="8349000" y="2585360"/>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cs typeface="Times New Roman" panose="02020603050405020304" pitchFamily="18" charset="0"/>
              </a:rPr>
              <a:t>Head of Procurement</a:t>
            </a:r>
          </a:p>
        </p:txBody>
      </p:sp>
      <p:sp>
        <p:nvSpPr>
          <p:cNvPr id="68" name="TextBox 67"/>
          <p:cNvSpPr txBox="1">
            <a:spLocks/>
          </p:cNvSpPr>
          <p:nvPr>
            <p:custDataLst>
              <p:tags r:id="rId20"/>
            </p:custDataLst>
          </p:nvPr>
        </p:nvSpPr>
        <p:spPr>
          <a:xfrm>
            <a:off x="6925994" y="5414715"/>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900">
                <a:cs typeface="Times New Roman" panose="02020603050405020304" pitchFamily="18" charset="0"/>
              </a:rPr>
              <a:t>Head of M&amp;E and Knowledge Management </a:t>
            </a:r>
            <a:endParaRPr lang="en-US" sz="900" b="1">
              <a:solidFill>
                <a:srgbClr val="FF0000"/>
              </a:solidFill>
              <a:cs typeface="Times New Roman" panose="02020603050405020304" pitchFamily="18" charset="0"/>
            </a:endParaRPr>
          </a:p>
        </p:txBody>
      </p:sp>
      <p:sp>
        <p:nvSpPr>
          <p:cNvPr id="69" name="TextBox 68"/>
          <p:cNvSpPr txBox="1">
            <a:spLocks/>
          </p:cNvSpPr>
          <p:nvPr>
            <p:custDataLst>
              <p:tags r:id="rId21"/>
            </p:custDataLst>
          </p:nvPr>
        </p:nvSpPr>
        <p:spPr>
          <a:xfrm>
            <a:off x="8360336" y="2983814"/>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buClr>
                <a:srgbClr val="E7E6E6"/>
              </a:buClr>
            </a:pPr>
            <a:r>
              <a:rPr lang="en-US" sz="1000">
                <a:cs typeface="Times New Roman" panose="02020603050405020304" pitchFamily="18" charset="0"/>
              </a:rPr>
              <a:t>Head of Communications</a:t>
            </a:r>
          </a:p>
        </p:txBody>
      </p:sp>
      <p:sp>
        <p:nvSpPr>
          <p:cNvPr id="70" name="TextBox 69"/>
          <p:cNvSpPr txBox="1">
            <a:spLocks/>
          </p:cNvSpPr>
          <p:nvPr>
            <p:custDataLst>
              <p:tags r:id="rId22"/>
            </p:custDataLst>
          </p:nvPr>
        </p:nvSpPr>
        <p:spPr>
          <a:xfrm>
            <a:off x="8360336" y="2186906"/>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cs typeface="Times New Roman" panose="02020603050405020304" pitchFamily="18" charset="0"/>
              </a:rPr>
              <a:t>Chief Finance Officer</a:t>
            </a:r>
          </a:p>
        </p:txBody>
      </p:sp>
      <p:sp>
        <p:nvSpPr>
          <p:cNvPr id="71" name="TextBox 70"/>
          <p:cNvSpPr txBox="1">
            <a:spLocks/>
          </p:cNvSpPr>
          <p:nvPr>
            <p:custDataLst>
              <p:tags r:id="rId23"/>
            </p:custDataLst>
          </p:nvPr>
        </p:nvSpPr>
        <p:spPr>
          <a:xfrm>
            <a:off x="7109769" y="2145744"/>
            <a:ext cx="1187825"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buClr>
                <a:srgbClr val="E7E6E6"/>
              </a:buClr>
            </a:pPr>
            <a:r>
              <a:rPr lang="en-GB" sz="900">
                <a:latin typeface="Arial"/>
              </a:rPr>
              <a:t>PIATA Deputy Chief of Party</a:t>
            </a:r>
            <a:endParaRPr lang="en-US" sz="900" b="1">
              <a:latin typeface="Arial"/>
            </a:endParaRPr>
          </a:p>
        </p:txBody>
      </p:sp>
      <p:cxnSp>
        <p:nvCxnSpPr>
          <p:cNvPr id="72" name="Straight Connector 71"/>
          <p:cNvCxnSpPr/>
          <p:nvPr/>
        </p:nvCxnSpPr>
        <p:spPr>
          <a:xfrm>
            <a:off x="7633397" y="1955771"/>
            <a:ext cx="1371600" cy="36576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73" name="Down Arrow Callout 72"/>
          <p:cNvSpPr/>
          <p:nvPr/>
        </p:nvSpPr>
        <p:spPr>
          <a:xfrm>
            <a:off x="6930102" y="996073"/>
            <a:ext cx="1371600" cy="860405"/>
          </a:xfrm>
          <a:prstGeom prst="downArrowCallou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0000"/>
                </a:solidFill>
              </a:rPr>
              <a:t>HQ- based Technical Support</a:t>
            </a:r>
          </a:p>
        </p:txBody>
      </p:sp>
      <p:sp>
        <p:nvSpPr>
          <p:cNvPr id="74" name="Down Arrow Callout 73"/>
          <p:cNvSpPr/>
          <p:nvPr/>
        </p:nvSpPr>
        <p:spPr>
          <a:xfrm>
            <a:off x="8454041" y="996073"/>
            <a:ext cx="1371600" cy="838088"/>
          </a:xfrm>
          <a:prstGeom prst="downArrowCallou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000000"/>
                </a:solidFill>
              </a:rPr>
              <a:t>HQ Administrative</a:t>
            </a:r>
          </a:p>
        </p:txBody>
      </p:sp>
      <p:sp>
        <p:nvSpPr>
          <p:cNvPr id="75" name="TextBox 74"/>
          <p:cNvSpPr txBox="1">
            <a:spLocks/>
          </p:cNvSpPr>
          <p:nvPr>
            <p:custDataLst>
              <p:tags r:id="rId24"/>
            </p:custDataLst>
          </p:nvPr>
        </p:nvSpPr>
        <p:spPr>
          <a:xfrm>
            <a:off x="8454040" y="4652503"/>
            <a:ext cx="1179576" cy="235334"/>
          </a:xfrm>
          <a:prstGeom prst="rect">
            <a:avLst/>
          </a:prstGeom>
          <a:solidFill>
            <a:schemeClr val="accent3">
              <a:lumMod val="60000"/>
              <a:lumOff val="4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b="1">
                <a:cs typeface="Times New Roman" panose="02020603050405020304" pitchFamily="18" charset="0"/>
              </a:rPr>
              <a:t>Key</a:t>
            </a:r>
          </a:p>
        </p:txBody>
      </p:sp>
      <p:sp>
        <p:nvSpPr>
          <p:cNvPr id="76" name="TextBox 75"/>
          <p:cNvSpPr txBox="1">
            <a:spLocks/>
          </p:cNvSpPr>
          <p:nvPr>
            <p:custDataLst>
              <p:tags r:id="rId25"/>
            </p:custDataLst>
          </p:nvPr>
        </p:nvSpPr>
        <p:spPr>
          <a:xfrm>
            <a:off x="8469933" y="5363273"/>
            <a:ext cx="1179576" cy="36576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cs typeface="Times New Roman" panose="02020603050405020304" pitchFamily="18" charset="0"/>
              </a:rPr>
              <a:t>Based in Nairobi</a:t>
            </a:r>
            <a:endParaRPr lang="en-US" sz="1000" b="1">
              <a:cs typeface="Times New Roman" panose="02020603050405020304" pitchFamily="18" charset="0"/>
            </a:endParaRPr>
          </a:p>
        </p:txBody>
      </p:sp>
      <p:sp>
        <p:nvSpPr>
          <p:cNvPr id="77" name="TextBox 76"/>
          <p:cNvSpPr txBox="1">
            <a:spLocks/>
          </p:cNvSpPr>
          <p:nvPr>
            <p:custDataLst>
              <p:tags r:id="rId26"/>
            </p:custDataLst>
          </p:nvPr>
        </p:nvSpPr>
        <p:spPr>
          <a:xfrm>
            <a:off x="8454040" y="4952300"/>
            <a:ext cx="1179576" cy="36576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solidFill>
                  <a:srgbClr val="FFFFFF"/>
                </a:solidFill>
                <a:cs typeface="Times New Roman" panose="02020603050405020304" pitchFamily="18" charset="0"/>
              </a:rPr>
              <a:t>Based in country and Hired</a:t>
            </a:r>
            <a:endParaRPr lang="en-US" sz="1000" b="1">
              <a:solidFill>
                <a:srgbClr val="FFFFFF"/>
              </a:solidFill>
              <a:cs typeface="Times New Roman" panose="02020603050405020304" pitchFamily="18" charset="0"/>
            </a:endParaRPr>
          </a:p>
        </p:txBody>
      </p:sp>
      <p:sp>
        <p:nvSpPr>
          <p:cNvPr id="78" name="TextBox 77"/>
          <p:cNvSpPr txBox="1">
            <a:spLocks/>
          </p:cNvSpPr>
          <p:nvPr>
            <p:custDataLst>
              <p:tags r:id="rId27"/>
            </p:custDataLst>
          </p:nvPr>
        </p:nvSpPr>
        <p:spPr>
          <a:xfrm>
            <a:off x="8469933" y="5797616"/>
            <a:ext cx="1179576" cy="365760"/>
          </a:xfrm>
          <a:prstGeom prst="rect">
            <a:avLst/>
          </a:prstGeom>
          <a:solidFill>
            <a:srgbClr val="00B0F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solidFill>
                  <a:srgbClr val="FFFFFF"/>
                </a:solidFill>
                <a:cs typeface="Times New Roman" panose="02020603050405020304" pitchFamily="18" charset="0"/>
              </a:rPr>
              <a:t>Based in country and Yet to be hired</a:t>
            </a:r>
            <a:endParaRPr lang="en-US" sz="1000" b="1">
              <a:solidFill>
                <a:srgbClr val="FFFFFF"/>
              </a:solidFill>
              <a:cs typeface="Times New Roman" panose="02020603050405020304" pitchFamily="18" charset="0"/>
            </a:endParaRPr>
          </a:p>
        </p:txBody>
      </p:sp>
      <p:sp>
        <p:nvSpPr>
          <p:cNvPr id="79" name="TextBox 78"/>
          <p:cNvSpPr txBox="1">
            <a:spLocks/>
          </p:cNvSpPr>
          <p:nvPr>
            <p:custDataLst>
              <p:tags r:id="rId28"/>
            </p:custDataLst>
          </p:nvPr>
        </p:nvSpPr>
        <p:spPr>
          <a:xfrm>
            <a:off x="6925994" y="5777934"/>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900">
                <a:cs typeface="Times New Roman" panose="02020603050405020304" pitchFamily="18" charset="0"/>
              </a:rPr>
              <a:t>Head of Strategy and Analytics</a:t>
            </a:r>
            <a:endParaRPr lang="en-US" sz="900" b="1">
              <a:solidFill>
                <a:srgbClr val="FF0000"/>
              </a:solidFill>
              <a:cs typeface="Times New Roman" panose="02020603050405020304" pitchFamily="18" charset="0"/>
            </a:endParaRPr>
          </a:p>
        </p:txBody>
      </p:sp>
      <p:cxnSp>
        <p:nvCxnSpPr>
          <p:cNvPr id="82" name="Elbow Connector 81"/>
          <p:cNvCxnSpPr>
            <a:cxnSpLocks/>
            <a:endCxn id="10" idx="2"/>
          </p:cNvCxnSpPr>
          <p:nvPr/>
        </p:nvCxnSpPr>
        <p:spPr>
          <a:xfrm rot="5400000" flipH="1" flipV="1">
            <a:off x="750292" y="3399597"/>
            <a:ext cx="2724574" cy="3615"/>
          </a:xfrm>
          <a:prstGeom prst="bentConnector3">
            <a:avLst>
              <a:gd name="adj1" fmla="val 50000"/>
            </a:avLst>
          </a:prstGeom>
          <a:ln/>
        </p:spPr>
        <p:style>
          <a:lnRef idx="1">
            <a:schemeClr val="dk1"/>
          </a:lnRef>
          <a:fillRef idx="0">
            <a:schemeClr val="dk1"/>
          </a:fillRef>
          <a:effectRef idx="0">
            <a:schemeClr val="dk1"/>
          </a:effectRef>
          <a:fontRef idx="minor">
            <a:schemeClr val="tx1"/>
          </a:fontRef>
        </p:style>
      </p:cxnSp>
      <p:cxnSp>
        <p:nvCxnSpPr>
          <p:cNvPr id="90" name="Straight Connector 89"/>
          <p:cNvCxnSpPr>
            <a:stCxn id="16" idx="3"/>
            <a:endCxn id="38" idx="1"/>
          </p:cNvCxnSpPr>
          <p:nvPr/>
        </p:nvCxnSpPr>
        <p:spPr>
          <a:xfrm>
            <a:off x="1591883" y="2988939"/>
            <a:ext cx="10450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a:stCxn id="15" idx="3"/>
            <a:endCxn id="21" idx="1"/>
          </p:cNvCxnSpPr>
          <p:nvPr/>
        </p:nvCxnSpPr>
        <p:spPr>
          <a:xfrm>
            <a:off x="1591883" y="3503829"/>
            <a:ext cx="10450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a:off x="1591883" y="4018719"/>
            <a:ext cx="528855" cy="174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endCxn id="10" idx="3"/>
          </p:cNvCxnSpPr>
          <p:nvPr/>
        </p:nvCxnSpPr>
        <p:spPr>
          <a:xfrm rot="10800000">
            <a:off x="2800187" y="1696218"/>
            <a:ext cx="325840" cy="281607"/>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cxnSpLocks/>
          </p:cNvCxnSpPr>
          <p:nvPr/>
        </p:nvCxnSpPr>
        <p:spPr>
          <a:xfrm flipV="1">
            <a:off x="4025690" y="2216932"/>
            <a:ext cx="0" cy="3523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a:endCxn id="14" idx="1"/>
          </p:cNvCxnSpPr>
          <p:nvPr/>
        </p:nvCxnSpPr>
        <p:spPr>
          <a:xfrm>
            <a:off x="4040427" y="2569244"/>
            <a:ext cx="2959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71" idx="1"/>
            <a:endCxn id="57" idx="1"/>
          </p:cNvCxnSpPr>
          <p:nvPr/>
        </p:nvCxnSpPr>
        <p:spPr>
          <a:xfrm rot="10800000">
            <a:off x="6925995" y="1942546"/>
            <a:ext cx="183775" cy="363219"/>
          </a:xfrm>
          <a:prstGeom prst="bentConnector3">
            <a:avLst>
              <a:gd name="adj1" fmla="val 22439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a:spLocks/>
          </p:cNvSpPr>
          <p:nvPr>
            <p:custDataLst>
              <p:tags r:id="rId29"/>
            </p:custDataLst>
          </p:nvPr>
        </p:nvSpPr>
        <p:spPr>
          <a:xfrm>
            <a:off x="6925994" y="5051496"/>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endParaRPr lang="en-US" sz="900">
              <a:cs typeface="Times New Roman" panose="02020603050405020304" pitchFamily="18" charset="0"/>
            </a:endParaRPr>
          </a:p>
          <a:p>
            <a:pPr marL="1587" lvl="1" indent="0" algn="ctr">
              <a:buClr>
                <a:srgbClr val="E7E6E6"/>
              </a:buClr>
              <a:buFont typeface="Arial" charset="0"/>
              <a:buNone/>
            </a:pPr>
            <a:r>
              <a:rPr lang="en-US" sz="900">
                <a:cs typeface="Times New Roman" panose="02020603050405020304" pitchFamily="18" charset="0"/>
              </a:rPr>
              <a:t>Head of Partnerships</a:t>
            </a:r>
          </a:p>
          <a:p>
            <a:pPr marL="1587" lvl="1" indent="0" algn="ctr">
              <a:buClr>
                <a:srgbClr val="E7E6E6"/>
              </a:buClr>
              <a:buFont typeface="Arial" charset="0"/>
              <a:buNone/>
            </a:pPr>
            <a:endParaRPr lang="en-US" sz="900">
              <a:cs typeface="Times New Roman" panose="02020603050405020304" pitchFamily="18" charset="0"/>
            </a:endParaRPr>
          </a:p>
        </p:txBody>
      </p:sp>
      <p:sp>
        <p:nvSpPr>
          <p:cNvPr id="122" name="TextBox 121"/>
          <p:cNvSpPr txBox="1">
            <a:spLocks/>
          </p:cNvSpPr>
          <p:nvPr>
            <p:custDataLst>
              <p:tags r:id="rId30"/>
            </p:custDataLst>
          </p:nvPr>
        </p:nvSpPr>
        <p:spPr>
          <a:xfrm>
            <a:off x="8360336" y="3382268"/>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buClr>
                <a:srgbClr val="E7E6E6"/>
              </a:buClr>
            </a:pPr>
            <a:r>
              <a:rPr lang="en-US" sz="1000">
                <a:cs typeface="Times New Roman" panose="02020603050405020304" pitchFamily="18" charset="0"/>
              </a:rPr>
              <a:t>Human Resources Director</a:t>
            </a:r>
          </a:p>
        </p:txBody>
      </p:sp>
      <p:sp>
        <p:nvSpPr>
          <p:cNvPr id="123" name="TextBox 122"/>
          <p:cNvSpPr txBox="1">
            <a:spLocks/>
          </p:cNvSpPr>
          <p:nvPr>
            <p:custDataLst>
              <p:tags r:id="rId31"/>
            </p:custDataLst>
          </p:nvPr>
        </p:nvSpPr>
        <p:spPr>
          <a:xfrm>
            <a:off x="8360336" y="3780722"/>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buClr>
                <a:srgbClr val="E7E6E6"/>
              </a:buClr>
            </a:pPr>
            <a:r>
              <a:rPr lang="en-US" sz="1000">
                <a:cs typeface="Times New Roman" panose="02020603050405020304" pitchFamily="18" charset="0"/>
              </a:rPr>
              <a:t>Head of Development Cooperation</a:t>
            </a:r>
          </a:p>
        </p:txBody>
      </p:sp>
      <p:sp>
        <p:nvSpPr>
          <p:cNvPr id="124" name="TextBox 123"/>
          <p:cNvSpPr txBox="1">
            <a:spLocks/>
          </p:cNvSpPr>
          <p:nvPr>
            <p:custDataLst>
              <p:tags r:id="rId32"/>
            </p:custDataLst>
          </p:nvPr>
        </p:nvSpPr>
        <p:spPr>
          <a:xfrm>
            <a:off x="8360336" y="4179175"/>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buClr>
                <a:srgbClr val="E7E6E6"/>
              </a:buClr>
            </a:pPr>
            <a:r>
              <a:rPr lang="en-US" sz="1000">
                <a:cs typeface="Times New Roman" panose="02020603050405020304" pitchFamily="18" charset="0"/>
              </a:rPr>
              <a:t>General Counsel</a:t>
            </a:r>
          </a:p>
        </p:txBody>
      </p:sp>
      <p:cxnSp>
        <p:nvCxnSpPr>
          <p:cNvPr id="126" name="Elbow Connector 125"/>
          <p:cNvCxnSpPr>
            <a:stCxn id="10" idx="0"/>
            <a:endCxn id="7" idx="1"/>
          </p:cNvCxnSpPr>
          <p:nvPr/>
        </p:nvCxnSpPr>
        <p:spPr>
          <a:xfrm rot="5400000" flipH="1" flipV="1">
            <a:off x="2568472" y="677056"/>
            <a:ext cx="222176" cy="1130346"/>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645300" y="3905160"/>
            <a:ext cx="1371600" cy="457200"/>
          </a:xfrm>
          <a:prstGeom prst="rect">
            <a:avLst/>
          </a:prstGeom>
          <a:solidFill>
            <a:schemeClr val="accent6">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000000"/>
                </a:solidFill>
              </a:rPr>
              <a:t>GST Finance Administrator </a:t>
            </a:r>
          </a:p>
        </p:txBody>
      </p:sp>
      <p:sp>
        <p:nvSpPr>
          <p:cNvPr id="81" name="Rectangle 80"/>
          <p:cNvSpPr/>
          <p:nvPr/>
        </p:nvSpPr>
        <p:spPr>
          <a:xfrm>
            <a:off x="2631806" y="4535091"/>
            <a:ext cx="1371600" cy="457200"/>
          </a:xfrm>
          <a:prstGeom prst="rect">
            <a:avLst/>
          </a:prstGeom>
          <a:solidFill>
            <a:schemeClr val="accent6">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a:solidFill>
                  <a:srgbClr val="000000"/>
                </a:solidFill>
              </a:rPr>
              <a:t>Grants Officer </a:t>
            </a:r>
          </a:p>
        </p:txBody>
      </p:sp>
      <p:cxnSp>
        <p:nvCxnSpPr>
          <p:cNvPr id="11" name="Straight Connector 10"/>
          <p:cNvCxnSpPr/>
          <p:nvPr/>
        </p:nvCxnSpPr>
        <p:spPr>
          <a:xfrm flipV="1">
            <a:off x="2120738" y="4036200"/>
            <a:ext cx="493073" cy="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1" idx="1"/>
          </p:cNvCxnSpPr>
          <p:nvPr/>
        </p:nvCxnSpPr>
        <p:spPr>
          <a:xfrm flipV="1">
            <a:off x="2114387" y="4763691"/>
            <a:ext cx="517419" cy="39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custDataLst>
              <p:tags r:id="rId33"/>
            </p:custDataLst>
          </p:nvPr>
        </p:nvSpPr>
        <p:spPr>
          <a:xfrm>
            <a:off x="8454040" y="6266105"/>
            <a:ext cx="1179576" cy="365760"/>
          </a:xfrm>
          <a:prstGeom prst="rect">
            <a:avLst/>
          </a:prstGeom>
          <a:solidFill>
            <a:schemeClr val="accent6">
              <a:lumMod val="60000"/>
              <a:lumOff val="4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Clr>
                <a:srgbClr val="E7E6E6"/>
              </a:buClr>
              <a:buFont typeface="Arial" charset="0"/>
              <a:buNone/>
            </a:pPr>
            <a:r>
              <a:rPr lang="en-US" sz="1000">
                <a:solidFill>
                  <a:schemeClr val="tx1"/>
                </a:solidFill>
                <a:cs typeface="Times New Roman" panose="02020603050405020304" pitchFamily="18" charset="0"/>
              </a:rPr>
              <a:t>Shared Resource Based in Mali </a:t>
            </a:r>
            <a:endParaRPr lang="en-US" sz="1000" b="1">
              <a:solidFill>
                <a:schemeClr val="tx1"/>
              </a:solidFill>
              <a:cs typeface="Times New Roman" panose="02020603050405020304" pitchFamily="18" charset="0"/>
            </a:endParaRPr>
          </a:p>
        </p:txBody>
      </p:sp>
      <p:sp>
        <p:nvSpPr>
          <p:cNvPr id="85" name="TextBox 84">
            <a:extLst>
              <a:ext uri="{FF2B5EF4-FFF2-40B4-BE49-F238E27FC236}">
                <a16:creationId xmlns:a16="http://schemas.microsoft.com/office/drawing/2014/main" xmlns="" id="{AEBA18B0-A843-40FC-90B0-BE4DA9E9F2AD}"/>
              </a:ext>
            </a:extLst>
          </p:cNvPr>
          <p:cNvSpPr txBox="1">
            <a:spLocks/>
          </p:cNvSpPr>
          <p:nvPr>
            <p:custDataLst>
              <p:tags r:id="rId34"/>
            </p:custDataLst>
          </p:nvPr>
        </p:nvSpPr>
        <p:spPr>
          <a:xfrm>
            <a:off x="5468940" y="5573636"/>
            <a:ext cx="1371600" cy="457200"/>
          </a:xfrm>
          <a:prstGeom prst="rect">
            <a:avLst/>
          </a:prstGeom>
          <a:solidFill>
            <a:srgbClr val="00B0F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Clr>
                <a:srgbClr val="E7E6E6"/>
              </a:buClr>
              <a:buFont typeface="Arial" charset="0"/>
              <a:buNone/>
            </a:pPr>
            <a:r>
              <a:rPr lang="en-US" sz="1000">
                <a:solidFill>
                  <a:srgbClr val="FFFFFF"/>
                </a:solidFill>
                <a:cs typeface="Times New Roman" panose="02020603050405020304" pitchFamily="18" charset="0"/>
              </a:rPr>
              <a:t>Program</a:t>
            </a:r>
            <a:r>
              <a:rPr lang="en-US" sz="1000" b="1">
                <a:solidFill>
                  <a:srgbClr val="FFFFFF"/>
                </a:solidFill>
                <a:cs typeface="Times New Roman" panose="02020603050405020304" pitchFamily="18" charset="0"/>
              </a:rPr>
              <a:t> </a:t>
            </a:r>
            <a:r>
              <a:rPr lang="en-US" sz="1000">
                <a:solidFill>
                  <a:srgbClr val="FFFFFF"/>
                </a:solidFill>
                <a:cs typeface="Times New Roman" panose="02020603050405020304" pitchFamily="18" charset="0"/>
              </a:rPr>
              <a:t>Officer, Partnerships</a:t>
            </a:r>
            <a:endParaRPr lang="en-US" sz="1000" b="1"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152693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43" name="Google Shape;543;p62"/>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noAutofit/>
          </a:bodyPr>
          <a:lstStyle/>
          <a:p>
            <a:pPr lvl="0"/>
            <a:r>
              <a:rPr lang="en-US" sz="1200" dirty="0" smtClean="0"/>
              <a:t>Annexes:</a:t>
            </a:r>
            <a:br>
              <a:rPr lang="en-US" sz="1200" dirty="0" smtClean="0"/>
            </a:br>
            <a:r>
              <a:rPr lang="en-US" sz="1200" dirty="0" smtClean="0"/>
              <a:t/>
            </a:r>
            <a:br>
              <a:rPr lang="en-US" sz="1200" dirty="0" smtClean="0"/>
            </a:br>
            <a:r>
              <a:rPr lang="en-US" sz="1200" dirty="0"/>
              <a:t>AGRA Institutional Results Framework and theory of </a:t>
            </a:r>
            <a:r>
              <a:rPr lang="en-US" sz="1200" dirty="0"/>
              <a:t>change</a:t>
            </a:r>
            <a:br>
              <a:rPr lang="en-US" sz="1200" dirty="0"/>
            </a:br>
            <a:r>
              <a:rPr lang="en-US" sz="1200" dirty="0"/>
              <a:t>Burkina Faso Cropping Seasons </a:t>
            </a:r>
            <a:r>
              <a:rPr lang="en-US" sz="1200" dirty="0"/>
              <a:t/>
            </a:r>
            <a:br>
              <a:rPr lang="en-US" sz="1200" dirty="0"/>
            </a:br>
            <a:r>
              <a:rPr lang="en-US" sz="1200" dirty="0"/>
              <a:t>Main Partners in Burkina </a:t>
            </a:r>
            <a:r>
              <a:rPr lang="en-US" sz="1200" dirty="0"/>
              <a:t>Faso</a:t>
            </a:r>
            <a:br>
              <a:rPr lang="en-US" sz="1200" dirty="0"/>
            </a:br>
            <a:r>
              <a:rPr lang="en-US" sz="1200" dirty="0"/>
              <a:t>Acronyms</a:t>
            </a:r>
            <a:endParaRPr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00645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304801" y="103413"/>
            <a:ext cx="7356332" cy="505120"/>
          </a:xfrm>
        </p:spPr>
        <p:txBody>
          <a:bodyPr/>
          <a:lstStyle/>
          <a:p>
            <a:r>
              <a:rPr lang="en-US"/>
              <a:t>AGRA Strategy Results Framework </a:t>
            </a:r>
          </a:p>
        </p:txBody>
      </p:sp>
      <p:graphicFrame>
        <p:nvGraphicFramePr>
          <p:cNvPr id="5" name="Table 4"/>
          <p:cNvGraphicFramePr>
            <a:graphicFrameLocks noGrp="1"/>
          </p:cNvGraphicFramePr>
          <p:nvPr>
            <p:extLst>
              <p:ext uri="{D42A27DB-BD31-4B8C-83A1-F6EECF244321}">
                <p14:modId xmlns:p14="http://schemas.microsoft.com/office/powerpoint/2010/main" val="1295717251"/>
              </p:ext>
            </p:extLst>
          </p:nvPr>
        </p:nvGraphicFramePr>
        <p:xfrm>
          <a:off x="2668832" y="1069649"/>
          <a:ext cx="4366846" cy="190500"/>
        </p:xfrm>
        <a:graphic>
          <a:graphicData uri="http://schemas.openxmlformats.org/drawingml/2006/table">
            <a:tbl>
              <a:tblPr firstRow="1" firstCol="1" bandRow="1"/>
              <a:tblGrid>
                <a:gridCol w="2271451">
                  <a:extLst>
                    <a:ext uri="{9D8B030D-6E8A-4147-A177-3AD203B41FA5}">
                      <a16:colId xmlns:a16="http://schemas.microsoft.com/office/drawing/2014/main" xmlns="" val="20000"/>
                    </a:ext>
                  </a:extLst>
                </a:gridCol>
                <a:gridCol w="2095395">
                  <a:extLst>
                    <a:ext uri="{9D8B030D-6E8A-4147-A177-3AD203B41FA5}">
                      <a16:colId xmlns:a16="http://schemas.microsoft.com/office/drawing/2014/main" xmlns="" val="20001"/>
                    </a:ext>
                  </a:extLst>
                </a:gridCol>
              </a:tblGrid>
              <a:tr h="190500">
                <a:tc>
                  <a:txBody>
                    <a:bodyPr/>
                    <a:lstStyle>
                      <a:lvl1pPr marL="0" algn="l" defTabSz="932863" rtl="0" eaLnBrk="1" latinLnBrk="0" hangingPunct="1">
                        <a:defRPr sz="1800" kern="1200">
                          <a:solidFill>
                            <a:schemeClr val="tx1"/>
                          </a:solidFill>
                          <a:latin typeface="Calibri"/>
                        </a:defRPr>
                      </a:lvl1pPr>
                      <a:lvl2pPr marL="466431" algn="l" defTabSz="932863" rtl="0" eaLnBrk="1" latinLnBrk="0" hangingPunct="1">
                        <a:defRPr sz="1800" kern="1200">
                          <a:solidFill>
                            <a:schemeClr val="tx1"/>
                          </a:solidFill>
                          <a:latin typeface="Calibri"/>
                        </a:defRPr>
                      </a:lvl2pPr>
                      <a:lvl3pPr marL="932863" algn="l" defTabSz="932863" rtl="0" eaLnBrk="1" latinLnBrk="0" hangingPunct="1">
                        <a:defRPr sz="1800" kern="1200">
                          <a:solidFill>
                            <a:schemeClr val="tx1"/>
                          </a:solidFill>
                          <a:latin typeface="Calibri"/>
                        </a:defRPr>
                      </a:lvl3pPr>
                      <a:lvl4pPr marL="1399295" algn="l" defTabSz="932863" rtl="0" eaLnBrk="1" latinLnBrk="0" hangingPunct="1">
                        <a:defRPr sz="1800" kern="1200">
                          <a:solidFill>
                            <a:schemeClr val="tx1"/>
                          </a:solidFill>
                          <a:latin typeface="Calibri"/>
                        </a:defRPr>
                      </a:lvl4pPr>
                      <a:lvl5pPr marL="1865728" algn="l" defTabSz="932863" rtl="0" eaLnBrk="1" latinLnBrk="0" hangingPunct="1">
                        <a:defRPr sz="1800" kern="1200">
                          <a:solidFill>
                            <a:schemeClr val="tx1"/>
                          </a:solidFill>
                          <a:latin typeface="Calibri"/>
                        </a:defRPr>
                      </a:lvl5pPr>
                      <a:lvl6pPr marL="2332159" algn="l" defTabSz="932863" rtl="0" eaLnBrk="1" latinLnBrk="0" hangingPunct="1">
                        <a:defRPr sz="1800" kern="1200">
                          <a:solidFill>
                            <a:schemeClr val="tx1"/>
                          </a:solidFill>
                          <a:latin typeface="Calibri"/>
                        </a:defRPr>
                      </a:lvl6pPr>
                      <a:lvl7pPr marL="2798590" algn="l" defTabSz="932863" rtl="0" eaLnBrk="1" latinLnBrk="0" hangingPunct="1">
                        <a:defRPr sz="1800" kern="1200">
                          <a:solidFill>
                            <a:schemeClr val="tx1"/>
                          </a:solidFill>
                          <a:latin typeface="Calibri"/>
                        </a:defRPr>
                      </a:lvl7pPr>
                      <a:lvl8pPr marL="3265022" algn="l" defTabSz="932863" rtl="0" eaLnBrk="1" latinLnBrk="0" hangingPunct="1">
                        <a:defRPr sz="1800" kern="1200">
                          <a:solidFill>
                            <a:schemeClr val="tx1"/>
                          </a:solidFill>
                          <a:latin typeface="Calibri"/>
                        </a:defRPr>
                      </a:lvl8pPr>
                      <a:lvl9pPr marL="3731453" algn="l" defTabSz="932863"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000" b="1">
                          <a:effectLst/>
                          <a:latin typeface="Calibri"/>
                          <a:ea typeface="Calibri"/>
                          <a:cs typeface="Times New Roman"/>
                        </a:rPr>
                        <a:t>CAADP Framework</a:t>
                      </a:r>
                      <a:endParaRPr lang="en-US" sz="1000">
                        <a:effectLst/>
                        <a:latin typeface="Calibri"/>
                        <a:ea typeface="Calibri"/>
                        <a:cs typeface="Times New Roman"/>
                      </a:endParaRPr>
                    </a:p>
                  </a:txBody>
                  <a:tcPr marL="63302" marR="63302" marT="0" marB="0">
                    <a:lnL w="19050" cap="flat" cmpd="sng" algn="ctr">
                      <a:solidFill>
                        <a:srgbClr val="A6A6A6"/>
                      </a:solidFill>
                      <a:prstDash val="dot"/>
                      <a:round/>
                      <a:headEnd type="none" w="med" len="med"/>
                      <a:tailEnd type="none" w="med" len="med"/>
                    </a:lnL>
                    <a:lnR>
                      <a:noFill/>
                    </a:lnR>
                    <a:lnT w="19050" cap="flat" cmpd="sng" algn="ctr">
                      <a:solidFill>
                        <a:srgbClr val="A6A6A6"/>
                      </a:solidFill>
                      <a:prstDash val="dot"/>
                      <a:round/>
                      <a:headEnd type="none" w="med" len="med"/>
                      <a:tailEnd type="none" w="med" len="med"/>
                    </a:lnT>
                    <a:lnB w="19050" cap="flat" cmpd="sng" algn="ctr">
                      <a:solidFill>
                        <a:srgbClr val="A6A6A6"/>
                      </a:solid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32863" rtl="0" eaLnBrk="1" latinLnBrk="0" hangingPunct="1">
                        <a:defRPr sz="1800" kern="1200">
                          <a:solidFill>
                            <a:schemeClr val="tx1"/>
                          </a:solidFill>
                          <a:latin typeface="Calibri"/>
                        </a:defRPr>
                      </a:lvl1pPr>
                      <a:lvl2pPr marL="466431" algn="l" defTabSz="932863" rtl="0" eaLnBrk="1" latinLnBrk="0" hangingPunct="1">
                        <a:defRPr sz="1800" kern="1200">
                          <a:solidFill>
                            <a:schemeClr val="tx1"/>
                          </a:solidFill>
                          <a:latin typeface="Calibri"/>
                        </a:defRPr>
                      </a:lvl2pPr>
                      <a:lvl3pPr marL="932863" algn="l" defTabSz="932863" rtl="0" eaLnBrk="1" latinLnBrk="0" hangingPunct="1">
                        <a:defRPr sz="1800" kern="1200">
                          <a:solidFill>
                            <a:schemeClr val="tx1"/>
                          </a:solidFill>
                          <a:latin typeface="Calibri"/>
                        </a:defRPr>
                      </a:lvl3pPr>
                      <a:lvl4pPr marL="1399295" algn="l" defTabSz="932863" rtl="0" eaLnBrk="1" latinLnBrk="0" hangingPunct="1">
                        <a:defRPr sz="1800" kern="1200">
                          <a:solidFill>
                            <a:schemeClr val="tx1"/>
                          </a:solidFill>
                          <a:latin typeface="Calibri"/>
                        </a:defRPr>
                      </a:lvl4pPr>
                      <a:lvl5pPr marL="1865728" algn="l" defTabSz="932863" rtl="0" eaLnBrk="1" latinLnBrk="0" hangingPunct="1">
                        <a:defRPr sz="1800" kern="1200">
                          <a:solidFill>
                            <a:schemeClr val="tx1"/>
                          </a:solidFill>
                          <a:latin typeface="Calibri"/>
                        </a:defRPr>
                      </a:lvl5pPr>
                      <a:lvl6pPr marL="2332159" algn="l" defTabSz="932863" rtl="0" eaLnBrk="1" latinLnBrk="0" hangingPunct="1">
                        <a:defRPr sz="1800" kern="1200">
                          <a:solidFill>
                            <a:schemeClr val="tx1"/>
                          </a:solidFill>
                          <a:latin typeface="Calibri"/>
                        </a:defRPr>
                      </a:lvl6pPr>
                      <a:lvl7pPr marL="2798590" algn="l" defTabSz="932863" rtl="0" eaLnBrk="1" latinLnBrk="0" hangingPunct="1">
                        <a:defRPr sz="1800" kern="1200">
                          <a:solidFill>
                            <a:schemeClr val="tx1"/>
                          </a:solidFill>
                          <a:latin typeface="Calibri"/>
                        </a:defRPr>
                      </a:lvl7pPr>
                      <a:lvl8pPr marL="3265022" algn="l" defTabSz="932863" rtl="0" eaLnBrk="1" latinLnBrk="0" hangingPunct="1">
                        <a:defRPr sz="1800" kern="1200">
                          <a:solidFill>
                            <a:schemeClr val="tx1"/>
                          </a:solidFill>
                          <a:latin typeface="Calibri"/>
                        </a:defRPr>
                      </a:lvl8pPr>
                      <a:lvl9pPr marL="3731453" algn="l" defTabSz="932863"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1000" b="1">
                          <a:effectLst/>
                          <a:latin typeface="Calibri"/>
                          <a:ea typeface="Calibri"/>
                          <a:cs typeface="Times New Roman"/>
                        </a:rPr>
                        <a:t>Sustainable Development Goals</a:t>
                      </a:r>
                      <a:endParaRPr lang="en-US" sz="1000">
                        <a:effectLst/>
                        <a:latin typeface="Calibri"/>
                        <a:ea typeface="Calibri"/>
                        <a:cs typeface="Times New Roman"/>
                      </a:endParaRPr>
                    </a:p>
                  </a:txBody>
                  <a:tcPr marL="63302" marR="63302" marT="0" marB="0">
                    <a:lnL>
                      <a:noFill/>
                    </a:lnL>
                    <a:lnR w="19050" cap="flat" cmpd="sng" algn="ctr">
                      <a:solidFill>
                        <a:srgbClr val="A6A6A6"/>
                      </a:solidFill>
                      <a:prstDash val="dot"/>
                      <a:round/>
                      <a:headEnd type="none" w="med" len="med"/>
                      <a:tailEnd type="none" w="med" len="med"/>
                    </a:lnR>
                    <a:lnT w="19050" cap="flat" cmpd="sng" algn="ctr">
                      <a:solidFill>
                        <a:srgbClr val="A6A6A6"/>
                      </a:solidFill>
                      <a:prstDash val="dot"/>
                      <a:round/>
                      <a:headEnd type="none" w="med" len="med"/>
                      <a:tailEnd type="none" w="med" len="med"/>
                    </a:lnT>
                    <a:lnB w="19050" cap="flat" cmpd="sng" algn="ctr">
                      <a:solidFill>
                        <a:srgbClr val="A6A6A6"/>
                      </a:solid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bl>
          </a:graphicData>
        </a:graphic>
      </p:graphicFrame>
      <p:sp>
        <p:nvSpPr>
          <p:cNvPr id="6" name="Striped Right Arrow 5"/>
          <p:cNvSpPr/>
          <p:nvPr/>
        </p:nvSpPr>
        <p:spPr>
          <a:xfrm rot="16200000">
            <a:off x="4987992" y="-2094868"/>
            <a:ext cx="99647" cy="7835446"/>
          </a:xfrm>
          <a:prstGeom prst="stripedRightArrow">
            <a:avLst/>
          </a:prstGeom>
          <a:solidFill>
            <a:srgbClr val="BBBBBF">
              <a:lumMod val="75000"/>
            </a:srgb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defTabSz="843984">
              <a:defRPr/>
            </a:pPr>
            <a:endParaRPr lang="en-US" sz="1662" kern="0">
              <a:solidFill>
                <a:prstClr val="black"/>
              </a:solidFill>
              <a:latin typeface="Calibri"/>
            </a:endParaRPr>
          </a:p>
        </p:txBody>
      </p:sp>
      <p:sp>
        <p:nvSpPr>
          <p:cNvPr id="7" name="Rectangle 6"/>
          <p:cNvSpPr/>
          <p:nvPr/>
        </p:nvSpPr>
        <p:spPr>
          <a:xfrm>
            <a:off x="1519970" y="1396431"/>
            <a:ext cx="6986954" cy="301869"/>
          </a:xfrm>
          <a:prstGeom prst="rect">
            <a:avLst/>
          </a:prstGeom>
          <a:solidFill>
            <a:srgbClr val="FFFFFF"/>
          </a:solidFill>
          <a:ln w="25400" cap="flat" cmpd="sng" algn="ctr">
            <a:solidFill>
              <a:srgbClr val="BBBBBF">
                <a:lumMod val="75000"/>
              </a:srgbClr>
            </a:solidFill>
            <a:prstDash val="solid"/>
          </a:ln>
          <a:effectLst/>
        </p:spPr>
        <p:txBody>
          <a:bodyPr anchor="ctr"/>
          <a:lstStyle/>
          <a:p>
            <a:pPr algn="ctr" defTabSz="843984">
              <a:lnSpc>
                <a:spcPct val="115000"/>
              </a:lnSpc>
              <a:defRPr/>
            </a:pPr>
            <a:r>
              <a:rPr lang="en-US" sz="923" b="1" kern="0">
                <a:solidFill>
                  <a:sysClr val="windowText" lastClr="000000"/>
                </a:solidFill>
                <a:latin typeface="Calibri"/>
                <a:ea typeface="Calibri"/>
                <a:cs typeface="Times New Roman"/>
              </a:rPr>
              <a:t>Goal: Catalyze and Sustain an Inclusive Agricultural Transformation in Africa to increase incomes and improve food security </a:t>
            </a:r>
            <a:endParaRPr lang="en-US" sz="1015" kern="0">
              <a:solidFill>
                <a:sysClr val="windowText" lastClr="000000"/>
              </a:solidFill>
              <a:latin typeface="Calibri"/>
              <a:ea typeface="Calibri"/>
              <a:cs typeface="Times New Roman"/>
            </a:endParaRPr>
          </a:p>
        </p:txBody>
      </p:sp>
      <p:sp>
        <p:nvSpPr>
          <p:cNvPr id="8" name="Rectangle 7"/>
          <p:cNvSpPr/>
          <p:nvPr/>
        </p:nvSpPr>
        <p:spPr>
          <a:xfrm>
            <a:off x="3074744" y="1800877"/>
            <a:ext cx="1843454" cy="1044894"/>
          </a:xfrm>
          <a:prstGeom prst="rect">
            <a:avLst/>
          </a:prstGeom>
          <a:solidFill>
            <a:srgbClr val="FFFFFF"/>
          </a:solidFill>
          <a:ln w="19050" cap="flat" cmpd="sng" algn="ctr">
            <a:solidFill>
              <a:srgbClr val="0C6A4B"/>
            </a:solidFill>
            <a:prstDash val="solid"/>
          </a:ln>
          <a:effectLst/>
        </p:spPr>
        <p:txBody>
          <a:bodyPr anchor="ctr"/>
          <a:lstStyle/>
          <a:p>
            <a:pPr algn="ctr" defTabSz="843984">
              <a:lnSpc>
                <a:spcPct val="115000"/>
              </a:lnSpc>
              <a:defRPr/>
            </a:pPr>
            <a:r>
              <a:rPr lang="en-US" sz="923" b="1" kern="0">
                <a:solidFill>
                  <a:sysClr val="windowText" lastClr="000000"/>
                </a:solidFill>
                <a:latin typeface="Calibri"/>
                <a:ea typeface="Calibri"/>
                <a:cs typeface="Times New Roman"/>
              </a:rPr>
              <a:t>Objective 2:</a:t>
            </a:r>
            <a:endParaRPr lang="en-US" sz="923" kern="0">
              <a:solidFill>
                <a:sysClr val="windowText" lastClr="000000"/>
              </a:solidFill>
              <a:latin typeface="Calibri"/>
              <a:ea typeface="Calibri"/>
              <a:cs typeface="Times New Roman"/>
            </a:endParaRPr>
          </a:p>
          <a:p>
            <a:pPr algn="ctr" defTabSz="843984">
              <a:lnSpc>
                <a:spcPct val="115000"/>
              </a:lnSpc>
              <a:defRPr/>
            </a:pPr>
            <a:r>
              <a:rPr lang="en-US" sz="923" b="1" kern="0">
                <a:solidFill>
                  <a:sysClr val="windowText" lastClr="000000"/>
                </a:solidFill>
                <a:latin typeface="Calibri"/>
                <a:ea typeface="Calibri"/>
                <a:cs typeface="Times New Roman"/>
              </a:rPr>
              <a:t>Strengthened and expanded access to output markets</a:t>
            </a:r>
            <a:endParaRPr lang="en-US" sz="923" kern="0">
              <a:solidFill>
                <a:sysClr val="windowText" lastClr="000000"/>
              </a:solidFill>
              <a:latin typeface="Calibri"/>
              <a:ea typeface="Calibri"/>
              <a:cs typeface="Times New Roman"/>
            </a:endParaRPr>
          </a:p>
        </p:txBody>
      </p:sp>
      <p:sp>
        <p:nvSpPr>
          <p:cNvPr id="9" name="Rectangle 8"/>
          <p:cNvSpPr/>
          <p:nvPr/>
        </p:nvSpPr>
        <p:spPr>
          <a:xfrm>
            <a:off x="5020775" y="1800877"/>
            <a:ext cx="1992923" cy="1044894"/>
          </a:xfrm>
          <a:prstGeom prst="rect">
            <a:avLst/>
          </a:prstGeom>
          <a:solidFill>
            <a:srgbClr val="FFFFFF"/>
          </a:solidFill>
          <a:ln w="19050" cap="flat" cmpd="sng" algn="ctr">
            <a:solidFill>
              <a:srgbClr val="00B0F0"/>
            </a:solidFill>
            <a:prstDash val="solid"/>
          </a:ln>
          <a:effectLst/>
        </p:spPr>
        <p:txBody>
          <a:bodyPr anchor="ctr"/>
          <a:lstStyle/>
          <a:p>
            <a:pPr algn="ctr" defTabSz="843984">
              <a:lnSpc>
                <a:spcPct val="115000"/>
              </a:lnSpc>
              <a:defRPr/>
            </a:pPr>
            <a:r>
              <a:rPr lang="en-US" sz="923" b="1" kern="0">
                <a:solidFill>
                  <a:sysClr val="windowText" lastClr="000000"/>
                </a:solidFill>
                <a:latin typeface="Calibri"/>
                <a:ea typeface="Calibri"/>
                <a:cs typeface="Times New Roman"/>
              </a:rPr>
              <a:t>Objective 3:</a:t>
            </a:r>
            <a:endParaRPr lang="en-US" sz="923" kern="0">
              <a:solidFill>
                <a:sysClr val="windowText" lastClr="000000"/>
              </a:solidFill>
              <a:latin typeface="Calibri"/>
              <a:ea typeface="Calibri"/>
              <a:cs typeface="Times New Roman"/>
            </a:endParaRPr>
          </a:p>
          <a:p>
            <a:pPr algn="ctr" defTabSz="843984">
              <a:lnSpc>
                <a:spcPct val="115000"/>
              </a:lnSpc>
              <a:defRPr/>
            </a:pPr>
            <a:r>
              <a:rPr lang="en-US" sz="923" b="1" kern="0">
                <a:solidFill>
                  <a:sysClr val="windowText" lastClr="000000"/>
                </a:solidFill>
                <a:latin typeface="Calibri"/>
                <a:ea typeface="Calibri"/>
                <a:cs typeface="Times New Roman"/>
              </a:rPr>
              <a:t>Increased capacity of small holder farming households and agricultural systems to better prepare for and adapt to shocks and stresses</a:t>
            </a:r>
            <a:endParaRPr lang="en-US" sz="923" kern="0">
              <a:solidFill>
                <a:sysClr val="windowText" lastClr="000000"/>
              </a:solidFill>
              <a:latin typeface="Calibri"/>
              <a:ea typeface="Calibri"/>
              <a:cs typeface="Times New Roman"/>
            </a:endParaRPr>
          </a:p>
        </p:txBody>
      </p:sp>
      <p:sp>
        <p:nvSpPr>
          <p:cNvPr id="10" name="Rectangle 9"/>
          <p:cNvSpPr/>
          <p:nvPr/>
        </p:nvSpPr>
        <p:spPr>
          <a:xfrm>
            <a:off x="7122136" y="1800877"/>
            <a:ext cx="1790700" cy="1044894"/>
          </a:xfrm>
          <a:prstGeom prst="rect">
            <a:avLst/>
          </a:prstGeom>
          <a:solidFill>
            <a:srgbClr val="FFFFFF"/>
          </a:solidFill>
          <a:ln w="19050" cap="flat" cmpd="sng" algn="ctr">
            <a:solidFill>
              <a:srgbClr val="88B6A7"/>
            </a:solidFill>
            <a:prstDash val="solid"/>
          </a:ln>
          <a:effectLst/>
        </p:spPr>
        <p:txBody>
          <a:bodyPr anchor="ctr"/>
          <a:lstStyle/>
          <a:p>
            <a:pPr algn="ctr" defTabSz="843984">
              <a:lnSpc>
                <a:spcPct val="115000"/>
              </a:lnSpc>
              <a:defRPr/>
            </a:pPr>
            <a:r>
              <a:rPr lang="en-US" sz="923" b="1" kern="0">
                <a:solidFill>
                  <a:sysClr val="windowText" lastClr="000000"/>
                </a:solidFill>
                <a:latin typeface="Calibri"/>
                <a:ea typeface="Calibri"/>
                <a:cs typeface="Times New Roman"/>
              </a:rPr>
              <a:t>Objective 4:</a:t>
            </a:r>
            <a:endParaRPr lang="en-US" sz="923" kern="0">
              <a:solidFill>
                <a:sysClr val="windowText" lastClr="000000"/>
              </a:solidFill>
              <a:latin typeface="Calibri"/>
              <a:ea typeface="Calibri"/>
              <a:cs typeface="Times New Roman"/>
            </a:endParaRPr>
          </a:p>
          <a:p>
            <a:pPr algn="ctr" defTabSz="843984">
              <a:lnSpc>
                <a:spcPct val="115000"/>
              </a:lnSpc>
              <a:defRPr/>
            </a:pPr>
            <a:r>
              <a:rPr lang="en-US" sz="923" b="1" kern="0">
                <a:solidFill>
                  <a:sysClr val="windowText" lastClr="000000"/>
                </a:solidFill>
                <a:latin typeface="Calibri"/>
                <a:ea typeface="Calibri"/>
                <a:cs typeface="Times New Roman"/>
              </a:rPr>
              <a:t>Strengthened continental, regional and government multi-sectoral coordination, and mutual accountability in the agricultural sector</a:t>
            </a:r>
            <a:endParaRPr lang="en-US" sz="923" kern="0">
              <a:solidFill>
                <a:sysClr val="windowText" lastClr="000000"/>
              </a:solidFill>
              <a:latin typeface="Calibri"/>
              <a:ea typeface="Calibri"/>
              <a:cs typeface="Times New Roman"/>
            </a:endParaRPr>
          </a:p>
        </p:txBody>
      </p:sp>
      <p:sp>
        <p:nvSpPr>
          <p:cNvPr id="11" name="Rectangle 10"/>
          <p:cNvSpPr/>
          <p:nvPr/>
        </p:nvSpPr>
        <p:spPr>
          <a:xfrm>
            <a:off x="1210775" y="1801643"/>
            <a:ext cx="1735015" cy="1042662"/>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a:solidFill>
                  <a:sysClr val="windowText" lastClr="000000"/>
                </a:solidFill>
                <a:latin typeface="Calibri"/>
                <a:ea typeface="Calibri"/>
                <a:cs typeface="Times New Roman"/>
              </a:rPr>
              <a:t>Objective 1: </a:t>
            </a:r>
            <a:endParaRPr lang="en-US" sz="923" kern="0">
              <a:solidFill>
                <a:sysClr val="windowText" lastClr="000000"/>
              </a:solidFill>
              <a:latin typeface="Calibri"/>
              <a:ea typeface="Calibri"/>
              <a:cs typeface="Times New Roman"/>
            </a:endParaRPr>
          </a:p>
          <a:p>
            <a:pPr algn="ctr" defTabSz="843984">
              <a:lnSpc>
                <a:spcPct val="115000"/>
              </a:lnSpc>
              <a:defRPr/>
            </a:pPr>
            <a:r>
              <a:rPr lang="en-US" sz="923" b="1" kern="0">
                <a:solidFill>
                  <a:sysClr val="windowText" lastClr="000000"/>
                </a:solidFill>
                <a:latin typeface="Calibri"/>
                <a:ea typeface="Calibri"/>
                <a:cs typeface="Times New Roman"/>
              </a:rPr>
              <a:t>Increased staple crop productivity for smallholder farmers</a:t>
            </a:r>
            <a:endParaRPr lang="en-US" sz="923" kern="0">
              <a:solidFill>
                <a:sysClr val="windowText" lastClr="000000"/>
              </a:solidFill>
              <a:latin typeface="Calibri"/>
              <a:ea typeface="Calibri"/>
              <a:cs typeface="Times New Roman"/>
            </a:endParaRPr>
          </a:p>
        </p:txBody>
      </p:sp>
      <p:sp>
        <p:nvSpPr>
          <p:cNvPr id="12" name="Rectangle 11"/>
          <p:cNvSpPr/>
          <p:nvPr/>
        </p:nvSpPr>
        <p:spPr>
          <a:xfrm>
            <a:off x="2078281" y="3091955"/>
            <a:ext cx="785446" cy="1885717"/>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a:solidFill>
                  <a:sysClr val="windowText" lastClr="000000"/>
                </a:solidFill>
                <a:latin typeface="Calibri"/>
                <a:ea typeface="Calibri"/>
                <a:cs typeface="Times New Roman"/>
              </a:rPr>
              <a:t>Outcome 2: Increased adoption of Agriculture productivity enhancing technologies</a:t>
            </a:r>
            <a:endParaRPr lang="en-US" sz="923" kern="0">
              <a:solidFill>
                <a:sysClr val="windowText" lastClr="000000"/>
              </a:solidFill>
              <a:latin typeface="Calibri"/>
              <a:ea typeface="Calibri"/>
              <a:cs typeface="Times New Roman"/>
            </a:endParaRPr>
          </a:p>
        </p:txBody>
      </p:sp>
      <p:sp>
        <p:nvSpPr>
          <p:cNvPr id="13" name="Rectangle 12"/>
          <p:cNvSpPr/>
          <p:nvPr/>
        </p:nvSpPr>
        <p:spPr>
          <a:xfrm>
            <a:off x="8159629" y="3084630"/>
            <a:ext cx="823546" cy="1931047"/>
          </a:xfrm>
          <a:prstGeom prst="rect">
            <a:avLst/>
          </a:prstGeom>
          <a:solidFill>
            <a:srgbClr val="FFFFFF"/>
          </a:solidFill>
          <a:ln w="19050" cap="flat" cmpd="sng" algn="ctr">
            <a:solidFill>
              <a:srgbClr val="88B6A7"/>
            </a:solidFill>
            <a:prstDash val="solid"/>
          </a:ln>
          <a:effectLst/>
        </p:spPr>
        <p:txBody>
          <a:bodyPr anchor="ctr"/>
          <a:lstStyle/>
          <a:p>
            <a:pPr algn="ctr" defTabSz="843984">
              <a:lnSpc>
                <a:spcPct val="115000"/>
              </a:lnSpc>
              <a:defRPr/>
            </a:pPr>
            <a:r>
              <a:rPr lang="en-US" sz="923" b="1" kern="0">
                <a:solidFill>
                  <a:prstClr val="black"/>
                </a:solidFill>
                <a:latin typeface="Calibri"/>
                <a:ea typeface="Calibri"/>
                <a:cs typeface="Times New Roman"/>
              </a:rPr>
              <a:t>Outcome 8: Strengthened national and regional level agriculture sector system functioning</a:t>
            </a:r>
            <a:endParaRPr lang="en-US" sz="923" kern="0">
              <a:solidFill>
                <a:prstClr val="black"/>
              </a:solidFill>
              <a:latin typeface="Calibri"/>
              <a:ea typeface="Calibri"/>
              <a:cs typeface="Times New Roman"/>
            </a:endParaRPr>
          </a:p>
        </p:txBody>
      </p:sp>
      <p:sp>
        <p:nvSpPr>
          <p:cNvPr id="14" name="Rectangle 18"/>
          <p:cNvSpPr>
            <a:spLocks noChangeArrowheads="1"/>
          </p:cNvSpPr>
          <p:nvPr/>
        </p:nvSpPr>
        <p:spPr bwMode="auto">
          <a:xfrm>
            <a:off x="6017235" y="3100747"/>
            <a:ext cx="996462" cy="1885717"/>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a:solidFill>
                  <a:srgbClr val="000000"/>
                </a:solidFill>
                <a:ea typeface="Calibri" panose="020F0502020204030204" pitchFamily="34" charset="0"/>
                <a:cs typeface="Times New Roman" panose="02020603050405020304" pitchFamily="18" charset="0"/>
              </a:rPr>
              <a:t>Outcome 6: Strengthened and expanded business development, financial and risk management services in agriculture value chain</a:t>
            </a:r>
            <a:endParaRPr lang="en-US" altLang="en-US" sz="923" kern="0">
              <a:solidFill>
                <a:srgbClr val="000000"/>
              </a:solidFill>
              <a:ea typeface="Calibri" panose="020F0502020204030204" pitchFamily="34" charset="0"/>
              <a:cs typeface="Times New Roman" panose="02020603050405020304" pitchFamily="18" charset="0"/>
            </a:endParaRPr>
          </a:p>
        </p:txBody>
      </p:sp>
      <p:sp>
        <p:nvSpPr>
          <p:cNvPr id="15" name="Rectangle 14"/>
          <p:cNvSpPr/>
          <p:nvPr/>
        </p:nvSpPr>
        <p:spPr>
          <a:xfrm>
            <a:off x="4918198" y="3100747"/>
            <a:ext cx="1005254" cy="1885717"/>
          </a:xfrm>
          <a:prstGeom prst="rect">
            <a:avLst/>
          </a:prstGeom>
          <a:solidFill>
            <a:srgbClr val="FFFFFF"/>
          </a:solidFill>
          <a:ln w="19050" cap="flat" cmpd="sng" algn="ctr">
            <a:solidFill>
              <a:srgbClr val="0C6A4B"/>
            </a:solidFill>
            <a:prstDash val="solid"/>
          </a:ln>
          <a:effectLst/>
        </p:spPr>
        <p:txBody>
          <a:bodyPr anchor="ctr"/>
          <a:lstStyle/>
          <a:p>
            <a:pPr algn="ctr" defTabSz="843984">
              <a:lnSpc>
                <a:spcPct val="115000"/>
              </a:lnSpc>
              <a:defRPr/>
            </a:pPr>
            <a:r>
              <a:rPr lang="en-US" sz="923" b="1" kern="0">
                <a:solidFill>
                  <a:prstClr val="black"/>
                </a:solidFill>
                <a:latin typeface="Calibri"/>
                <a:ea typeface="Calibri"/>
                <a:cs typeface="Times New Roman"/>
              </a:rPr>
              <a:t>Outcome 5: </a:t>
            </a:r>
          </a:p>
          <a:p>
            <a:pPr algn="ctr" defTabSz="843984">
              <a:lnSpc>
                <a:spcPct val="115000"/>
              </a:lnSpc>
              <a:defRPr/>
            </a:pPr>
            <a:r>
              <a:rPr lang="en-US" sz="923" b="1" kern="0">
                <a:solidFill>
                  <a:prstClr val="black"/>
                </a:solidFill>
                <a:latin typeface="Calibri"/>
                <a:ea typeface="Calibri"/>
                <a:cs typeface="Times New Roman"/>
              </a:rPr>
              <a:t>Increased use of structured markets</a:t>
            </a:r>
            <a:endParaRPr lang="en-US" sz="923" kern="0">
              <a:solidFill>
                <a:prstClr val="black"/>
              </a:solidFill>
              <a:latin typeface="Calibri"/>
              <a:ea typeface="Calibri"/>
              <a:cs typeface="Times New Roman"/>
            </a:endParaRPr>
          </a:p>
        </p:txBody>
      </p:sp>
      <p:sp>
        <p:nvSpPr>
          <p:cNvPr id="16" name="Rectangle 24"/>
          <p:cNvSpPr>
            <a:spLocks noChangeArrowheads="1"/>
          </p:cNvSpPr>
          <p:nvPr/>
        </p:nvSpPr>
        <p:spPr bwMode="auto">
          <a:xfrm>
            <a:off x="2945789" y="3100748"/>
            <a:ext cx="867508" cy="1852474"/>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a:solidFill>
                  <a:srgbClr val="000000"/>
                </a:solidFill>
                <a:ea typeface="Calibri" panose="020F0502020204030204" pitchFamily="34" charset="0"/>
                <a:cs typeface="Times New Roman" panose="02020603050405020304" pitchFamily="18" charset="0"/>
              </a:rPr>
              <a:t>Outcome 3: Reduced post-harvest losses</a:t>
            </a:r>
            <a:endParaRPr lang="en-US" altLang="en-US" sz="923" kern="0">
              <a:solidFill>
                <a:srgbClr val="000000"/>
              </a:solidFill>
              <a:ea typeface="Calibri" panose="020F0502020204030204" pitchFamily="34" charset="0"/>
              <a:cs typeface="Times New Roman" panose="02020603050405020304" pitchFamily="18" charset="0"/>
            </a:endParaRPr>
          </a:p>
        </p:txBody>
      </p:sp>
      <p:sp>
        <p:nvSpPr>
          <p:cNvPr id="17" name="Rectangle 16"/>
          <p:cNvSpPr/>
          <p:nvPr/>
        </p:nvSpPr>
        <p:spPr>
          <a:xfrm>
            <a:off x="1125782" y="3091957"/>
            <a:ext cx="851389" cy="1867585"/>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a:solidFill>
                  <a:prstClr val="black"/>
                </a:solidFill>
                <a:latin typeface="Calibri"/>
                <a:ea typeface="Calibri"/>
                <a:cs typeface="Times New Roman"/>
              </a:rPr>
              <a:t>Outcome 1: Strengthened agricultural input systems, technology development and supply chain</a:t>
            </a:r>
            <a:endParaRPr lang="en-US" sz="923" kern="0">
              <a:solidFill>
                <a:prstClr val="black"/>
              </a:solidFill>
              <a:latin typeface="Calibri"/>
              <a:ea typeface="Calibri"/>
              <a:cs typeface="Times New Roman"/>
            </a:endParaRPr>
          </a:p>
        </p:txBody>
      </p:sp>
      <p:sp>
        <p:nvSpPr>
          <p:cNvPr id="18" name="Rectangle 28"/>
          <p:cNvSpPr>
            <a:spLocks noChangeArrowheads="1"/>
          </p:cNvSpPr>
          <p:nvPr/>
        </p:nvSpPr>
        <p:spPr bwMode="auto">
          <a:xfrm>
            <a:off x="3907081" y="3091955"/>
            <a:ext cx="945174" cy="1885717"/>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a:solidFill>
                  <a:srgbClr val="000000"/>
                </a:solidFill>
                <a:ea typeface="Calibri" panose="020F0502020204030204" pitchFamily="34" charset="0"/>
                <a:cs typeface="Times New Roman" panose="02020603050405020304" pitchFamily="18" charset="0"/>
              </a:rPr>
              <a:t>Outcome 4: </a:t>
            </a:r>
          </a:p>
          <a:p>
            <a:pPr algn="ctr" defTabSz="843984">
              <a:lnSpc>
                <a:spcPct val="115000"/>
              </a:lnSpc>
              <a:spcBef>
                <a:spcPct val="0"/>
              </a:spcBef>
              <a:buNone/>
              <a:defRPr/>
            </a:pPr>
            <a:r>
              <a:rPr lang="en-US" altLang="en-US" sz="923" b="1" kern="0">
                <a:solidFill>
                  <a:srgbClr val="000000"/>
                </a:solidFill>
                <a:ea typeface="Calibri" panose="020F0502020204030204" pitchFamily="34" charset="0"/>
                <a:cs typeface="Times New Roman" panose="02020603050405020304" pitchFamily="18" charset="0"/>
              </a:rPr>
              <a:t>Increased agricultural employment and entrepreneurship</a:t>
            </a:r>
            <a:endParaRPr lang="en-US" altLang="en-US" sz="923" kern="0">
              <a:solidFill>
                <a:srgbClr val="000000"/>
              </a:solidFill>
              <a:ea typeface="Calibri" panose="020F0502020204030204" pitchFamily="34" charset="0"/>
              <a:cs typeface="Times New Roman" panose="02020603050405020304" pitchFamily="18" charset="0"/>
            </a:endParaRPr>
          </a:p>
        </p:txBody>
      </p:sp>
      <p:sp>
        <p:nvSpPr>
          <p:cNvPr id="19" name="Rectangle 18"/>
          <p:cNvSpPr/>
          <p:nvPr/>
        </p:nvSpPr>
        <p:spPr>
          <a:xfrm>
            <a:off x="1119920" y="5068869"/>
            <a:ext cx="1547446"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a:solidFill>
                  <a:sysClr val="windowText" lastClr="000000"/>
                </a:solidFill>
                <a:latin typeface="Calibri"/>
                <a:ea typeface="Calibri"/>
                <a:cs typeface="Times New Roman"/>
              </a:rPr>
              <a:t>9. Strengthened regional and national agricultural enabling policy environment</a:t>
            </a:r>
            <a:endParaRPr lang="en-US" sz="1108" kern="0">
              <a:solidFill>
                <a:sysClr val="windowText" lastClr="000000"/>
              </a:solidFill>
              <a:latin typeface="Calibri"/>
              <a:ea typeface="Calibri"/>
              <a:cs typeface="Times New Roman"/>
            </a:endParaRPr>
          </a:p>
        </p:txBody>
      </p:sp>
      <p:sp>
        <p:nvSpPr>
          <p:cNvPr id="20" name="Rectangle 19"/>
          <p:cNvSpPr/>
          <p:nvPr/>
        </p:nvSpPr>
        <p:spPr>
          <a:xfrm>
            <a:off x="2667366" y="5068869"/>
            <a:ext cx="1547446"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a:solidFill>
                  <a:sysClr val="windowText" lastClr="000000"/>
                </a:solidFill>
                <a:latin typeface="Calibri"/>
                <a:ea typeface="Calibri"/>
                <a:cs typeface="Times New Roman"/>
              </a:rPr>
              <a:t>10. Increased women empowerment and livelihoods in agriculture</a:t>
            </a:r>
            <a:endParaRPr lang="en-US" sz="1108" kern="0">
              <a:solidFill>
                <a:sysClr val="windowText" lastClr="000000"/>
              </a:solidFill>
              <a:latin typeface="Calibri"/>
              <a:ea typeface="Calibri"/>
              <a:cs typeface="Times New Roman"/>
            </a:endParaRPr>
          </a:p>
        </p:txBody>
      </p:sp>
      <p:sp>
        <p:nvSpPr>
          <p:cNvPr id="21" name="Rectangle 20"/>
          <p:cNvSpPr/>
          <p:nvPr/>
        </p:nvSpPr>
        <p:spPr>
          <a:xfrm>
            <a:off x="4214815" y="5068869"/>
            <a:ext cx="1545981"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a:solidFill>
                  <a:sysClr val="windowText" lastClr="000000"/>
                </a:solidFill>
                <a:latin typeface="Calibri"/>
                <a:ea typeface="Calibri"/>
                <a:cs typeface="Times New Roman"/>
              </a:rPr>
              <a:t>11. Increased youth empowerment and livelihoods in agriculture</a:t>
            </a:r>
            <a:endParaRPr lang="en-US" sz="1108" kern="0">
              <a:solidFill>
                <a:sysClr val="windowText" lastClr="000000"/>
              </a:solidFill>
              <a:latin typeface="Calibri"/>
              <a:ea typeface="Calibri"/>
              <a:cs typeface="Times New Roman"/>
            </a:endParaRPr>
          </a:p>
        </p:txBody>
      </p:sp>
      <p:sp>
        <p:nvSpPr>
          <p:cNvPr id="22" name="Rectangle 21"/>
          <p:cNvSpPr/>
          <p:nvPr/>
        </p:nvSpPr>
        <p:spPr>
          <a:xfrm>
            <a:off x="5760793" y="5068869"/>
            <a:ext cx="1575288"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a:solidFill>
                  <a:sysClr val="windowText" lastClr="000000"/>
                </a:solidFill>
                <a:latin typeface="Calibri"/>
                <a:ea typeface="Calibri"/>
                <a:cs typeface="Times New Roman"/>
              </a:rPr>
              <a:t>12. Strengthened capacity for farmers and other focus agricultural value chain actors</a:t>
            </a:r>
            <a:endParaRPr lang="en-US" sz="1108" kern="0">
              <a:solidFill>
                <a:sysClr val="windowText" lastClr="000000"/>
              </a:solidFill>
              <a:latin typeface="Calibri"/>
              <a:ea typeface="Calibri"/>
              <a:cs typeface="Times New Roman"/>
            </a:endParaRPr>
          </a:p>
        </p:txBody>
      </p:sp>
      <p:cxnSp>
        <p:nvCxnSpPr>
          <p:cNvPr id="23" name="Straight Connector 22"/>
          <p:cNvCxnSpPr/>
          <p:nvPr/>
        </p:nvCxnSpPr>
        <p:spPr>
          <a:xfrm>
            <a:off x="1519973" y="2945416"/>
            <a:ext cx="7060223" cy="4396"/>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4" name="Straight Connector 23"/>
          <p:cNvCxnSpPr/>
          <p:nvPr/>
        </p:nvCxnSpPr>
        <p:spPr>
          <a:xfrm>
            <a:off x="1531693" y="2946884"/>
            <a:ext cx="0" cy="27197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5" name="Straight Connector 24"/>
          <p:cNvCxnSpPr/>
          <p:nvPr/>
        </p:nvCxnSpPr>
        <p:spPr>
          <a:xfrm>
            <a:off x="2465143" y="2961535"/>
            <a:ext cx="0" cy="256870"/>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6" name="Straight Connector 25"/>
          <p:cNvCxnSpPr>
            <a:endCxn id="16" idx="0"/>
          </p:cNvCxnSpPr>
          <p:nvPr/>
        </p:nvCxnSpPr>
        <p:spPr>
          <a:xfrm>
            <a:off x="3379543" y="2946881"/>
            <a:ext cx="0" cy="153866"/>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7" name="Straight Connector 26"/>
          <p:cNvCxnSpPr/>
          <p:nvPr/>
        </p:nvCxnSpPr>
        <p:spPr>
          <a:xfrm>
            <a:off x="4359886" y="2952745"/>
            <a:ext cx="0" cy="253847"/>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8" name="Straight Connector 27"/>
          <p:cNvCxnSpPr/>
          <p:nvPr/>
        </p:nvCxnSpPr>
        <p:spPr>
          <a:xfrm>
            <a:off x="7613039" y="2946883"/>
            <a:ext cx="0" cy="268957"/>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9" name="Straight Connector 28"/>
          <p:cNvCxnSpPr/>
          <p:nvPr/>
        </p:nvCxnSpPr>
        <p:spPr>
          <a:xfrm>
            <a:off x="5420824" y="2961537"/>
            <a:ext cx="0" cy="27197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30" name="Straight Connector 29"/>
          <p:cNvCxnSpPr/>
          <p:nvPr/>
        </p:nvCxnSpPr>
        <p:spPr>
          <a:xfrm>
            <a:off x="6500812" y="2945419"/>
            <a:ext cx="0" cy="30521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31" name="Straight Connector 30"/>
          <p:cNvCxnSpPr>
            <a:endCxn id="13" idx="0"/>
          </p:cNvCxnSpPr>
          <p:nvPr/>
        </p:nvCxnSpPr>
        <p:spPr>
          <a:xfrm>
            <a:off x="8571402" y="2945417"/>
            <a:ext cx="1" cy="139212"/>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sp>
        <p:nvSpPr>
          <p:cNvPr id="32" name="Up Arrow 31"/>
          <p:cNvSpPr/>
          <p:nvPr/>
        </p:nvSpPr>
        <p:spPr>
          <a:xfrm>
            <a:off x="1993290" y="2851634"/>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 lastClr="FFFFFF"/>
              </a:solidFill>
              <a:latin typeface="Calibri"/>
            </a:endParaRPr>
          </a:p>
        </p:txBody>
      </p:sp>
      <p:sp>
        <p:nvSpPr>
          <p:cNvPr id="33" name="Up Arrow 32"/>
          <p:cNvSpPr/>
          <p:nvPr/>
        </p:nvSpPr>
        <p:spPr>
          <a:xfrm>
            <a:off x="3907082" y="2848704"/>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Text" lastClr="000000"/>
              </a:solidFill>
              <a:latin typeface="Calibri"/>
            </a:endParaRPr>
          </a:p>
        </p:txBody>
      </p:sp>
      <p:sp>
        <p:nvSpPr>
          <p:cNvPr id="34" name="Up Arrow 33"/>
          <p:cNvSpPr/>
          <p:nvPr/>
        </p:nvSpPr>
        <p:spPr>
          <a:xfrm>
            <a:off x="5923451" y="2845773"/>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Text" lastClr="000000"/>
              </a:solidFill>
              <a:latin typeface="Calibri"/>
            </a:endParaRPr>
          </a:p>
        </p:txBody>
      </p:sp>
      <p:sp>
        <p:nvSpPr>
          <p:cNvPr id="35" name="Up Arrow 34"/>
          <p:cNvSpPr/>
          <p:nvPr/>
        </p:nvSpPr>
        <p:spPr>
          <a:xfrm>
            <a:off x="8103944" y="2853097"/>
            <a:ext cx="93785" cy="101112"/>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Text" lastClr="000000"/>
              </a:solidFill>
              <a:latin typeface="Calibri"/>
            </a:endParaRPr>
          </a:p>
        </p:txBody>
      </p:sp>
      <p:sp>
        <p:nvSpPr>
          <p:cNvPr id="36" name="Rectangle 35"/>
          <p:cNvSpPr/>
          <p:nvPr/>
        </p:nvSpPr>
        <p:spPr>
          <a:xfrm>
            <a:off x="738292" y="5015676"/>
            <a:ext cx="331806" cy="1266092"/>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108" b="1">
                <a:solidFill>
                  <a:srgbClr val="404040"/>
                </a:solidFill>
                <a:latin typeface="Calibri"/>
                <a:ea typeface="Calibri"/>
                <a:cs typeface="Times New Roman"/>
              </a:rPr>
              <a:t>Cross-cutting outcomes</a:t>
            </a:r>
            <a:endParaRPr lang="en-US" sz="1108">
              <a:solidFill>
                <a:prstClr val="black"/>
              </a:solidFill>
              <a:latin typeface="Calibri"/>
              <a:ea typeface="Calibri"/>
              <a:cs typeface="Times New Roman"/>
            </a:endParaRPr>
          </a:p>
        </p:txBody>
      </p:sp>
      <p:sp>
        <p:nvSpPr>
          <p:cNvPr id="37" name="Rectangle 36"/>
          <p:cNvSpPr/>
          <p:nvPr/>
        </p:nvSpPr>
        <p:spPr>
          <a:xfrm>
            <a:off x="738292" y="2945068"/>
            <a:ext cx="331806" cy="2172201"/>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015" b="1">
                <a:solidFill>
                  <a:srgbClr val="404040"/>
                </a:solidFill>
                <a:latin typeface="Calibri"/>
                <a:ea typeface="Calibri"/>
                <a:cs typeface="Times New Roman"/>
              </a:rPr>
              <a:t>Primary Outcomes</a:t>
            </a:r>
            <a:endParaRPr lang="en-US" sz="1015">
              <a:solidFill>
                <a:prstClr val="black"/>
              </a:solidFill>
              <a:latin typeface="Calibri"/>
              <a:ea typeface="Calibri"/>
              <a:cs typeface="Times New Roman"/>
            </a:endParaRPr>
          </a:p>
        </p:txBody>
      </p:sp>
      <p:sp>
        <p:nvSpPr>
          <p:cNvPr id="38" name="Rectangle 37"/>
          <p:cNvSpPr/>
          <p:nvPr/>
        </p:nvSpPr>
        <p:spPr>
          <a:xfrm>
            <a:off x="738292" y="2020761"/>
            <a:ext cx="331806" cy="924306"/>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108" b="1">
                <a:solidFill>
                  <a:srgbClr val="404040"/>
                </a:solidFill>
                <a:latin typeface="Calibri"/>
                <a:ea typeface="Calibri"/>
                <a:cs typeface="Times New Roman"/>
              </a:rPr>
              <a:t>Objectives </a:t>
            </a:r>
            <a:endParaRPr lang="en-US" sz="1108">
              <a:solidFill>
                <a:prstClr val="black"/>
              </a:solidFill>
              <a:latin typeface="Calibri"/>
              <a:ea typeface="Calibri"/>
              <a:cs typeface="Times New Roman"/>
            </a:endParaRPr>
          </a:p>
        </p:txBody>
      </p:sp>
      <p:cxnSp>
        <p:nvCxnSpPr>
          <p:cNvPr id="39" name="Straight Connector 38"/>
          <p:cNvCxnSpPr/>
          <p:nvPr/>
        </p:nvCxnSpPr>
        <p:spPr>
          <a:xfrm>
            <a:off x="3312135" y="1293854"/>
            <a:ext cx="0" cy="102577"/>
          </a:xfrm>
          <a:prstGeom prst="line">
            <a:avLst/>
          </a:prstGeom>
          <a:noFill/>
          <a:ln w="19050" cap="flat" cmpd="sng" algn="ctr">
            <a:solidFill>
              <a:srgbClr val="000000">
                <a:lumMod val="65000"/>
                <a:lumOff val="35000"/>
              </a:srgbClr>
            </a:solidFill>
            <a:prstDash val="sysDot"/>
          </a:ln>
          <a:effectLst/>
        </p:spPr>
      </p:cxnSp>
      <p:cxnSp>
        <p:nvCxnSpPr>
          <p:cNvPr id="40" name="Straight Connector 39"/>
          <p:cNvCxnSpPr/>
          <p:nvPr/>
        </p:nvCxnSpPr>
        <p:spPr>
          <a:xfrm>
            <a:off x="6184289" y="1293854"/>
            <a:ext cx="0" cy="102577"/>
          </a:xfrm>
          <a:prstGeom prst="line">
            <a:avLst/>
          </a:prstGeom>
          <a:noFill/>
          <a:ln w="19050" cap="flat" cmpd="sng" algn="ctr">
            <a:solidFill>
              <a:srgbClr val="000000">
                <a:lumMod val="65000"/>
                <a:lumOff val="35000"/>
              </a:srgbClr>
            </a:solidFill>
            <a:prstDash val="sysDot"/>
          </a:ln>
          <a:effectLst/>
        </p:spPr>
      </p:cxnSp>
      <p:sp>
        <p:nvSpPr>
          <p:cNvPr id="41" name="Rectangle 40"/>
          <p:cNvSpPr/>
          <p:nvPr/>
        </p:nvSpPr>
        <p:spPr>
          <a:xfrm>
            <a:off x="7122136" y="3091957"/>
            <a:ext cx="981808" cy="1903849"/>
          </a:xfrm>
          <a:prstGeom prst="rect">
            <a:avLst/>
          </a:prstGeom>
          <a:solidFill>
            <a:srgbClr val="FFFFFF"/>
          </a:solidFill>
          <a:ln w="19050" cap="flat" cmpd="sng" algn="ctr">
            <a:solidFill>
              <a:srgbClr val="00B0F0"/>
            </a:solidFill>
            <a:prstDash val="solid"/>
          </a:ln>
          <a:effectLst/>
        </p:spPr>
        <p:txBody>
          <a:bodyPr anchor="ctr"/>
          <a:lstStyle/>
          <a:p>
            <a:pPr algn="ctr" defTabSz="843984">
              <a:lnSpc>
                <a:spcPct val="115000"/>
              </a:lnSpc>
              <a:defRPr/>
            </a:pPr>
            <a:r>
              <a:rPr lang="en-US" sz="923" b="1" kern="0">
                <a:solidFill>
                  <a:prstClr val="black"/>
                </a:solidFill>
                <a:latin typeface="Calibri"/>
                <a:ea typeface="Calibri"/>
                <a:cs typeface="Times New Roman"/>
              </a:rPr>
              <a:t>Outcome 7: </a:t>
            </a:r>
          </a:p>
          <a:p>
            <a:pPr algn="ctr" defTabSz="843984">
              <a:lnSpc>
                <a:spcPct val="115000"/>
              </a:lnSpc>
              <a:defRPr/>
            </a:pPr>
            <a:r>
              <a:rPr lang="en-US" sz="923" b="1" kern="0">
                <a:solidFill>
                  <a:prstClr val="black"/>
                </a:solidFill>
                <a:latin typeface="Calibri"/>
                <a:ea typeface="Calibri"/>
                <a:cs typeface="Times New Roman"/>
              </a:rPr>
              <a:t>Reduced impact of agricultural volatility</a:t>
            </a:r>
            <a:endParaRPr lang="en-US" sz="923" kern="0">
              <a:solidFill>
                <a:prstClr val="black"/>
              </a:solidFill>
              <a:latin typeface="Calibri"/>
              <a:ea typeface="Calibri"/>
              <a:cs typeface="Times New Roman"/>
            </a:endParaRPr>
          </a:p>
        </p:txBody>
      </p:sp>
      <p:cxnSp>
        <p:nvCxnSpPr>
          <p:cNvPr id="42" name="Straight Connector 41"/>
          <p:cNvCxnSpPr>
            <a:stCxn id="16" idx="0"/>
          </p:cNvCxnSpPr>
          <p:nvPr/>
        </p:nvCxnSpPr>
        <p:spPr>
          <a:xfrm flipH="1">
            <a:off x="2945789" y="3100749"/>
            <a:ext cx="433754" cy="1"/>
          </a:xfrm>
          <a:prstGeom prst="line">
            <a:avLst/>
          </a:prstGeom>
          <a:noFill/>
          <a:ln w="19050" cap="flat" cmpd="sng" algn="ctr">
            <a:solidFill>
              <a:srgbClr val="92D050"/>
            </a:solidFill>
            <a:prstDash val="solid"/>
          </a:ln>
          <a:effectLst/>
        </p:spPr>
      </p:cxnSp>
      <p:cxnSp>
        <p:nvCxnSpPr>
          <p:cNvPr id="43" name="Straight Connector 42"/>
          <p:cNvCxnSpPr/>
          <p:nvPr/>
        </p:nvCxnSpPr>
        <p:spPr>
          <a:xfrm>
            <a:off x="2945789" y="3083165"/>
            <a:ext cx="0" cy="1867585"/>
          </a:xfrm>
          <a:prstGeom prst="line">
            <a:avLst/>
          </a:prstGeom>
          <a:noFill/>
          <a:ln w="19050" cap="flat" cmpd="sng" algn="ctr">
            <a:solidFill>
              <a:srgbClr val="92D050"/>
            </a:solidFill>
            <a:prstDash val="solid"/>
          </a:ln>
          <a:effectLst/>
        </p:spPr>
      </p:cxnSp>
      <p:cxnSp>
        <p:nvCxnSpPr>
          <p:cNvPr id="44" name="Straight Connector 43"/>
          <p:cNvCxnSpPr>
            <a:stCxn id="16" idx="0"/>
          </p:cNvCxnSpPr>
          <p:nvPr/>
        </p:nvCxnSpPr>
        <p:spPr>
          <a:xfrm>
            <a:off x="3379543" y="3100749"/>
            <a:ext cx="433754" cy="1"/>
          </a:xfrm>
          <a:prstGeom prst="line">
            <a:avLst/>
          </a:prstGeom>
          <a:noFill/>
          <a:ln w="19050" cap="flat" cmpd="sng" algn="ctr">
            <a:solidFill>
              <a:srgbClr val="7030A0"/>
            </a:solidFill>
            <a:prstDash val="solid"/>
          </a:ln>
          <a:effectLst/>
        </p:spPr>
      </p:cxnSp>
      <p:cxnSp>
        <p:nvCxnSpPr>
          <p:cNvPr id="45" name="Straight Connector 44"/>
          <p:cNvCxnSpPr/>
          <p:nvPr/>
        </p:nvCxnSpPr>
        <p:spPr>
          <a:xfrm>
            <a:off x="3813297" y="3091956"/>
            <a:ext cx="0" cy="1885717"/>
          </a:xfrm>
          <a:prstGeom prst="line">
            <a:avLst/>
          </a:prstGeom>
          <a:noFill/>
          <a:ln w="19050" cap="flat" cmpd="sng" algn="ctr">
            <a:solidFill>
              <a:srgbClr val="7030A0"/>
            </a:solidFill>
            <a:prstDash val="solid"/>
          </a:ln>
          <a:effectLst/>
        </p:spPr>
      </p:cxnSp>
      <p:cxnSp>
        <p:nvCxnSpPr>
          <p:cNvPr id="46" name="Straight Connector 45"/>
          <p:cNvCxnSpPr/>
          <p:nvPr/>
        </p:nvCxnSpPr>
        <p:spPr>
          <a:xfrm flipH="1" flipV="1">
            <a:off x="3907081" y="3090489"/>
            <a:ext cx="463062" cy="1466"/>
          </a:xfrm>
          <a:prstGeom prst="line">
            <a:avLst/>
          </a:prstGeom>
          <a:noFill/>
          <a:ln w="19050" cap="flat" cmpd="sng" algn="ctr">
            <a:solidFill>
              <a:srgbClr val="92D050"/>
            </a:solidFill>
            <a:prstDash val="solid"/>
          </a:ln>
          <a:effectLst/>
        </p:spPr>
      </p:cxnSp>
      <p:cxnSp>
        <p:nvCxnSpPr>
          <p:cNvPr id="47" name="Straight Connector 46"/>
          <p:cNvCxnSpPr/>
          <p:nvPr/>
        </p:nvCxnSpPr>
        <p:spPr>
          <a:xfrm>
            <a:off x="3902687" y="3074371"/>
            <a:ext cx="10561" cy="1885717"/>
          </a:xfrm>
          <a:prstGeom prst="line">
            <a:avLst/>
          </a:prstGeom>
          <a:noFill/>
          <a:ln w="19050" cap="flat" cmpd="sng" algn="ctr">
            <a:solidFill>
              <a:srgbClr val="92D050"/>
            </a:solidFill>
            <a:prstDash val="solid"/>
          </a:ln>
          <a:effectLst/>
        </p:spPr>
      </p:cxnSp>
      <p:cxnSp>
        <p:nvCxnSpPr>
          <p:cNvPr id="48" name="Straight Connector 47"/>
          <p:cNvCxnSpPr>
            <a:stCxn id="18" idx="0"/>
          </p:cNvCxnSpPr>
          <p:nvPr/>
        </p:nvCxnSpPr>
        <p:spPr>
          <a:xfrm flipV="1">
            <a:off x="4379668" y="3090490"/>
            <a:ext cx="472588" cy="1464"/>
          </a:xfrm>
          <a:prstGeom prst="line">
            <a:avLst/>
          </a:prstGeom>
          <a:noFill/>
          <a:ln w="19050" cap="flat" cmpd="sng" algn="ctr">
            <a:solidFill>
              <a:srgbClr val="7030A0"/>
            </a:solidFill>
            <a:prstDash val="solid"/>
          </a:ln>
          <a:effectLst/>
        </p:spPr>
      </p:cxnSp>
      <p:cxnSp>
        <p:nvCxnSpPr>
          <p:cNvPr id="49" name="Straight Connector 48"/>
          <p:cNvCxnSpPr/>
          <p:nvPr/>
        </p:nvCxnSpPr>
        <p:spPr>
          <a:xfrm>
            <a:off x="4852255" y="3090492"/>
            <a:ext cx="0" cy="1906871"/>
          </a:xfrm>
          <a:prstGeom prst="line">
            <a:avLst/>
          </a:prstGeom>
          <a:noFill/>
          <a:ln w="19050" cap="flat" cmpd="sng" algn="ctr">
            <a:solidFill>
              <a:srgbClr val="7030A0"/>
            </a:solidFill>
            <a:prstDash val="solid"/>
          </a:ln>
          <a:effectLst/>
        </p:spPr>
      </p:cxnSp>
      <p:cxnSp>
        <p:nvCxnSpPr>
          <p:cNvPr id="50" name="Straight Connector 49"/>
          <p:cNvCxnSpPr>
            <a:stCxn id="14" idx="0"/>
          </p:cNvCxnSpPr>
          <p:nvPr/>
        </p:nvCxnSpPr>
        <p:spPr>
          <a:xfrm flipH="1">
            <a:off x="6017236" y="3100748"/>
            <a:ext cx="498231" cy="1"/>
          </a:xfrm>
          <a:prstGeom prst="line">
            <a:avLst/>
          </a:prstGeom>
          <a:noFill/>
          <a:ln w="19050" cap="flat" cmpd="sng" algn="ctr">
            <a:solidFill>
              <a:srgbClr val="7030A0"/>
            </a:solidFill>
            <a:prstDash val="solid"/>
          </a:ln>
          <a:effectLst/>
        </p:spPr>
      </p:cxnSp>
      <p:cxnSp>
        <p:nvCxnSpPr>
          <p:cNvPr id="51" name="Straight Connector 50"/>
          <p:cNvCxnSpPr/>
          <p:nvPr/>
        </p:nvCxnSpPr>
        <p:spPr>
          <a:xfrm>
            <a:off x="6017235" y="3090490"/>
            <a:ext cx="0" cy="1888740"/>
          </a:xfrm>
          <a:prstGeom prst="line">
            <a:avLst/>
          </a:prstGeom>
          <a:noFill/>
          <a:ln w="19050" cap="flat" cmpd="sng" algn="ctr">
            <a:solidFill>
              <a:srgbClr val="7030A0"/>
            </a:solidFill>
            <a:prstDash val="solid"/>
          </a:ln>
          <a:effectLst/>
        </p:spPr>
      </p:cxnSp>
      <p:cxnSp>
        <p:nvCxnSpPr>
          <p:cNvPr id="52" name="Straight Connector 51"/>
          <p:cNvCxnSpPr>
            <a:stCxn id="14" idx="0"/>
          </p:cNvCxnSpPr>
          <p:nvPr/>
        </p:nvCxnSpPr>
        <p:spPr>
          <a:xfrm>
            <a:off x="6515467" y="3100748"/>
            <a:ext cx="498231" cy="1"/>
          </a:xfrm>
          <a:prstGeom prst="line">
            <a:avLst/>
          </a:prstGeom>
          <a:noFill/>
          <a:ln w="19050" cap="flat" cmpd="sng" algn="ctr">
            <a:solidFill>
              <a:srgbClr val="00B0F0"/>
            </a:solidFill>
            <a:prstDash val="solid"/>
          </a:ln>
          <a:effectLst/>
        </p:spPr>
      </p:cxnSp>
      <p:cxnSp>
        <p:nvCxnSpPr>
          <p:cNvPr id="53" name="Straight Connector 52"/>
          <p:cNvCxnSpPr/>
          <p:nvPr/>
        </p:nvCxnSpPr>
        <p:spPr>
          <a:xfrm>
            <a:off x="7013697" y="3100748"/>
            <a:ext cx="0" cy="1885717"/>
          </a:xfrm>
          <a:prstGeom prst="line">
            <a:avLst/>
          </a:prstGeom>
          <a:noFill/>
          <a:ln w="19050" cap="flat" cmpd="sng" algn="ctr">
            <a:solidFill>
              <a:srgbClr val="00B0F0"/>
            </a:solidFill>
            <a:prstDash val="solid"/>
          </a:ln>
          <a:effectLst/>
        </p:spPr>
      </p:cxnSp>
      <p:sp>
        <p:nvSpPr>
          <p:cNvPr id="54" name="Rectangle 53"/>
          <p:cNvSpPr/>
          <p:nvPr/>
        </p:nvSpPr>
        <p:spPr>
          <a:xfrm>
            <a:off x="7336081" y="5068869"/>
            <a:ext cx="1647092"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a:solidFill>
                  <a:sysClr val="windowText" lastClr="000000"/>
                </a:solidFill>
                <a:latin typeface="Calibri"/>
                <a:ea typeface="Calibri"/>
                <a:cs typeface="Times New Roman"/>
              </a:rPr>
              <a:t>13. </a:t>
            </a:r>
            <a:r>
              <a:rPr lang="en-US" sz="1108" b="1" kern="0">
                <a:solidFill>
                  <a:prstClr val="black"/>
                </a:solidFill>
                <a:latin typeface="Calibri"/>
                <a:ea typeface="Calibri"/>
                <a:cs typeface="Times New Roman"/>
              </a:rPr>
              <a:t>Strengthened Public and Private Partnerships in agriculture</a:t>
            </a:r>
            <a:endParaRPr lang="en-US" sz="1108" kern="0">
              <a:solidFill>
                <a:prstClr val="black"/>
              </a:solidFill>
              <a:latin typeface="Calibri"/>
              <a:ea typeface="Calibri"/>
              <a:cs typeface="Times New Roman"/>
            </a:endParaRPr>
          </a:p>
        </p:txBody>
      </p:sp>
    </p:spTree>
    <p:extLst>
      <p:ext uri="{BB962C8B-B14F-4D97-AF65-F5344CB8AC3E}">
        <p14:creationId xmlns:p14="http://schemas.microsoft.com/office/powerpoint/2010/main" val="792336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77162"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a:solidFill>
                <a:schemeClr val="accent6">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1134175" y="2253287"/>
            <a:ext cx="6264886" cy="2883889"/>
            <a:chOff x="314424" y="2562513"/>
            <a:chExt cx="6185754" cy="2569379"/>
          </a:xfrm>
        </p:grpSpPr>
        <p:sp>
          <p:nvSpPr>
            <p:cNvPr id="8" name="Rectangle 7"/>
            <p:cNvSpPr/>
            <p:nvPr/>
          </p:nvSpPr>
          <p:spPr>
            <a:xfrm>
              <a:off x="314424" y="2562513"/>
              <a:ext cx="6185754" cy="2569379"/>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a:solidFill>
                    <a:schemeClr val="tx1"/>
                  </a:solidFill>
                  <a:latin typeface="Arial" panose="020B0604020202020204" pitchFamily="34" charset="0"/>
                  <a:cs typeface="Arial" panose="020B0604020202020204" pitchFamily="34" charset="0"/>
                </a:rPr>
                <a:t>Outcomes </a:t>
              </a:r>
            </a:p>
          </p:txBody>
        </p:sp>
        <p:sp>
          <p:nvSpPr>
            <p:cNvPr id="9" name="Rectangle 8"/>
            <p:cNvSpPr/>
            <p:nvPr/>
          </p:nvSpPr>
          <p:spPr>
            <a:xfrm>
              <a:off x="379032" y="4179623"/>
              <a:ext cx="5856833" cy="78297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Arial" panose="020B06040202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Public Sector / governments have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Sector strategies defining priority areas for investment and policy reform</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Mobilized public sector, development partners and non-state actors to invest in /implement priority programs that drive agricultural transformation and facilitate regional trade</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Better coordinated sector investment programs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Is championing the necessary policy reforms to drive agricultural transformation and facilitate regional trade</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Accountability systems that sustain commitment, encourage results focus and ensure delivery</a:t>
              </a:r>
            </a:p>
            <a:p>
              <a:endParaRPr lang="en-US" sz="731">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376676" y="2722661"/>
              <a:ext cx="2226428" cy="135792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Arial" panose="020B0604020202020204" pitchFamily="34" charset="0"/>
                <a:cs typeface="Arial" panose="020B0604020202020204" pitchFamily="34" charset="0"/>
              </a:endParaRPr>
            </a:p>
            <a:p>
              <a:endParaRPr lang="en-US" sz="731" b="1">
                <a:solidFill>
                  <a:schemeClr val="tx1"/>
                </a:solidFill>
                <a:latin typeface="Arial" panose="020B0604020202020204" pitchFamily="34" charset="0"/>
                <a:cs typeface="Arial" panose="020B0604020202020204" pitchFamily="34" charset="0"/>
              </a:endParaRPr>
            </a:p>
            <a:p>
              <a:endParaRPr lang="en-US" sz="731" b="1">
                <a:solidFill>
                  <a:schemeClr val="tx1"/>
                </a:solidFill>
                <a:latin typeface="Arial" panose="020B06040202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The public sector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public sector investments in agriculture</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Public sector investments are generating priority and sufficient public goods that de-risk the sector</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Appropriate policies providing incentives for private sector investments including public private partnerships in place and operational</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Mutual accountability systems and platforms that are aligned to the continental scorecard in place and operational</a:t>
              </a:r>
            </a:p>
            <a:p>
              <a:endParaRPr lang="en-US" sz="731">
                <a:solidFill>
                  <a:schemeClr val="tx1"/>
                </a:solidFill>
                <a:latin typeface="Arial" panose="020B0604020202020204" pitchFamily="34" charset="0"/>
                <a:cs typeface="Arial" panose="020B0604020202020204" pitchFamily="34" charset="0"/>
              </a:endParaRPr>
            </a:p>
            <a:p>
              <a:endParaRPr lang="en-US" sz="731">
                <a:solidFill>
                  <a:schemeClr val="tx1"/>
                </a:solidFill>
                <a:latin typeface="Arial" panose="020B0604020202020204" pitchFamily="34" charset="0"/>
                <a:cs typeface="Arial" panose="020B0604020202020204" pitchFamily="34" charset="0"/>
              </a:endParaRPr>
            </a:p>
          </p:txBody>
        </p:sp>
      </p:grpSp>
      <p:grpSp>
        <p:nvGrpSpPr>
          <p:cNvPr id="19" name="Group 18"/>
          <p:cNvGrpSpPr/>
          <p:nvPr/>
        </p:nvGrpSpPr>
        <p:grpSpPr>
          <a:xfrm>
            <a:off x="1134175" y="1292602"/>
            <a:ext cx="6240997" cy="912879"/>
            <a:chOff x="314813" y="1316708"/>
            <a:chExt cx="5113471" cy="838389"/>
          </a:xfrm>
        </p:grpSpPr>
        <p:sp>
          <p:nvSpPr>
            <p:cNvPr id="21" name="Rectangle 20"/>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975">
                <a:solidFill>
                  <a:schemeClr val="accent6">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388756" y="1657221"/>
              <a:ext cx="1505486"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productivity </a:t>
              </a:r>
              <a:r>
                <a:rPr lang="en-US" sz="813" i="1">
                  <a:solidFill>
                    <a:schemeClr val="tx1"/>
                  </a:solidFill>
                  <a:latin typeface="Arial" panose="020B0604020202020204" pitchFamily="34" charset="0"/>
                  <a:cs typeface="Arial" panose="020B0604020202020204" pitchFamily="34" charset="0"/>
                </a:rPr>
                <a:t>(more productive small holder farming units and SMEs )</a:t>
              </a:r>
            </a:p>
          </p:txBody>
        </p:sp>
        <p:sp>
          <p:nvSpPr>
            <p:cNvPr id="24" name="Rectangle 23"/>
            <p:cNvSpPr/>
            <p:nvPr/>
          </p:nvSpPr>
          <p:spPr>
            <a:xfrm>
              <a:off x="368426" y="1335250"/>
              <a:ext cx="4246825"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94" b="1">
                  <a:solidFill>
                    <a:schemeClr val="tx1"/>
                  </a:solidFill>
                  <a:latin typeface="Arial" panose="020B0604020202020204" pitchFamily="34" charset="0"/>
                  <a:cs typeface="Arial" panose="020B0604020202020204" pitchFamily="34" charset="0"/>
                </a:rPr>
                <a:t>Increased incomes and improved food security</a:t>
              </a:r>
            </a:p>
          </p:txBody>
        </p:sp>
      </p:grpSp>
      <p:sp>
        <p:nvSpPr>
          <p:cNvPr id="28" name="Rectangle 27"/>
          <p:cNvSpPr/>
          <p:nvPr/>
        </p:nvSpPr>
        <p:spPr>
          <a:xfrm>
            <a:off x="7636060" y="2461759"/>
            <a:ext cx="1694003" cy="234581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GB" sz="813" b="1">
                <a:solidFill>
                  <a:schemeClr val="tx1"/>
                </a:solidFill>
                <a:latin typeface="Arial" panose="020B0604020202020204" pitchFamily="34" charset="0"/>
                <a:cs typeface="Arial" panose="020B0604020202020204" pitchFamily="34" charset="0"/>
              </a:rPr>
              <a:t>Partnerships</a:t>
            </a:r>
          </a:p>
          <a:p>
            <a:r>
              <a:rPr lang="en-GB" sz="813">
                <a:solidFill>
                  <a:schemeClr val="tx1"/>
                </a:solidFill>
                <a:latin typeface="Arial" panose="020B0604020202020204" pitchFamily="34" charset="0"/>
                <a:cs typeface="Arial" panose="020B0604020202020204" pitchFamily="34" charset="0"/>
              </a:rPr>
              <a:t>Work with partners at all levels to:</a:t>
            </a:r>
          </a:p>
          <a:p>
            <a:pPr marL="232172" indent="-232172">
              <a:buFont typeface="Arial" panose="020B0604020202020204" pitchFamily="34" charset="0"/>
              <a:buChar char="•"/>
            </a:pPr>
            <a:r>
              <a:rPr lang="en-GB" sz="813">
                <a:solidFill>
                  <a:schemeClr val="tx1"/>
                </a:solidFill>
                <a:latin typeface="Arial" panose="020B0604020202020204" pitchFamily="34" charset="0"/>
                <a:cs typeface="Arial" panose="020B0604020202020204" pitchFamily="34" charset="0"/>
              </a:rPr>
              <a:t>Crowd in private capital in support of small-holder agricultural development </a:t>
            </a:r>
          </a:p>
          <a:p>
            <a:pPr marL="232172" indent="-232172">
              <a:buFont typeface="Arial" panose="020B0604020202020204" pitchFamily="34" charset="0"/>
              <a:buChar char="•"/>
            </a:pPr>
            <a:r>
              <a:rPr lang="en-GB" sz="813">
                <a:solidFill>
                  <a:schemeClr val="tx1"/>
                </a:solidFill>
                <a:latin typeface="Arial" panose="020B0604020202020204" pitchFamily="34" charset="0"/>
                <a:cs typeface="Arial" panose="020B0604020202020204" pitchFamily="34" charset="0"/>
              </a:rPr>
              <a:t>Derive synergies and reduce duplication of effort likelihood of transformation within </a:t>
            </a:r>
          </a:p>
          <a:p>
            <a:pPr marL="232172" indent="-232172">
              <a:buFont typeface="Arial" panose="020B0604020202020204" pitchFamily="34" charset="0"/>
              <a:buChar char="•"/>
            </a:pPr>
            <a:r>
              <a:rPr lang="en-GB" sz="813">
                <a:solidFill>
                  <a:schemeClr val="tx1"/>
                </a:solidFill>
                <a:latin typeface="Arial" panose="020B0604020202020204" pitchFamily="34" charset="0"/>
                <a:cs typeface="Arial" panose="020B0604020202020204" pitchFamily="34" charset="0"/>
              </a:rPr>
              <a:t>Derive synergies in order to increase the reach of AGRA’s investments (impact at scale)</a:t>
            </a:r>
          </a:p>
        </p:txBody>
      </p:sp>
      <p:sp>
        <p:nvSpPr>
          <p:cNvPr id="34" name="Up Arrow 33"/>
          <p:cNvSpPr/>
          <p:nvPr/>
        </p:nvSpPr>
        <p:spPr>
          <a:xfrm>
            <a:off x="509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a:solidFill>
                <a:schemeClr val="accent6">
                  <a:lumMod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670062" y="1143686"/>
            <a:ext cx="410331" cy="4919723"/>
            <a:chOff x="9026706" y="127976"/>
            <a:chExt cx="458874" cy="6055043"/>
          </a:xfrm>
        </p:grpSpPr>
        <p:sp>
          <p:nvSpPr>
            <p:cNvPr id="37" name="TextBox 36"/>
            <p:cNvSpPr txBox="1"/>
            <p:nvPr/>
          </p:nvSpPr>
          <p:spPr>
            <a:xfrm rot="16200000" flipH="1">
              <a:off x="8451695" y="5274676"/>
              <a:ext cx="1545639" cy="271047"/>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What AGRA </a:t>
              </a:r>
              <a:r>
                <a:rPr lang="en-US" sz="975" b="1">
                  <a:latin typeface="Arial" panose="020B0604020202020204" pitchFamily="34" charset="0"/>
                  <a:cs typeface="Arial" panose="020B0604020202020204" pitchFamily="34" charset="0"/>
                </a:rPr>
                <a:t>does</a:t>
              </a:r>
            </a:p>
          </p:txBody>
        </p:sp>
        <p:sp>
          <p:nvSpPr>
            <p:cNvPr id="38" name="TextBox 37"/>
            <p:cNvSpPr txBox="1"/>
            <p:nvPr/>
          </p:nvSpPr>
          <p:spPr>
            <a:xfrm rot="16200000" flipH="1">
              <a:off x="8471278" y="683404"/>
              <a:ext cx="1493908" cy="383052"/>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AGRA’s Strategic Goals</a:t>
              </a:r>
            </a:p>
          </p:txBody>
        </p:sp>
        <p:sp>
          <p:nvSpPr>
            <p:cNvPr id="39" name="TextBox 38"/>
            <p:cNvSpPr txBox="1"/>
            <p:nvPr/>
          </p:nvSpPr>
          <p:spPr>
            <a:xfrm rot="16200000" flipH="1">
              <a:off x="7751602" y="2844567"/>
              <a:ext cx="3084903" cy="383052"/>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So that the target population, institution or resource change </a:t>
              </a:r>
            </a:p>
          </p:txBody>
        </p:sp>
      </p:grpSp>
      <p:sp>
        <p:nvSpPr>
          <p:cNvPr id="40" name="Rectangle 39"/>
          <p:cNvSpPr/>
          <p:nvPr/>
        </p:nvSpPr>
        <p:spPr>
          <a:xfrm>
            <a:off x="1202851" y="5039682"/>
            <a:ext cx="6172321" cy="86431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a:solidFill>
                  <a:schemeClr val="tx1"/>
                </a:solidFill>
                <a:latin typeface="Arial" panose="020B0604020202020204" pitchFamily="34" charset="0"/>
                <a:cs typeface="Arial" panose="020B0604020202020204" pitchFamily="34" charset="0"/>
              </a:rPr>
              <a:t>Investment areas </a:t>
            </a:r>
          </a:p>
          <a:p>
            <a:pPr marL="232172" indent="-232172">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Develop appropriate sector strategies and investment plans for agricultural transformation</a:t>
            </a:r>
          </a:p>
          <a:p>
            <a:pPr marL="232172" indent="-232172">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Formulate appropriate policies that catalyze and sustain agricultural transformation and promote regional trade</a:t>
            </a:r>
          </a:p>
          <a:p>
            <a:pPr marL="232172" indent="-232172">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a:p>
            <a:pPr marL="139303" indent="-139303">
              <a:buFont typeface="Arial" panose="020B0604020202020204" pitchFamily="34" charset="0"/>
              <a:buChar char="•"/>
            </a:pPr>
            <a:endParaRPr lang="en-US" sz="813">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xmlns="" id="{DF0A37FE-9961-7446-A9D2-C6C2F70CDB9E}"/>
              </a:ext>
            </a:extLst>
          </p:cNvPr>
          <p:cNvSpPr/>
          <p:nvPr/>
        </p:nvSpPr>
        <p:spPr>
          <a:xfrm>
            <a:off x="5512512" y="1663370"/>
            <a:ext cx="1418683" cy="43092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resilience (more adaptive and resilient households to shocks)</a:t>
            </a:r>
          </a:p>
        </p:txBody>
      </p:sp>
      <p:sp>
        <p:nvSpPr>
          <p:cNvPr id="27" name="Rectangle 26">
            <a:extLst>
              <a:ext uri="{FF2B5EF4-FFF2-40B4-BE49-F238E27FC236}">
                <a16:creationId xmlns:a16="http://schemas.microsoft.com/office/drawing/2014/main" xmlns="" id="{A3D5872F-A552-8D4A-8F87-345FFF590BB9}"/>
              </a:ext>
            </a:extLst>
          </p:cNvPr>
          <p:cNvSpPr/>
          <p:nvPr/>
        </p:nvSpPr>
        <p:spPr>
          <a:xfrm>
            <a:off x="3539489" y="2433038"/>
            <a:ext cx="1801232" cy="154278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Franklin Gothic Medium" panose="020B06030201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Non-state actors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private sector investment along the value chain (input production and delivery, farm production, distribution, processing and retail)</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private sector participation in cross-border and domestic trade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Non-state actors actively engaged in the accountability processes</a:t>
            </a:r>
          </a:p>
          <a:p>
            <a:endParaRPr lang="en-US" sz="731">
              <a:solidFill>
                <a:schemeClr val="tx1"/>
              </a:solidFill>
              <a:latin typeface="Franklin Gothic Medium" panose="020B06030201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xmlns="" id="{1D452AD5-4EF1-BA43-8931-4EE0B7926A9A}"/>
              </a:ext>
            </a:extLst>
          </p:cNvPr>
          <p:cNvSpPr/>
          <p:nvPr/>
        </p:nvSpPr>
        <p:spPr>
          <a:xfrm>
            <a:off x="5398364" y="2410007"/>
            <a:ext cx="1733002" cy="156581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Franklin Gothic Medium" panose="020B0603020102020204" pitchFamily="34" charset="0"/>
              <a:cs typeface="Arial" panose="020B0604020202020204" pitchFamily="34" charset="0"/>
            </a:endParaRPr>
          </a:p>
          <a:p>
            <a:endParaRPr lang="en-US" sz="731" b="1">
              <a:solidFill>
                <a:schemeClr val="tx1"/>
              </a:solidFill>
              <a:latin typeface="Franklin Gothic Medium" panose="020B06030201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Functioning systems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private sector investment along the value chain (input production and delivery, farm production, distribution, processing and retail)</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Appropriate regulatory framework for the agricultural sector in place and operational</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Reduction and elimination of barriers to domestic and regional trade </a:t>
            </a:r>
          </a:p>
          <a:p>
            <a:r>
              <a:rPr lang="en-US" sz="731">
                <a:solidFill>
                  <a:schemeClr val="tx1"/>
                </a:solidFill>
                <a:latin typeface="Franklin Gothic Medium" panose="020B0603020102020204" pitchFamily="34" charset="0"/>
                <a:cs typeface="Arial" panose="020B0604020202020204" pitchFamily="34" charset="0"/>
              </a:rPr>
              <a:t> </a:t>
            </a:r>
          </a:p>
          <a:p>
            <a:endParaRPr lang="en-US" sz="731">
              <a:solidFill>
                <a:schemeClr val="tx1"/>
              </a:solidFill>
              <a:latin typeface="Franklin Gothic Medium" panose="020B06030201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xmlns="" id="{779CB063-1254-244C-8F4B-A7CC5C1362DC}"/>
              </a:ext>
            </a:extLst>
          </p:cNvPr>
          <p:cNvSpPr/>
          <p:nvPr/>
        </p:nvSpPr>
        <p:spPr>
          <a:xfrm>
            <a:off x="3414755" y="1671670"/>
            <a:ext cx="2029198" cy="45783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regional trade </a:t>
            </a:r>
            <a:r>
              <a:rPr lang="en-US" sz="813" i="1">
                <a:solidFill>
                  <a:schemeClr val="tx1"/>
                </a:solidFill>
                <a:latin typeface="Arial" panose="020B0604020202020204" pitchFamily="34" charset="0"/>
                <a:cs typeface="Arial" panose="020B0604020202020204" pitchFamily="34" charset="0"/>
              </a:rPr>
              <a:t>(intra-Africa trade) in agricultural commodities and inputs</a:t>
            </a:r>
          </a:p>
        </p:txBody>
      </p:sp>
      <p:sp>
        <p:nvSpPr>
          <p:cNvPr id="32" name="Isosceles Triangle 32">
            <a:extLst>
              <a:ext uri="{FF2B5EF4-FFF2-40B4-BE49-F238E27FC236}">
                <a16:creationId xmlns:a16="http://schemas.microsoft.com/office/drawing/2014/main" xmlns="" id="{3515A01F-68F0-EB46-92DF-90FAD1177975}"/>
              </a:ext>
            </a:extLst>
          </p:cNvPr>
          <p:cNvSpPr/>
          <p:nvPr/>
        </p:nvSpPr>
        <p:spPr>
          <a:xfrm rot="16200000">
            <a:off x="6333755" y="3626015"/>
            <a:ext cx="2413173" cy="84660"/>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a:solidFill>
                <a:schemeClr val="accent6">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Policy and State Capability Theory of Change</a:t>
            </a:r>
          </a:p>
        </p:txBody>
      </p:sp>
    </p:spTree>
    <p:extLst>
      <p:ext uri="{BB962C8B-B14F-4D97-AF65-F5344CB8AC3E}">
        <p14:creationId xmlns:p14="http://schemas.microsoft.com/office/powerpoint/2010/main" val="2679262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78186"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a:solidFill>
                <a:schemeClr val="accent6">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1142369" y="2232732"/>
            <a:ext cx="5105719" cy="1788338"/>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a:solidFill>
                    <a:schemeClr val="tx1"/>
                  </a:solidFill>
                  <a:latin typeface="Arial" panose="020B0604020202020204" pitchFamily="34" charset="0"/>
                  <a:cs typeface="Arial" panose="020B0604020202020204" pitchFamily="34" charset="0"/>
                </a:rPr>
                <a:t>Outcomes </a:t>
              </a:r>
            </a:p>
          </p:txBody>
        </p:sp>
        <p:sp>
          <p:nvSpPr>
            <p:cNvPr id="9" name="Rectangle 8"/>
            <p:cNvSpPr/>
            <p:nvPr/>
          </p:nvSpPr>
          <p:spPr>
            <a:xfrm>
              <a:off x="364928" y="2788667"/>
              <a:ext cx="2444852" cy="12235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Arial" panose="020B06040202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Farmers using</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 Improved production, management technologies and practices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Agricultural credit and financial services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Improved post harvest management technologies and practices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Early warning weather and market intelligence information</a:t>
              </a:r>
            </a:p>
            <a:p>
              <a:endParaRPr lang="en-US" sz="731">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3003467" y="2800072"/>
              <a:ext cx="2798476" cy="121212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Arial" panose="020B06040202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Non-state actors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Large, MSMEs producing and delivering inputs, extension, services to farmers in response to demand from farmers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 Bank and non-bank institutions providing financial and credit services to MSMEs and farmers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Large, MSMEs providing off-taking, warehousing and processing services </a:t>
              </a:r>
            </a:p>
            <a:p>
              <a:endParaRPr lang="en-US" sz="731">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64927" y="4129032"/>
              <a:ext cx="5571713" cy="51916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13" b="1">
                  <a:solidFill>
                    <a:schemeClr val="tx1"/>
                  </a:solidFill>
                  <a:latin typeface="Arial" panose="020B0604020202020204" pitchFamily="34" charset="0"/>
                  <a:cs typeface="Arial" panose="020B0604020202020204" pitchFamily="34" charset="0"/>
                </a:rPr>
                <a:t>Farmers and other value chain actors have improved access to </a:t>
              </a:r>
            </a:p>
            <a:p>
              <a:r>
                <a:rPr lang="en-US" sz="813">
                  <a:solidFill>
                    <a:schemeClr val="tx1"/>
                  </a:solidFill>
                  <a:latin typeface="Arial" panose="020B0604020202020204" pitchFamily="34" charset="0"/>
                  <a:cs typeface="Arial" panose="020B0604020202020204" pitchFamily="34" charset="0"/>
                </a:rPr>
                <a:t>Inputs (fertilizer, seeds); Extension services (knowledge and information); Credit and financial services, stable and remunerative markets, early warning and market intelligence information</a:t>
              </a:r>
            </a:p>
          </p:txBody>
        </p:sp>
      </p:grpSp>
      <p:grpSp>
        <p:nvGrpSpPr>
          <p:cNvPr id="19" name="Group 18"/>
          <p:cNvGrpSpPr/>
          <p:nvPr/>
        </p:nvGrpSpPr>
        <p:grpSpPr>
          <a:xfrm>
            <a:off x="1169841" y="1292602"/>
            <a:ext cx="5038538" cy="912879"/>
            <a:chOff x="314813" y="1316708"/>
            <a:chExt cx="5113471" cy="838389"/>
          </a:xfrm>
        </p:grpSpPr>
        <p:sp>
          <p:nvSpPr>
            <p:cNvPr id="21" name="Rectangle 20"/>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975">
                <a:solidFill>
                  <a:schemeClr val="accent6">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1230201" y="1664844"/>
              <a:ext cx="1565862"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productivity </a:t>
              </a:r>
              <a:r>
                <a:rPr lang="en-US" sz="813" i="1">
                  <a:solidFill>
                    <a:schemeClr val="tx1"/>
                  </a:solidFill>
                  <a:latin typeface="Arial" panose="020B0604020202020204" pitchFamily="34" charset="0"/>
                  <a:cs typeface="Arial" panose="020B0604020202020204" pitchFamily="34" charset="0"/>
                </a:rPr>
                <a:t>(More productive small holder farming units and SMEs)</a:t>
              </a:r>
            </a:p>
          </p:txBody>
        </p:sp>
        <p:sp>
          <p:nvSpPr>
            <p:cNvPr id="24" name="Rectangle 23"/>
            <p:cNvSpPr/>
            <p:nvPr/>
          </p:nvSpPr>
          <p:spPr>
            <a:xfrm>
              <a:off x="981671" y="1327177"/>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94" b="1">
                  <a:solidFill>
                    <a:schemeClr val="tx1"/>
                  </a:solidFill>
                  <a:latin typeface="Arial" panose="020B0604020202020204" pitchFamily="34" charset="0"/>
                  <a:cs typeface="Arial" panose="020B0604020202020204" pitchFamily="34" charset="0"/>
                </a:rPr>
                <a:t>Increased incomes and improved food security</a:t>
              </a:r>
            </a:p>
          </p:txBody>
        </p:sp>
      </p:grpSp>
      <p:grpSp>
        <p:nvGrpSpPr>
          <p:cNvPr id="26" name="Group 25"/>
          <p:cNvGrpSpPr/>
          <p:nvPr/>
        </p:nvGrpSpPr>
        <p:grpSpPr>
          <a:xfrm>
            <a:off x="6495613" y="2232731"/>
            <a:ext cx="2835543" cy="3598993"/>
            <a:chOff x="5493255" y="1537542"/>
            <a:chExt cx="3574546" cy="2389931"/>
          </a:xfrm>
        </p:grpSpPr>
        <p:sp>
          <p:nvSpPr>
            <p:cNvPr id="28" name="Rectangle 27"/>
            <p:cNvSpPr/>
            <p:nvPr/>
          </p:nvSpPr>
          <p:spPr>
            <a:xfrm>
              <a:off x="5493256" y="2788134"/>
              <a:ext cx="3566662" cy="113933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GB" sz="975" b="1">
                  <a:solidFill>
                    <a:schemeClr val="tx1"/>
                  </a:solidFill>
                  <a:latin typeface="Arial" panose="020B0604020202020204" pitchFamily="34" charset="0"/>
                  <a:cs typeface="Arial" panose="020B0604020202020204" pitchFamily="34" charset="0"/>
                </a:rPr>
                <a:t>Partnerships</a:t>
              </a:r>
            </a:p>
            <a:p>
              <a:r>
                <a:rPr lang="en-GB" sz="894">
                  <a:solidFill>
                    <a:schemeClr val="tx1"/>
                  </a:solidFill>
                  <a:latin typeface="Arial" panose="020B0604020202020204" pitchFamily="34" charset="0"/>
                  <a:cs typeface="Arial" panose="020B0604020202020204" pitchFamily="34" charset="0"/>
                </a:rPr>
                <a:t>Work with partners at all levels to:</a:t>
              </a:r>
            </a:p>
            <a:p>
              <a:pPr marL="232172" indent="-232172">
                <a:buFont typeface="Arial" panose="020B0604020202020204" pitchFamily="34" charset="0"/>
                <a:buChar char="•"/>
              </a:pPr>
              <a:r>
                <a:rPr lang="en-GB" sz="894">
                  <a:solidFill>
                    <a:schemeClr val="tx1"/>
                  </a:solidFill>
                  <a:latin typeface="Arial" panose="020B0604020202020204" pitchFamily="34" charset="0"/>
                  <a:cs typeface="Arial" panose="020B0604020202020204" pitchFamily="34" charset="0"/>
                </a:rPr>
                <a:t>Crowd in private capital in support of small-holder agricultural development </a:t>
              </a:r>
            </a:p>
            <a:p>
              <a:pPr marL="232172" indent="-232172">
                <a:buFont typeface="Arial" panose="020B0604020202020204" pitchFamily="34" charset="0"/>
                <a:buChar char="•"/>
              </a:pPr>
              <a:r>
                <a:rPr lang="en-GB" sz="894">
                  <a:solidFill>
                    <a:schemeClr val="tx1"/>
                  </a:solidFill>
                  <a:latin typeface="Arial" panose="020B0604020202020204" pitchFamily="34" charset="0"/>
                  <a:cs typeface="Arial" panose="020B0604020202020204" pitchFamily="34" charset="0"/>
                </a:rPr>
                <a:t>Derive synergies and reduce duplication of effort likelihood of transformation within </a:t>
              </a:r>
            </a:p>
            <a:p>
              <a:pPr marL="232172" indent="-232172">
                <a:buFont typeface="Arial" panose="020B0604020202020204" pitchFamily="34" charset="0"/>
                <a:buChar char="•"/>
              </a:pPr>
              <a:r>
                <a:rPr lang="en-GB" sz="894">
                  <a:solidFill>
                    <a:schemeClr val="tx1"/>
                  </a:solidFill>
                  <a:latin typeface="Arial" panose="020B0604020202020204" pitchFamily="34" charset="0"/>
                  <a:cs typeface="Arial" panose="020B0604020202020204" pitchFamily="34" charset="0"/>
                </a:rPr>
                <a:t>Derive synergies in order to increase the reach of AGRA’s investments (impact at scale)</a:t>
              </a:r>
            </a:p>
          </p:txBody>
        </p:sp>
        <p:sp>
          <p:nvSpPr>
            <p:cNvPr id="29" name="Rectangle 28"/>
            <p:cNvSpPr/>
            <p:nvPr/>
          </p:nvSpPr>
          <p:spPr>
            <a:xfrm>
              <a:off x="5493255" y="1537542"/>
              <a:ext cx="3574546" cy="118755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975" b="1">
                  <a:solidFill>
                    <a:schemeClr val="tx1"/>
                  </a:solidFill>
                  <a:latin typeface="Arial" panose="020B0604020202020204" pitchFamily="34" charset="0"/>
                  <a:cs typeface="Arial" panose="020B0604020202020204" pitchFamily="34" charset="0"/>
                </a:rPr>
                <a:t>State capacity and policy </a:t>
              </a:r>
            </a:p>
            <a:p>
              <a:r>
                <a:rPr lang="en-US" sz="894">
                  <a:solidFill>
                    <a:schemeClr val="tx1"/>
                  </a:solidFill>
                  <a:latin typeface="Arial" panose="020B0604020202020204" pitchFamily="34" charset="0"/>
                  <a:cs typeface="Arial" panose="020B0604020202020204" pitchFamily="34" charset="0"/>
                </a:rPr>
                <a:t>Develop state capability to:</a:t>
              </a:r>
            </a:p>
            <a:p>
              <a:pPr marL="232172" indent="-232172">
                <a:buFont typeface="Arial" panose="020B0604020202020204" pitchFamily="34" charset="0"/>
                <a:buChar char="•"/>
              </a:pPr>
              <a:r>
                <a:rPr lang="en-US" sz="894">
                  <a:solidFill>
                    <a:schemeClr val="tx1"/>
                  </a:solidFill>
                  <a:latin typeface="Arial" panose="020B0604020202020204" pitchFamily="34" charset="0"/>
                  <a:cs typeface="Arial" panose="020B0604020202020204" pitchFamily="34" charset="0"/>
                </a:rPr>
                <a:t>Develop appropriate sector strategies and investment plans for agricultural transformation</a:t>
              </a:r>
            </a:p>
            <a:p>
              <a:pPr marL="232172" indent="-232172">
                <a:buFont typeface="Arial" panose="020B0604020202020204" pitchFamily="34" charset="0"/>
                <a:buChar char="•"/>
              </a:pPr>
              <a:r>
                <a:rPr lang="en-US" sz="894">
                  <a:solidFill>
                    <a:schemeClr val="tx1"/>
                  </a:solidFill>
                  <a:latin typeface="Arial" panose="020B0604020202020204" pitchFamily="34" charset="0"/>
                  <a:cs typeface="Arial" panose="020B0604020202020204" pitchFamily="34" charset="0"/>
                </a:rPr>
                <a:t>Formulate appropriate policies that catalyze and sustain agricultural transformation and promote regional trade</a:t>
              </a:r>
            </a:p>
            <a:p>
              <a:pPr marL="232172" indent="-232172">
                <a:buFont typeface="Arial" panose="020B0604020202020204" pitchFamily="34" charset="0"/>
                <a:buChar char="•"/>
              </a:pPr>
              <a:r>
                <a:rPr lang="en-US" sz="894">
                  <a:solidFill>
                    <a:schemeClr val="tx1"/>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p:txBody>
        </p:sp>
      </p:grpSp>
      <p:sp>
        <p:nvSpPr>
          <p:cNvPr id="33" name="Isosceles Triangle 32"/>
          <p:cNvSpPr/>
          <p:nvPr/>
        </p:nvSpPr>
        <p:spPr>
          <a:xfrm rot="16200000">
            <a:off x="4513784" y="3900403"/>
            <a:ext cx="3670981" cy="1457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a:solidFill>
                <a:schemeClr val="accent6">
                  <a:lumMod val="50000"/>
                </a:schemeClr>
              </a:solidFill>
              <a:latin typeface="Arial" panose="020B0604020202020204" pitchFamily="34" charset="0"/>
              <a:cs typeface="Arial" panose="020B0604020202020204" pitchFamily="34" charset="0"/>
            </a:endParaRPr>
          </a:p>
        </p:txBody>
      </p:sp>
      <p:sp>
        <p:nvSpPr>
          <p:cNvPr id="34" name="Up Arrow 33"/>
          <p:cNvSpPr/>
          <p:nvPr/>
        </p:nvSpPr>
        <p:spPr>
          <a:xfrm>
            <a:off x="509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a:solidFill>
                <a:schemeClr val="accent6">
                  <a:lumMod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670051" y="1143687"/>
            <a:ext cx="472880" cy="4291807"/>
            <a:chOff x="9026706" y="127976"/>
            <a:chExt cx="528823" cy="5282224"/>
          </a:xfrm>
        </p:grpSpPr>
        <p:sp>
          <p:nvSpPr>
            <p:cNvPr id="37" name="TextBox 36"/>
            <p:cNvSpPr txBox="1"/>
            <p:nvPr/>
          </p:nvSpPr>
          <p:spPr>
            <a:xfrm rot="16200000" flipH="1">
              <a:off x="8504357" y="4501857"/>
              <a:ext cx="1545639" cy="271047"/>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What AGRA </a:t>
              </a:r>
              <a:r>
                <a:rPr lang="en-US" sz="975" b="1">
                  <a:latin typeface="Arial" panose="020B0604020202020204" pitchFamily="34" charset="0"/>
                  <a:cs typeface="Arial" panose="020B0604020202020204" pitchFamily="34" charset="0"/>
                </a:rPr>
                <a:t>does</a:t>
              </a:r>
            </a:p>
          </p:txBody>
        </p:sp>
        <p:sp>
          <p:nvSpPr>
            <p:cNvPr id="38" name="TextBox 37"/>
            <p:cNvSpPr txBox="1"/>
            <p:nvPr/>
          </p:nvSpPr>
          <p:spPr>
            <a:xfrm rot="16200000" flipH="1">
              <a:off x="8471278" y="683404"/>
              <a:ext cx="1493908" cy="383052"/>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AGRA’s Strategic Goals</a:t>
              </a:r>
            </a:p>
          </p:txBody>
        </p:sp>
        <p:sp>
          <p:nvSpPr>
            <p:cNvPr id="39" name="TextBox 38"/>
            <p:cNvSpPr txBox="1"/>
            <p:nvPr/>
          </p:nvSpPr>
          <p:spPr>
            <a:xfrm rot="16200000" flipH="1">
              <a:off x="8296678" y="2410522"/>
              <a:ext cx="1994751" cy="522950"/>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So that the target population, institution or resource change </a:t>
              </a:r>
            </a:p>
          </p:txBody>
        </p:sp>
      </p:grpSp>
      <p:sp>
        <p:nvSpPr>
          <p:cNvPr id="40" name="Rectangle 39"/>
          <p:cNvSpPr/>
          <p:nvPr/>
        </p:nvSpPr>
        <p:spPr>
          <a:xfrm>
            <a:off x="1157052" y="4115997"/>
            <a:ext cx="5038018" cy="18198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a:solidFill>
                  <a:schemeClr val="tx1"/>
                </a:solidFill>
                <a:latin typeface="Arial" panose="020B0604020202020204" pitchFamily="34" charset="0"/>
                <a:cs typeface="Arial" panose="020B0604020202020204" pitchFamily="34" charset="0"/>
              </a:rPr>
              <a:t>Investment areas </a:t>
            </a:r>
          </a:p>
          <a:p>
            <a:pPr marL="139303" indent="-139303">
              <a:buFont typeface="Arial" panose="020B0604020202020204" pitchFamily="34" charset="0"/>
              <a:buChar char="•"/>
            </a:pPr>
            <a:r>
              <a:rPr lang="en-US" sz="975">
                <a:latin typeface="Arial" panose="020B0604020202020204" pitchFamily="34" charset="0"/>
                <a:cs typeface="Arial" panose="020B0604020202020204" pitchFamily="34" charset="0"/>
              </a:rPr>
              <a:t>Strengthening agricultural input systems, technology development and supply chain</a:t>
            </a:r>
          </a:p>
          <a:p>
            <a:pPr marL="139303" indent="-139303">
              <a:buFont typeface="Arial" panose="020B0604020202020204" pitchFamily="34" charset="0"/>
              <a:buChar char="•"/>
            </a:pPr>
            <a:r>
              <a:rPr lang="en-US" sz="975">
                <a:solidFill>
                  <a:schemeClr val="tx1"/>
                </a:solidFill>
                <a:latin typeface="Arial" panose="020B0604020202020204" pitchFamily="34" charset="0"/>
                <a:cs typeface="Arial" panose="020B0604020202020204" pitchFamily="34" charset="0"/>
              </a:rPr>
              <a:t>Developing and strengthening extension and advisory services </a:t>
            </a:r>
          </a:p>
          <a:p>
            <a:pPr marL="139303" indent="-139303">
              <a:buFont typeface="Arial" panose="020B0604020202020204" pitchFamily="34" charset="0"/>
              <a:buChar char="•"/>
            </a:pPr>
            <a:r>
              <a:rPr lang="en-US" sz="975">
                <a:solidFill>
                  <a:schemeClr val="tx1"/>
                </a:solidFill>
                <a:latin typeface="Arial" panose="020B0604020202020204" pitchFamily="34" charset="0"/>
                <a:cs typeface="Arial" panose="020B0604020202020204" pitchFamily="34" charset="0"/>
              </a:rPr>
              <a:t>Developing and strengthening early warning weather and market information systems</a:t>
            </a:r>
          </a:p>
          <a:p>
            <a:pPr marL="139303" indent="-139303">
              <a:buFont typeface="Arial" panose="020B0604020202020204" pitchFamily="34" charset="0"/>
              <a:buChar char="•"/>
            </a:pPr>
            <a:r>
              <a:rPr lang="en-US" sz="975">
                <a:solidFill>
                  <a:schemeClr val="tx1"/>
                </a:solidFill>
                <a:latin typeface="Arial" panose="020B0604020202020204" pitchFamily="34" charset="0"/>
                <a:cs typeface="Arial" panose="020B0604020202020204" pitchFamily="34" charset="0"/>
              </a:rPr>
              <a:t>Developing and strengthening responsive agricultural finance and credit systems </a:t>
            </a:r>
          </a:p>
          <a:p>
            <a:pPr marL="139303" indent="-139303">
              <a:buFont typeface="Arial" panose="020B0604020202020204" pitchFamily="34" charset="0"/>
              <a:buChar char="•"/>
            </a:pPr>
            <a:r>
              <a:rPr lang="en-US" sz="975">
                <a:solidFill>
                  <a:schemeClr val="tx1"/>
                </a:solidFill>
                <a:latin typeface="Arial" panose="020B0604020202020204" pitchFamily="34" charset="0"/>
                <a:cs typeface="Arial" panose="020B0604020202020204" pitchFamily="34" charset="0"/>
              </a:rPr>
              <a:t>Developing and strengthening stable reliable and remunerative output markets</a:t>
            </a:r>
            <a:endParaRPr lang="en-US" sz="813">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xmlns="" id="{DF0A37FE-9961-7446-A9D2-C6C2F70CDB9E}"/>
              </a:ext>
            </a:extLst>
          </p:cNvPr>
          <p:cNvSpPr/>
          <p:nvPr/>
        </p:nvSpPr>
        <p:spPr>
          <a:xfrm>
            <a:off x="3909622" y="1656518"/>
            <a:ext cx="1654725" cy="45296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resilience (more adaptive and resilient households to shocks)</a:t>
            </a:r>
          </a:p>
        </p:txBody>
      </p:sp>
      <p:sp>
        <p:nvSpPr>
          <p:cNvPr id="2" name="Title 1"/>
          <p:cNvSpPr>
            <a:spLocks noGrp="1"/>
          </p:cNvSpPr>
          <p:nvPr>
            <p:ph type="title"/>
          </p:nvPr>
        </p:nvSpPr>
        <p:spPr/>
        <p:txBody>
          <a:bodyPr/>
          <a:lstStyle/>
          <a:p>
            <a:r>
              <a:rPr lang="en-US"/>
              <a:t>Farmer and Systems development Theory of Change</a:t>
            </a:r>
          </a:p>
        </p:txBody>
      </p:sp>
    </p:spTree>
    <p:extLst>
      <p:ext uri="{BB962C8B-B14F-4D97-AF65-F5344CB8AC3E}">
        <p14:creationId xmlns:p14="http://schemas.microsoft.com/office/powerpoint/2010/main" val="3541245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79210"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a:solidFill>
                <a:schemeClr val="accent6">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1142368" y="2189504"/>
            <a:ext cx="5818534" cy="2429528"/>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a:solidFill>
                    <a:schemeClr val="tx1"/>
                  </a:solidFill>
                  <a:latin typeface="Arial" panose="020B0604020202020204" pitchFamily="34" charset="0"/>
                  <a:cs typeface="Arial" panose="020B0604020202020204" pitchFamily="34" charset="0"/>
                </a:rPr>
                <a:t>Outcomes </a:t>
              </a:r>
            </a:p>
          </p:txBody>
        </p:sp>
        <p:sp>
          <p:nvSpPr>
            <p:cNvPr id="9" name="Rectangle 8"/>
            <p:cNvSpPr/>
            <p:nvPr/>
          </p:nvSpPr>
          <p:spPr>
            <a:xfrm>
              <a:off x="387518" y="2725761"/>
              <a:ext cx="2628874" cy="9051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a:solidFill>
                  <a:schemeClr val="tx1"/>
                </a:solidFill>
                <a:latin typeface="Arial" panose="020B0604020202020204" pitchFamily="34" charset="0"/>
                <a:cs typeface="Arial" panose="020B0604020202020204" pitchFamily="34" charset="0"/>
              </a:endParaRPr>
            </a:p>
            <a:p>
              <a:r>
                <a:rPr lang="en-US" sz="731" b="1">
                  <a:solidFill>
                    <a:schemeClr val="tx1"/>
                  </a:solidFill>
                  <a:latin typeface="Arial" panose="020B0604020202020204" pitchFamily="34" charset="0"/>
                  <a:cs typeface="Arial" panose="020B0604020202020204" pitchFamily="34" charset="0"/>
                </a:rPr>
                <a:t>Partnerships for implementation</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reach of AGRA systems grants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Reduced /elimination of duplication of efforts and wastage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Faster progress towards and achievement of intended outcomes and impacts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likelihood of achieving the desired outcomes and impacts</a:t>
              </a:r>
            </a:p>
          </p:txBody>
        </p:sp>
        <p:sp>
          <p:nvSpPr>
            <p:cNvPr id="11" name="Rectangle 10"/>
            <p:cNvSpPr/>
            <p:nvPr/>
          </p:nvSpPr>
          <p:spPr>
            <a:xfrm>
              <a:off x="3248575" y="2731463"/>
              <a:ext cx="2514872" cy="893734"/>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731" b="1">
                  <a:solidFill>
                    <a:schemeClr val="tx1"/>
                  </a:solidFill>
                  <a:latin typeface="Arial" panose="020B0604020202020204" pitchFamily="34" charset="0"/>
                  <a:cs typeface="Arial" panose="020B0604020202020204" pitchFamily="34" charset="0"/>
                </a:rPr>
                <a:t>Partnerships for scaling up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public private partnerships</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access to technologies knowledge and information </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private sector investments at scale</a:t>
              </a:r>
            </a:p>
            <a:p>
              <a:pPr marL="139303" indent="-139303">
                <a:buFont typeface="Arial" panose="020B0604020202020204" pitchFamily="34" charset="0"/>
                <a:buChar char="•"/>
              </a:pPr>
              <a:r>
                <a:rPr lang="en-US" sz="731">
                  <a:solidFill>
                    <a:schemeClr val="tx1"/>
                  </a:solidFill>
                  <a:latin typeface="Arial" panose="020B0604020202020204" pitchFamily="34" charset="0"/>
                  <a:cs typeface="Arial" panose="020B0604020202020204" pitchFamily="34" charset="0"/>
                </a:rPr>
                <a:t>Increased transboundary trade</a:t>
              </a:r>
            </a:p>
          </p:txBody>
        </p:sp>
        <p:sp>
          <p:nvSpPr>
            <p:cNvPr id="17" name="Rectangle 16"/>
            <p:cNvSpPr/>
            <p:nvPr/>
          </p:nvSpPr>
          <p:spPr>
            <a:xfrm>
              <a:off x="357641" y="3686580"/>
              <a:ext cx="5571713" cy="83418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13" b="1">
                  <a:solidFill>
                    <a:schemeClr val="tx1"/>
                  </a:solidFill>
                  <a:latin typeface="Arial" panose="020B0604020202020204" pitchFamily="34" charset="0"/>
                  <a:cs typeface="Arial" panose="020B0604020202020204" pitchFamily="34" charset="0"/>
                </a:rPr>
                <a:t>Partnerships have then following catalytic effect</a:t>
              </a:r>
            </a:p>
            <a:p>
              <a:pPr marL="139303" indent="-139303">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Systems grants consortia addressing priority bottlenecks in specific geographies</a:t>
              </a:r>
            </a:p>
            <a:p>
              <a:pPr marL="139303" indent="-139303">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Partnerships for policy advocacy influencing policy formulation and implementation</a:t>
              </a:r>
            </a:p>
            <a:p>
              <a:pPr marL="139303" indent="-139303">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Development partners investment programs and projects are aligned to derive synergies and avoid duplication</a:t>
              </a:r>
            </a:p>
            <a:p>
              <a:pPr marL="139303" indent="-139303">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Mutual accountability platforms and processes are defined by partnership objectives</a:t>
              </a:r>
            </a:p>
            <a:p>
              <a:pPr marL="139303" indent="-139303">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AGRF serving as the premier partnership platform for shaping agricultural development agenda in Africa </a:t>
              </a:r>
            </a:p>
          </p:txBody>
        </p:sp>
      </p:grpSp>
      <p:grpSp>
        <p:nvGrpSpPr>
          <p:cNvPr id="19" name="Group 18"/>
          <p:cNvGrpSpPr/>
          <p:nvPr/>
        </p:nvGrpSpPr>
        <p:grpSpPr>
          <a:xfrm>
            <a:off x="1186234" y="1211443"/>
            <a:ext cx="5799255" cy="916603"/>
            <a:chOff x="314813" y="1407191"/>
            <a:chExt cx="5113471" cy="817408"/>
          </a:xfrm>
        </p:grpSpPr>
        <p:sp>
          <p:nvSpPr>
            <p:cNvPr id="21" name="Rectangle 20"/>
            <p:cNvSpPr/>
            <p:nvPr/>
          </p:nvSpPr>
          <p:spPr>
            <a:xfrm>
              <a:off x="314813" y="1407191"/>
              <a:ext cx="5113471" cy="817408"/>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650" b="1">
                <a:solidFill>
                  <a:schemeClr val="tx1"/>
                </a:solidFill>
                <a:latin typeface="Arial" panose="020B0604020202020204" pitchFamily="34" charset="0"/>
                <a:cs typeface="Arial" panose="020B0604020202020204" pitchFamily="34" charset="0"/>
              </a:endParaRPr>
            </a:p>
            <a:p>
              <a:pPr algn="ctr"/>
              <a:endParaRPr lang="en-US" sz="975">
                <a:solidFill>
                  <a:schemeClr val="accent6">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1054209" y="1765856"/>
              <a:ext cx="1565862"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productivity </a:t>
              </a:r>
              <a:r>
                <a:rPr lang="en-US" sz="813" i="1">
                  <a:solidFill>
                    <a:schemeClr val="tx1"/>
                  </a:solidFill>
                  <a:latin typeface="Arial" panose="020B0604020202020204" pitchFamily="34" charset="0"/>
                  <a:cs typeface="Arial" panose="020B0604020202020204" pitchFamily="34" charset="0"/>
                </a:rPr>
                <a:t>(More productive small holder farming units and SMEs)</a:t>
              </a:r>
            </a:p>
          </p:txBody>
        </p:sp>
        <p:sp>
          <p:nvSpPr>
            <p:cNvPr id="24" name="Rectangle 23"/>
            <p:cNvSpPr/>
            <p:nvPr/>
          </p:nvSpPr>
          <p:spPr>
            <a:xfrm>
              <a:off x="1054209" y="1435373"/>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94" b="1">
                  <a:solidFill>
                    <a:schemeClr val="tx1"/>
                  </a:solidFill>
                  <a:latin typeface="Arial" panose="020B0604020202020204" pitchFamily="34" charset="0"/>
                  <a:cs typeface="Arial" panose="020B0604020202020204" pitchFamily="34" charset="0"/>
                </a:rPr>
                <a:t> Increased incomes and improved food security</a:t>
              </a:r>
            </a:p>
          </p:txBody>
        </p:sp>
      </p:grpSp>
      <p:sp>
        <p:nvSpPr>
          <p:cNvPr id="29" name="Rectangle 28"/>
          <p:cNvSpPr/>
          <p:nvPr/>
        </p:nvSpPr>
        <p:spPr>
          <a:xfrm>
            <a:off x="7163738" y="2381143"/>
            <a:ext cx="2067856" cy="2218696"/>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975" b="1">
                <a:solidFill>
                  <a:schemeClr val="tx1"/>
                </a:solidFill>
                <a:latin typeface="Arial" panose="020B0604020202020204" pitchFamily="34" charset="0"/>
                <a:cs typeface="Arial" panose="020B0604020202020204" pitchFamily="34" charset="0"/>
              </a:rPr>
              <a:t>State capacity and policy </a:t>
            </a:r>
          </a:p>
          <a:p>
            <a:r>
              <a:rPr lang="en-US" sz="894">
                <a:solidFill>
                  <a:schemeClr val="tx1"/>
                </a:solidFill>
                <a:latin typeface="Arial" panose="020B0604020202020204" pitchFamily="34" charset="0"/>
                <a:cs typeface="Arial" panose="020B0604020202020204" pitchFamily="34" charset="0"/>
              </a:rPr>
              <a:t>Develop state capability to:</a:t>
            </a:r>
          </a:p>
          <a:p>
            <a:pPr marL="232172" indent="-232172">
              <a:buFont typeface="Arial" panose="020B0604020202020204" pitchFamily="34" charset="0"/>
              <a:buChar char="•"/>
            </a:pPr>
            <a:r>
              <a:rPr lang="en-US" sz="894">
                <a:solidFill>
                  <a:schemeClr val="tx1"/>
                </a:solidFill>
                <a:latin typeface="Arial" panose="020B0604020202020204" pitchFamily="34" charset="0"/>
                <a:cs typeface="Arial" panose="020B0604020202020204" pitchFamily="34" charset="0"/>
              </a:rPr>
              <a:t>Develop appropriate sector strategies and investment plans for agricultural transformation</a:t>
            </a:r>
          </a:p>
          <a:p>
            <a:pPr marL="232172" indent="-232172">
              <a:buFont typeface="Arial" panose="020B0604020202020204" pitchFamily="34" charset="0"/>
              <a:buChar char="•"/>
            </a:pPr>
            <a:r>
              <a:rPr lang="en-US" sz="894">
                <a:solidFill>
                  <a:schemeClr val="tx1"/>
                </a:solidFill>
                <a:latin typeface="Arial" panose="020B0604020202020204" pitchFamily="34" charset="0"/>
                <a:cs typeface="Arial" panose="020B0604020202020204" pitchFamily="34" charset="0"/>
              </a:rPr>
              <a:t>Formulate appropriate policies that catalyze and sustain agricultural transformation and promote regional trade</a:t>
            </a:r>
          </a:p>
          <a:p>
            <a:pPr marL="232172" indent="-232172">
              <a:buFont typeface="Arial" panose="020B0604020202020204" pitchFamily="34" charset="0"/>
              <a:buChar char="•"/>
            </a:pPr>
            <a:r>
              <a:rPr lang="en-US" sz="894">
                <a:solidFill>
                  <a:schemeClr val="tx1"/>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p:txBody>
      </p:sp>
      <p:sp>
        <p:nvSpPr>
          <p:cNvPr id="33" name="Isosceles Triangle 32"/>
          <p:cNvSpPr/>
          <p:nvPr/>
        </p:nvSpPr>
        <p:spPr>
          <a:xfrm rot="16200000">
            <a:off x="5930776" y="3460067"/>
            <a:ext cx="2261545" cy="563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a:solidFill>
                <a:schemeClr val="accent6">
                  <a:lumMod val="50000"/>
                </a:schemeClr>
              </a:solidFill>
              <a:latin typeface="Arial" panose="020B0604020202020204" pitchFamily="34" charset="0"/>
              <a:cs typeface="Arial" panose="020B0604020202020204" pitchFamily="34" charset="0"/>
            </a:endParaRPr>
          </a:p>
        </p:txBody>
      </p:sp>
      <p:sp>
        <p:nvSpPr>
          <p:cNvPr id="34" name="Up Arrow 33"/>
          <p:cNvSpPr/>
          <p:nvPr/>
        </p:nvSpPr>
        <p:spPr>
          <a:xfrm>
            <a:off x="509033" y="1292602"/>
            <a:ext cx="207040" cy="4611392"/>
          </a:xfrm>
          <a:prstGeom prst="upArrow">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a:solidFill>
                <a:schemeClr val="accent6">
                  <a:lumMod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670041" y="1143687"/>
            <a:ext cx="410330" cy="4792163"/>
            <a:chOff x="9026707" y="127977"/>
            <a:chExt cx="458873" cy="5282224"/>
          </a:xfrm>
        </p:grpSpPr>
        <p:sp>
          <p:nvSpPr>
            <p:cNvPr id="37" name="TextBox 36"/>
            <p:cNvSpPr txBox="1"/>
            <p:nvPr/>
          </p:nvSpPr>
          <p:spPr>
            <a:xfrm rot="16200000" flipH="1">
              <a:off x="8504357" y="4501857"/>
              <a:ext cx="1545640" cy="271047"/>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What AGRA </a:t>
              </a:r>
              <a:r>
                <a:rPr lang="en-US" sz="975" b="1">
                  <a:latin typeface="Arial" panose="020B0604020202020204" pitchFamily="34" charset="0"/>
                  <a:cs typeface="Arial" panose="020B0604020202020204" pitchFamily="34" charset="0"/>
                </a:rPr>
                <a:t>does</a:t>
              </a:r>
            </a:p>
          </p:txBody>
        </p:sp>
        <p:sp>
          <p:nvSpPr>
            <p:cNvPr id="38" name="TextBox 37"/>
            <p:cNvSpPr txBox="1"/>
            <p:nvPr/>
          </p:nvSpPr>
          <p:spPr>
            <a:xfrm rot="16200000" flipH="1">
              <a:off x="8685471" y="469213"/>
              <a:ext cx="1065523" cy="383052"/>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AGRA’s Strategic Goals</a:t>
              </a:r>
            </a:p>
          </p:txBody>
        </p:sp>
        <p:sp>
          <p:nvSpPr>
            <p:cNvPr id="39" name="TextBox 38"/>
            <p:cNvSpPr txBox="1"/>
            <p:nvPr/>
          </p:nvSpPr>
          <p:spPr>
            <a:xfrm rot="16200000" flipH="1">
              <a:off x="8152004" y="2625146"/>
              <a:ext cx="2284099" cy="383052"/>
            </a:xfrm>
            <a:prstGeom prst="rect">
              <a:avLst/>
            </a:prstGeom>
            <a:noFill/>
          </p:spPr>
          <p:txBody>
            <a:bodyPr wrap="square" rtlCol="0">
              <a:spAutoFit/>
            </a:bodyPr>
            <a:lstStyle/>
            <a:p>
              <a:pPr algn="ctr"/>
              <a:r>
                <a:rPr lang="en-US" sz="813" b="1">
                  <a:latin typeface="Arial" panose="020B0604020202020204" pitchFamily="34" charset="0"/>
                  <a:cs typeface="Arial" panose="020B0604020202020204" pitchFamily="34" charset="0"/>
                </a:rPr>
                <a:t>So that the target population, institution or resource change </a:t>
              </a:r>
            </a:p>
          </p:txBody>
        </p:sp>
      </p:grpSp>
      <p:sp>
        <p:nvSpPr>
          <p:cNvPr id="40" name="Rectangle 39"/>
          <p:cNvSpPr/>
          <p:nvPr/>
        </p:nvSpPr>
        <p:spPr>
          <a:xfrm>
            <a:off x="1157052" y="4773736"/>
            <a:ext cx="5038018" cy="116211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a:solidFill>
                  <a:schemeClr val="tx1"/>
                </a:solidFill>
                <a:latin typeface="Arial" panose="020B0604020202020204" pitchFamily="34" charset="0"/>
                <a:cs typeface="Arial" panose="020B0604020202020204" pitchFamily="34" charset="0"/>
              </a:rPr>
              <a:t>Investment areas</a:t>
            </a:r>
          </a:p>
          <a:p>
            <a:pPr marL="139303" indent="-139303">
              <a:lnSpc>
                <a:spcPts val="975"/>
              </a:lnSpc>
              <a:spcAft>
                <a:spcPts val="244"/>
              </a:spcAft>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Mobilizing inclusive investments in Agriculture</a:t>
            </a:r>
          </a:p>
          <a:p>
            <a:pPr marL="139303" indent="-139303">
              <a:lnSpc>
                <a:spcPts val="975"/>
              </a:lnSpc>
              <a:spcAft>
                <a:spcPts val="244"/>
              </a:spcAft>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Creating a private-sector led leadership agenda</a:t>
            </a:r>
          </a:p>
          <a:p>
            <a:pPr marL="139303" indent="-139303">
              <a:lnSpc>
                <a:spcPts val="975"/>
              </a:lnSpc>
              <a:spcAft>
                <a:spcPts val="244"/>
              </a:spcAft>
              <a:buFont typeface="Arial" panose="020B0604020202020204" pitchFamily="34" charset="0"/>
              <a:buChar char="•"/>
            </a:pPr>
            <a:r>
              <a:rPr lang="en-US" sz="813">
                <a:solidFill>
                  <a:schemeClr val="tx1"/>
                </a:solidFill>
                <a:latin typeface="Arial" panose="020B0604020202020204" pitchFamily="34" charset="0"/>
                <a:cs typeface="Arial" panose="020B0604020202020204" pitchFamily="34" charset="0"/>
              </a:rPr>
              <a:t>Build partnerships with leading private sector champions to leverage entire ecosystem and build partnerships around knowledge and intelligence sharing</a:t>
            </a:r>
          </a:p>
          <a:p>
            <a:pPr algn="ctr"/>
            <a:r>
              <a:rPr lang="en-GB" sz="813" b="1">
                <a:solidFill>
                  <a:schemeClr val="tx1"/>
                </a:solidFill>
                <a:latin typeface="Arial" panose="020B0604020202020204" pitchFamily="34" charset="0"/>
                <a:cs typeface="Arial" panose="020B0604020202020204" pitchFamily="34" charset="0"/>
              </a:rPr>
              <a:t> </a:t>
            </a:r>
          </a:p>
        </p:txBody>
      </p:sp>
      <p:sp>
        <p:nvSpPr>
          <p:cNvPr id="50" name="Rectangle 49">
            <a:extLst>
              <a:ext uri="{FF2B5EF4-FFF2-40B4-BE49-F238E27FC236}">
                <a16:creationId xmlns:a16="http://schemas.microsoft.com/office/drawing/2014/main" xmlns="" id="{DF0A37FE-9961-7446-A9D2-C6C2F70CDB9E}"/>
              </a:ext>
            </a:extLst>
          </p:cNvPr>
          <p:cNvSpPr/>
          <p:nvPr/>
        </p:nvSpPr>
        <p:spPr>
          <a:xfrm>
            <a:off x="4488992" y="1632454"/>
            <a:ext cx="1654725" cy="45296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a:solidFill>
                  <a:schemeClr val="tx1"/>
                </a:solidFill>
                <a:latin typeface="Arial" panose="020B0604020202020204" pitchFamily="34" charset="0"/>
                <a:cs typeface="Arial" panose="020B0604020202020204" pitchFamily="34" charset="0"/>
              </a:rPr>
              <a:t>Increased resilience (more adaptive and resilient households to shocks)</a:t>
            </a:r>
          </a:p>
        </p:txBody>
      </p:sp>
      <p:sp>
        <p:nvSpPr>
          <p:cNvPr id="2" name="Title 1"/>
          <p:cNvSpPr>
            <a:spLocks noGrp="1"/>
          </p:cNvSpPr>
          <p:nvPr>
            <p:ph type="title"/>
          </p:nvPr>
        </p:nvSpPr>
        <p:spPr/>
        <p:txBody>
          <a:bodyPr/>
          <a:lstStyle/>
          <a:p>
            <a:r>
              <a:rPr lang="en-US"/>
              <a:t>Partnerships development Theory of Change</a:t>
            </a:r>
          </a:p>
        </p:txBody>
      </p:sp>
    </p:spTree>
    <p:extLst>
      <p:ext uri="{BB962C8B-B14F-4D97-AF65-F5344CB8AC3E}">
        <p14:creationId xmlns:p14="http://schemas.microsoft.com/office/powerpoint/2010/main" val="2996681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a:latin typeface="Arial" panose="020B0604020202020204" pitchFamily="34" charset="0"/>
                <a:cs typeface="Arial" panose="020B0604020202020204" pitchFamily="34" charset="0"/>
              </a:rPr>
              <a:t>Burkina Faso </a:t>
            </a:r>
          </a:p>
        </p:txBody>
      </p:sp>
      <p:sp>
        <p:nvSpPr>
          <p:cNvPr id="4" name="Text Placeholder 3"/>
          <p:cNvSpPr>
            <a:spLocks noGrp="1"/>
          </p:cNvSpPr>
          <p:nvPr>
            <p:ph type="body" sz="quarter" idx="37"/>
          </p:nvPr>
        </p:nvSpPr>
        <p:spPr/>
        <p:txBody>
          <a:bodyPr/>
          <a:lstStyle/>
          <a:p>
            <a:r>
              <a:rPr lang="en-US"/>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7629" y="1082767"/>
            <a:ext cx="9367025" cy="4727019"/>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683424" y="228638"/>
            <a:ext cx="951230" cy="534035"/>
          </a:xfrm>
          <a:prstGeom prst="rect">
            <a:avLst/>
          </a:prstGeom>
          <a:noFill/>
          <a:ln>
            <a:noFill/>
          </a:ln>
        </p:spPr>
      </p:pic>
      <p:sp>
        <p:nvSpPr>
          <p:cNvPr id="7" name="Rectangle 6"/>
          <p:cNvSpPr/>
          <p:nvPr/>
        </p:nvSpPr>
        <p:spPr>
          <a:xfrm>
            <a:off x="6843861" y="932471"/>
            <a:ext cx="3062140" cy="6795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Update slide and speak about importance of timing of investments to match seasons</a:t>
            </a:r>
          </a:p>
        </p:txBody>
      </p:sp>
    </p:spTree>
    <p:extLst>
      <p:ext uri="{BB962C8B-B14F-4D97-AF65-F5344CB8AC3E}">
        <p14:creationId xmlns:p14="http://schemas.microsoft.com/office/powerpoint/2010/main" val="21364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95"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idx="1"/>
          </p:nvPr>
        </p:nvSpPr>
        <p:spPr>
          <a:xfrm>
            <a:off x="450741" y="837759"/>
            <a:ext cx="9005453" cy="5181599"/>
          </a:xfrm>
          <a:noFill/>
        </p:spPr>
        <p:txBody>
          <a:bodyPr/>
          <a:lstStyle/>
          <a:p>
            <a:pPr marL="0" indent="0" algn="just">
              <a:buNone/>
            </a:pPr>
            <a:r>
              <a:rPr lang="en-US" sz="1200" dirty="0">
                <a:solidFill>
                  <a:schemeClr val="tx1"/>
                </a:solidFill>
              </a:rPr>
              <a:t>AGRA will therefore focus on:</a:t>
            </a:r>
          </a:p>
          <a:p>
            <a:pPr algn="just">
              <a:spcBef>
                <a:spcPct val="20000"/>
              </a:spcBef>
              <a:spcAft>
                <a:spcPts val="840"/>
              </a:spcAft>
              <a:buClr>
                <a:srgbClr val="000000"/>
              </a:buClr>
            </a:pPr>
            <a:r>
              <a:rPr lang="en-US" sz="1200" dirty="0">
                <a:solidFill>
                  <a:schemeClr val="tx1"/>
                </a:solidFill>
              </a:rPr>
              <a:t>Implementation of the PNSR-II and the ongoing decentralized planning process for this National Agricultural Investment Plan </a:t>
            </a:r>
            <a:r>
              <a:rPr lang="en-US" sz="1200" dirty="0" smtClean="0">
                <a:solidFill>
                  <a:schemeClr val="tx1"/>
                </a:solidFill>
              </a:rPr>
              <a:t>(</a:t>
            </a:r>
            <a:r>
              <a:rPr lang="en-US" sz="1200" dirty="0" smtClean="0">
                <a:solidFill>
                  <a:schemeClr val="tx1"/>
                </a:solidFill>
              </a:rPr>
              <a:t>NAIP), </a:t>
            </a:r>
            <a:r>
              <a:rPr lang="en-US" sz="1200" dirty="0">
                <a:solidFill>
                  <a:schemeClr val="tx1"/>
                </a:solidFill>
              </a:rPr>
              <a:t>particularly strengthening capabilities to attract foreign direct </a:t>
            </a:r>
            <a:r>
              <a:rPr lang="en-US" sz="1200" dirty="0" smtClean="0">
                <a:solidFill>
                  <a:schemeClr val="tx1"/>
                </a:solidFill>
              </a:rPr>
              <a:t>investment and </a:t>
            </a:r>
            <a:r>
              <a:rPr lang="en-US" sz="1200" dirty="0">
                <a:solidFill>
                  <a:schemeClr val="tx1"/>
                </a:solidFill>
              </a:rPr>
              <a:t>enhance accountability </a:t>
            </a:r>
            <a:r>
              <a:rPr lang="en-US" sz="1200" dirty="0" smtClean="0">
                <a:solidFill>
                  <a:schemeClr val="tx1"/>
                </a:solidFill>
              </a:rPr>
              <a:t>systems. </a:t>
            </a:r>
            <a:r>
              <a:rPr lang="en-US" sz="1200" dirty="0">
                <a:solidFill>
                  <a:schemeClr val="tx1"/>
                </a:solidFill>
              </a:rPr>
              <a:t>Medium and long-term country support interventions may include support to the government to roll out an e-extension program, </a:t>
            </a:r>
            <a:r>
              <a:rPr lang="en-US" sz="1200" dirty="0" smtClean="0">
                <a:solidFill>
                  <a:schemeClr val="tx1"/>
                </a:solidFill>
              </a:rPr>
              <a:t>develop </a:t>
            </a:r>
            <a:r>
              <a:rPr lang="en-US" sz="1200" dirty="0">
                <a:solidFill>
                  <a:schemeClr val="tx1"/>
                </a:solidFill>
              </a:rPr>
              <a:t>a national resilience plan, reform the existing input subsidy program, </a:t>
            </a:r>
            <a:endParaRPr lang="en-US" sz="1200" dirty="0">
              <a:solidFill>
                <a:schemeClr val="tx1"/>
              </a:solidFill>
              <a:latin typeface="Arial" panose="020B0604020202020204" pitchFamily="34" charset="0"/>
              <a:cs typeface="Arial" panose="020B0604020202020204" pitchFamily="34" charset="0"/>
            </a:endParaRPr>
          </a:p>
          <a:p>
            <a:pPr algn="just">
              <a:spcBef>
                <a:spcPct val="20000"/>
              </a:spcBef>
              <a:spcAft>
                <a:spcPts val="840"/>
              </a:spcAft>
              <a:buClr>
                <a:srgbClr val="000000"/>
              </a:buClr>
            </a:pPr>
            <a:r>
              <a:rPr lang="en-US" sz="1200" dirty="0">
                <a:solidFill>
                  <a:schemeClr val="tx1"/>
                </a:solidFill>
              </a:rPr>
              <a:t>Enhance off-taker partnerships between processors, traders and producers that lead to assured markets and sustained adoption of inputs along the cotton belt</a:t>
            </a:r>
          </a:p>
          <a:p>
            <a:pPr algn="just">
              <a:spcBef>
                <a:spcPct val="20000"/>
              </a:spcBef>
              <a:spcAft>
                <a:spcPts val="840"/>
              </a:spcAft>
              <a:buClr>
                <a:srgbClr val="000000"/>
              </a:buClr>
            </a:pPr>
            <a:r>
              <a:rPr lang="en-US" sz="1200" dirty="0">
                <a:solidFill>
                  <a:schemeClr val="tx1"/>
                </a:solidFill>
              </a:rPr>
              <a:t>Improve seed system and fertilizer supply chains that enable farmers to have access to affordable and quality input as well as extension services in a timely manner in Centre-Est and Centre-</a:t>
            </a:r>
            <a:r>
              <a:rPr lang="en-US" sz="1200" dirty="0">
                <a:solidFill>
                  <a:schemeClr val="tx1"/>
                </a:solidFill>
              </a:rPr>
              <a:t>Ouest</a:t>
            </a:r>
            <a:r>
              <a:rPr lang="en-US" sz="1200" dirty="0">
                <a:solidFill>
                  <a:schemeClr val="tx1"/>
                </a:solidFill>
              </a:rPr>
              <a:t> </a:t>
            </a:r>
            <a:endParaRPr lang="en-US" sz="1200" dirty="0" smtClean="0">
              <a:solidFill>
                <a:schemeClr val="tx1"/>
              </a:solidFill>
              <a:highlight>
                <a:srgbClr val="FFFF00"/>
              </a:highlight>
            </a:endParaRPr>
          </a:p>
          <a:p>
            <a:pPr marL="127000" indent="0" algn="just">
              <a:buNone/>
            </a:pPr>
            <a:r>
              <a:rPr lang="en-US" sz="1200" dirty="0" smtClean="0">
                <a:solidFill>
                  <a:schemeClr val="tx1"/>
                </a:solidFill>
              </a:rPr>
              <a:t>By </a:t>
            </a:r>
            <a:r>
              <a:rPr lang="en-US" sz="1200" dirty="0">
                <a:solidFill>
                  <a:schemeClr val="tx1"/>
                </a:solidFill>
              </a:rPr>
              <a:t>executing this strategy, AGRA expects to improve the food security and increase incomes for at least (</a:t>
            </a:r>
            <a:r>
              <a:rPr lang="en-US" sz="1200" dirty="0">
                <a:solidFill>
                  <a:schemeClr val="tx1"/>
                </a:solidFill>
                <a:highlight>
                  <a:srgbClr val="FFFF00"/>
                </a:highlight>
              </a:rPr>
              <a:t>1.3M</a:t>
            </a:r>
            <a:r>
              <a:rPr lang="en-US" sz="1200" baseline="30000" dirty="0">
                <a:solidFill>
                  <a:schemeClr val="tx1"/>
                </a:solidFill>
                <a:highlight>
                  <a:srgbClr val="FFFF00"/>
                </a:highlight>
              </a:rPr>
              <a:t>1</a:t>
            </a:r>
            <a:r>
              <a:rPr lang="en-US" sz="1200" dirty="0">
                <a:solidFill>
                  <a:schemeClr val="tx1"/>
                </a:solidFill>
              </a:rPr>
              <a:t>) smallholder households </a:t>
            </a:r>
            <a:r>
              <a:rPr lang="en-US" sz="1200" b="1" dirty="0">
                <a:solidFill>
                  <a:schemeClr val="tx1"/>
                </a:solidFill>
              </a:rPr>
              <a:t>over the next 5 years, </a:t>
            </a:r>
            <a:r>
              <a:rPr lang="en-US" sz="1200" dirty="0">
                <a:solidFill>
                  <a:schemeClr val="tx1"/>
                </a:solidFill>
              </a:rPr>
              <a:t>while</a:t>
            </a:r>
            <a:r>
              <a:rPr lang="en-US" sz="1200" b="1" dirty="0">
                <a:solidFill>
                  <a:schemeClr val="tx1"/>
                </a:solidFill>
              </a:rPr>
              <a:t> indirectly impacting another </a:t>
            </a:r>
            <a:r>
              <a:rPr lang="en-US" sz="1200" b="1" dirty="0">
                <a:solidFill>
                  <a:schemeClr val="tx1"/>
                </a:solidFill>
                <a:highlight>
                  <a:srgbClr val="FFFF00"/>
                </a:highlight>
              </a:rPr>
              <a:t>0.9M</a:t>
            </a:r>
            <a:r>
              <a:rPr lang="en-US" sz="1200" b="1" dirty="0">
                <a:solidFill>
                  <a:schemeClr val="tx1"/>
                </a:solidFill>
              </a:rPr>
              <a:t> farmers.</a:t>
            </a:r>
            <a:r>
              <a:rPr lang="en-US" sz="1200" dirty="0">
                <a:solidFill>
                  <a:schemeClr val="tx1"/>
                </a:solidFill>
              </a:rPr>
              <a:t> targeting four key crops: cowpea, maize, rice and sorghum in five different regions namely: Haut </a:t>
            </a:r>
            <a:r>
              <a:rPr lang="en-US" sz="1200" dirty="0">
                <a:solidFill>
                  <a:schemeClr val="tx1"/>
                </a:solidFill>
              </a:rPr>
              <a:t>Bassins</a:t>
            </a:r>
            <a:r>
              <a:rPr lang="en-US" sz="1200" dirty="0">
                <a:solidFill>
                  <a:schemeClr val="tx1"/>
                </a:solidFill>
              </a:rPr>
              <a:t>, Boucle de </a:t>
            </a:r>
            <a:r>
              <a:rPr lang="en-US" sz="1200" dirty="0">
                <a:solidFill>
                  <a:schemeClr val="tx1"/>
                </a:solidFill>
              </a:rPr>
              <a:t>Mouhoun</a:t>
            </a:r>
            <a:r>
              <a:rPr lang="en-US" sz="1200" dirty="0">
                <a:solidFill>
                  <a:schemeClr val="tx1"/>
                </a:solidFill>
              </a:rPr>
              <a:t>, Cascades, Centre-Est and Centre-Ouest.  Implementation of this strategy begun in Q4 of 2017 and to date AGRA has invested ~$ 17M in the different bodies of work:</a:t>
            </a:r>
          </a:p>
          <a:p>
            <a:pPr algn="just"/>
            <a:r>
              <a:rPr lang="en-US" sz="1200" dirty="0">
                <a:solidFill>
                  <a:schemeClr val="tx1"/>
                </a:solidFill>
              </a:rPr>
              <a:t>In policy and state capability, $3,4 M to </a:t>
            </a:r>
            <a:r>
              <a:rPr lang="en-GB" sz="1200" dirty="0">
                <a:solidFill>
                  <a:schemeClr val="tx1"/>
                </a:solidFill>
              </a:rPr>
              <a:t>strengthen the delivery capabilities of the Ministry of Agriculture in planning coordination, execution and strong M&amp;E system for evidence based decision making;  </a:t>
            </a:r>
          </a:p>
          <a:p>
            <a:pPr algn="just"/>
            <a:r>
              <a:rPr lang="en-US" sz="1200" dirty="0">
                <a:solidFill>
                  <a:schemeClr val="tx1"/>
                </a:solidFill>
              </a:rPr>
              <a:t> In farmer and systems development ~ US$ 14M to set up 6 consortia in all the target areas and crops to drive integrated delivery</a:t>
            </a:r>
          </a:p>
          <a:p>
            <a:pPr algn="just"/>
            <a:r>
              <a:rPr lang="en-US" sz="1200" dirty="0">
                <a:solidFill>
                  <a:schemeClr val="tx1"/>
                </a:solidFill>
              </a:rPr>
              <a:t>In the Partnerships body of work, AGRA is leveraging on</a:t>
            </a:r>
            <a:r>
              <a:rPr lang="en-US" sz="1200" dirty="0">
                <a:solidFill>
                  <a:schemeClr val="tx1"/>
                </a:solidFill>
                <a:highlight>
                  <a:srgbClr val="FFFF00"/>
                </a:highlight>
              </a:rPr>
              <a:t> </a:t>
            </a:r>
            <a:r>
              <a:rPr lang="en-US" sz="1200" dirty="0">
                <a:solidFill>
                  <a:schemeClr val="tx1"/>
                </a:solidFill>
                <a:highlight>
                  <a:srgbClr val="FFFF00"/>
                </a:highlight>
              </a:rPr>
              <a:t>GiZ</a:t>
            </a:r>
            <a:r>
              <a:rPr lang="en-US" sz="1200" dirty="0">
                <a:solidFill>
                  <a:schemeClr val="tx1"/>
                </a:solidFill>
                <a:highlight>
                  <a:srgbClr val="FFFF00"/>
                </a:highlight>
              </a:rPr>
              <a:t> projects</a:t>
            </a:r>
            <a:r>
              <a:rPr lang="en-US" sz="1200" dirty="0">
                <a:solidFill>
                  <a:schemeClr val="tx1"/>
                </a:solidFill>
              </a:rPr>
              <a:t> CARI (Competitive African Rice Initiative), PROCIV (Green Innovation Center Project) and ABC Fund ( Agribusiness </a:t>
            </a:r>
            <a:r>
              <a:rPr lang="en-US" sz="1200" dirty="0" smtClean="0">
                <a:solidFill>
                  <a:schemeClr val="tx1"/>
                </a:solidFill>
              </a:rPr>
              <a:t>Capital </a:t>
            </a:r>
            <a:r>
              <a:rPr lang="en-US" sz="1200" dirty="0">
                <a:solidFill>
                  <a:schemeClr val="tx1"/>
                </a:solidFill>
              </a:rPr>
              <a:t>Fund) to unlock bottlenecks in systems development. AGRA’s private sector partners included seed companies, fertilizer </a:t>
            </a:r>
            <a:r>
              <a:rPr lang="en-US" sz="1200" dirty="0" smtClean="0">
                <a:solidFill>
                  <a:schemeClr val="tx1"/>
                </a:solidFill>
              </a:rPr>
              <a:t>producers and </a:t>
            </a:r>
            <a:r>
              <a:rPr lang="en-US" sz="1200" dirty="0" smtClean="0">
                <a:solidFill>
                  <a:schemeClr val="tx1"/>
                </a:solidFill>
              </a:rPr>
              <a:t>importers, </a:t>
            </a:r>
            <a:r>
              <a:rPr lang="en-US" sz="1200" dirty="0">
                <a:solidFill>
                  <a:schemeClr val="tx1"/>
                </a:solidFill>
              </a:rPr>
              <a:t>processors and equipment manufacturers </a:t>
            </a:r>
            <a:endParaRPr lang="en-US" sz="1200" dirty="0" smtClean="0">
              <a:solidFill>
                <a:schemeClr val="tx1"/>
              </a:solidFill>
            </a:endParaRPr>
          </a:p>
          <a:p>
            <a:pPr algn="just"/>
            <a:r>
              <a:rPr lang="en-US" sz="1200" dirty="0" smtClean="0">
                <a:solidFill>
                  <a:schemeClr val="tx1"/>
                </a:solidFill>
              </a:rPr>
              <a:t>The </a:t>
            </a:r>
            <a:r>
              <a:rPr lang="en-US" sz="1200" dirty="0">
                <a:solidFill>
                  <a:schemeClr val="tx1"/>
                </a:solidFill>
              </a:rPr>
              <a:t>strategy is well aligned with the government’s priorities and contributes to the need for a strong sector with effective coordination and implementation capabilities, and strengthening delivery systems for improved productivity and marketing to drive equitable access to inputs, finance, agriculture education and resilience.  Finally, The strategy emphasizes gender inclusive transformation development.</a:t>
            </a:r>
          </a:p>
        </p:txBody>
      </p:sp>
      <p:sp>
        <p:nvSpPr>
          <p:cNvPr id="6" name="TextBox 5"/>
          <p:cNvSpPr txBox="1"/>
          <p:nvPr/>
        </p:nvSpPr>
        <p:spPr>
          <a:xfrm>
            <a:off x="4673117" y="6019358"/>
            <a:ext cx="3921235" cy="707886"/>
          </a:xfrm>
          <a:prstGeom prst="rect">
            <a:avLst/>
          </a:prstGeom>
          <a:noFill/>
        </p:spPr>
        <p:txBody>
          <a:bodyPr wrap="square" rtlCol="0">
            <a:spAutoFit/>
          </a:bodyPr>
          <a:lstStyle/>
          <a:p>
            <a:pPr marL="228600" indent="-228600">
              <a:buAutoNum type="arabicPlain"/>
            </a:pPr>
            <a:r>
              <a:rPr lang="en-US" sz="800" dirty="0"/>
              <a:t>Ongoing discussions on target revisions based on: </a:t>
            </a:r>
          </a:p>
          <a:p>
            <a:r>
              <a:rPr lang="en-US" sz="800" dirty="0"/>
              <a:t>Current grant commitments </a:t>
            </a:r>
          </a:p>
          <a:p>
            <a:r>
              <a:rPr lang="en-US" sz="800" dirty="0"/>
              <a:t>Assumes no further investments in BF</a:t>
            </a:r>
          </a:p>
          <a:p>
            <a:r>
              <a:rPr lang="en-US" sz="800" dirty="0"/>
              <a:t>The 3 zones being targeted are already over saturated and any further numbers would have to be from different regions </a:t>
            </a:r>
          </a:p>
        </p:txBody>
      </p:sp>
    </p:spTree>
    <p:extLst>
      <p:ext uri="{BB962C8B-B14F-4D97-AF65-F5344CB8AC3E}">
        <p14:creationId xmlns:p14="http://schemas.microsoft.com/office/powerpoint/2010/main" val="2075554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AGRA’s Main Partners in Burkina Faso</a:t>
            </a:r>
          </a:p>
        </p:txBody>
      </p:sp>
      <p:sp>
        <p:nvSpPr>
          <p:cNvPr id="53" name="Round Diagonal Corner Rectangle 52"/>
          <p:cNvSpPr/>
          <p:nvPr/>
        </p:nvSpPr>
        <p:spPr>
          <a:xfrm>
            <a:off x="1270736" y="1454258"/>
            <a:ext cx="2028838" cy="337551"/>
          </a:xfrm>
          <a:prstGeom prst="round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138">
                <a:solidFill>
                  <a:srgbClr val="FFFFFF"/>
                </a:solidFill>
                <a:latin typeface="Arial"/>
              </a:rPr>
              <a:t>System Development</a:t>
            </a:r>
          </a:p>
        </p:txBody>
      </p:sp>
      <p:sp>
        <p:nvSpPr>
          <p:cNvPr id="54" name="Round Diagonal Corner Rectangle 53"/>
          <p:cNvSpPr/>
          <p:nvPr/>
        </p:nvSpPr>
        <p:spPr>
          <a:xfrm>
            <a:off x="4409999" y="1454258"/>
            <a:ext cx="1764459" cy="337551"/>
          </a:xfrm>
          <a:prstGeom prst="round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138">
                <a:solidFill>
                  <a:srgbClr val="FFFFFF"/>
                </a:solidFill>
                <a:latin typeface="Arial"/>
              </a:rPr>
              <a:t>Partnerships 	</a:t>
            </a:r>
          </a:p>
        </p:txBody>
      </p:sp>
      <p:sp>
        <p:nvSpPr>
          <p:cNvPr id="55" name="Round Diagonal Corner Rectangle 54"/>
          <p:cNvSpPr/>
          <p:nvPr/>
        </p:nvSpPr>
        <p:spPr>
          <a:xfrm>
            <a:off x="6865447" y="1454258"/>
            <a:ext cx="1854450" cy="337551"/>
          </a:xfrm>
          <a:prstGeom prst="round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lang="en-US" sz="1138">
                <a:solidFill>
                  <a:srgbClr val="FFFFFF"/>
                </a:solidFill>
                <a:latin typeface="Arial"/>
              </a:rPr>
              <a:t>Policy &amp; State Capability </a:t>
            </a:r>
          </a:p>
        </p:txBody>
      </p:sp>
      <p:cxnSp>
        <p:nvCxnSpPr>
          <p:cNvPr id="56" name="Straight Connector 55"/>
          <p:cNvCxnSpPr>
            <a:cxnSpLocks/>
          </p:cNvCxnSpPr>
          <p:nvPr/>
        </p:nvCxnSpPr>
        <p:spPr>
          <a:xfrm>
            <a:off x="4275367" y="1969683"/>
            <a:ext cx="13258" cy="3846687"/>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6564012" y="1971489"/>
            <a:ext cx="54569" cy="3788887"/>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3" name="AutoShape 6" descr="Image result for SeedCo"/>
          <p:cNvSpPr>
            <a:spLocks noChangeAspect="1" noChangeArrowheads="1"/>
          </p:cNvSpPr>
          <p:nvPr/>
        </p:nvSpPr>
        <p:spPr bwMode="auto">
          <a:xfrm>
            <a:off x="1055092"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50"/>
            <a:endParaRPr lang="en-US" sz="1138">
              <a:ea typeface="+mn-ea"/>
            </a:endParaRPr>
          </a:p>
        </p:txBody>
      </p:sp>
      <p:pic>
        <p:nvPicPr>
          <p:cNvPr id="4" name="Picture 3"/>
          <p:cNvPicPr>
            <a:picLocks noChangeAspect="1"/>
          </p:cNvPicPr>
          <p:nvPr/>
        </p:nvPicPr>
        <p:blipFill rotWithShape="1">
          <a:blip r:embed="rId3"/>
          <a:srcRect l="8983" r="10921"/>
          <a:stretch/>
        </p:blipFill>
        <p:spPr>
          <a:xfrm>
            <a:off x="4306165" y="2396498"/>
            <a:ext cx="895120" cy="760950"/>
          </a:xfrm>
          <a:prstGeom prst="rect">
            <a:avLst/>
          </a:prstGeom>
        </p:spPr>
      </p:pic>
      <p:pic>
        <p:nvPicPr>
          <p:cNvPr id="5" name="Picture 4"/>
          <p:cNvPicPr>
            <a:picLocks noChangeAspect="1"/>
          </p:cNvPicPr>
          <p:nvPr/>
        </p:nvPicPr>
        <p:blipFill rotWithShape="1">
          <a:blip r:embed="rId4"/>
          <a:srcRect l="5228" t="5317" r="7061" b="6009"/>
          <a:stretch/>
        </p:blipFill>
        <p:spPr>
          <a:xfrm>
            <a:off x="5350247" y="2427011"/>
            <a:ext cx="633979" cy="640945"/>
          </a:xfrm>
          <a:prstGeom prst="rect">
            <a:avLst/>
          </a:prstGeom>
        </p:spPr>
      </p:pic>
      <p:pic>
        <p:nvPicPr>
          <p:cNvPr id="169996" name="Picture 12" descr="Image result for African 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491" y="3639654"/>
            <a:ext cx="750686" cy="673115"/>
          </a:xfrm>
          <a:prstGeom prst="rect">
            <a:avLst/>
          </a:prstGeom>
          <a:noFill/>
          <a:extLst>
            <a:ext uri="{909E8E84-426E-40DD-AFC4-6F175D3DCCD1}">
              <a14:hiddenFill xmlns:a14="http://schemas.microsoft.com/office/drawing/2010/main">
                <a:solidFill>
                  <a:srgbClr val="FFFFFF"/>
                </a:solidFill>
              </a14:hiddenFill>
            </a:ext>
          </a:extLst>
        </p:spPr>
      </p:pic>
      <p:pic>
        <p:nvPicPr>
          <p:cNvPr id="169998" name="Picture 14" descr="Image result for ECOWAS Logo"/>
          <p:cNvPicPr>
            <a:picLocks noChangeAspect="1" noChangeArrowheads="1"/>
          </p:cNvPicPr>
          <p:nvPr/>
        </p:nvPicPr>
        <p:blipFill rotWithShape="1">
          <a:blip r:embed="rId6">
            <a:extLst>
              <a:ext uri="{28A0092B-C50C-407E-A947-70E740481C1C}">
                <a14:useLocalDpi xmlns:a14="http://schemas.microsoft.com/office/drawing/2010/main" val="0"/>
              </a:ext>
            </a:extLst>
          </a:blip>
          <a:srcRect l="8431" t="1" r="12972" b="-2703"/>
          <a:stretch/>
        </p:blipFill>
        <p:spPr bwMode="auto">
          <a:xfrm>
            <a:off x="8504414" y="3562568"/>
            <a:ext cx="779109" cy="7625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5C727EB6-F374-41AF-8289-77A0D6C854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461" t="22666" r="13951" b="29835"/>
          <a:stretch/>
        </p:blipFill>
        <p:spPr>
          <a:xfrm>
            <a:off x="4866030" y="1892663"/>
            <a:ext cx="772039" cy="403630"/>
          </a:xfrm>
          <a:prstGeom prst="rect">
            <a:avLst/>
          </a:prstGeom>
        </p:spPr>
      </p:pic>
      <p:pic>
        <p:nvPicPr>
          <p:cNvPr id="18" name="Picture 17">
            <a:extLst>
              <a:ext uri="{FF2B5EF4-FFF2-40B4-BE49-F238E27FC236}">
                <a16:creationId xmlns:a16="http://schemas.microsoft.com/office/drawing/2014/main" xmlns="" id="{61573AD4-81EB-4547-9A8D-6BF9C1EF70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581" y="1743736"/>
            <a:ext cx="473402" cy="686433"/>
          </a:xfrm>
          <a:prstGeom prst="rect">
            <a:avLst/>
          </a:prstGeom>
        </p:spPr>
      </p:pic>
      <p:pic>
        <p:nvPicPr>
          <p:cNvPr id="21" name="Picture 20">
            <a:extLst>
              <a:ext uri="{FF2B5EF4-FFF2-40B4-BE49-F238E27FC236}">
                <a16:creationId xmlns:a16="http://schemas.microsoft.com/office/drawing/2014/main" xmlns="" id="{F4A9FE19-94CE-4E7D-8E25-CC45DDB514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0678" y="3845332"/>
            <a:ext cx="1252841" cy="772338"/>
          </a:xfrm>
          <a:prstGeom prst="rect">
            <a:avLst/>
          </a:prstGeom>
        </p:spPr>
      </p:pic>
      <p:pic>
        <p:nvPicPr>
          <p:cNvPr id="24" name="Picture 23">
            <a:extLst>
              <a:ext uri="{FF2B5EF4-FFF2-40B4-BE49-F238E27FC236}">
                <a16:creationId xmlns:a16="http://schemas.microsoft.com/office/drawing/2014/main" xmlns="" id="{EFF3627E-A93F-480A-8445-5E35248F97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2256" y="3069165"/>
            <a:ext cx="1362202" cy="779712"/>
          </a:xfrm>
          <a:prstGeom prst="rect">
            <a:avLst/>
          </a:prstGeom>
        </p:spPr>
      </p:pic>
      <p:pic>
        <p:nvPicPr>
          <p:cNvPr id="27" name="Picture 26">
            <a:extLst>
              <a:ext uri="{FF2B5EF4-FFF2-40B4-BE49-F238E27FC236}">
                <a16:creationId xmlns:a16="http://schemas.microsoft.com/office/drawing/2014/main" xmlns="" id="{739DCE2A-1457-4AFD-B0E4-2DB9CE1DC1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1769" y="1801751"/>
            <a:ext cx="1120637" cy="755302"/>
          </a:xfrm>
          <a:prstGeom prst="rect">
            <a:avLst/>
          </a:prstGeom>
        </p:spPr>
      </p:pic>
      <p:pic>
        <p:nvPicPr>
          <p:cNvPr id="29" name="Picture 28">
            <a:extLst>
              <a:ext uri="{FF2B5EF4-FFF2-40B4-BE49-F238E27FC236}">
                <a16:creationId xmlns:a16="http://schemas.microsoft.com/office/drawing/2014/main" xmlns="" id="{35F2FAA1-158A-495F-9373-E437D935BF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8451" y="1801751"/>
            <a:ext cx="1148715" cy="1148715"/>
          </a:xfrm>
          <a:prstGeom prst="rect">
            <a:avLst/>
          </a:prstGeom>
        </p:spPr>
      </p:pic>
      <p:grpSp>
        <p:nvGrpSpPr>
          <p:cNvPr id="31" name="Group 30">
            <a:extLst>
              <a:ext uri="{FF2B5EF4-FFF2-40B4-BE49-F238E27FC236}">
                <a16:creationId xmlns:a16="http://schemas.microsoft.com/office/drawing/2014/main" xmlns="" id="{D11DAD98-30DE-4B91-9945-080E33E53B35}"/>
              </a:ext>
            </a:extLst>
          </p:cNvPr>
          <p:cNvGrpSpPr/>
          <p:nvPr/>
        </p:nvGrpSpPr>
        <p:grpSpPr>
          <a:xfrm>
            <a:off x="1641875" y="2577815"/>
            <a:ext cx="1525851" cy="944855"/>
            <a:chOff x="352578" y="3472936"/>
            <a:chExt cx="2201963" cy="1417091"/>
          </a:xfrm>
        </p:grpSpPr>
        <p:sp>
          <p:nvSpPr>
            <p:cNvPr id="30" name="Rectangle 2">
              <a:extLst>
                <a:ext uri="{FF2B5EF4-FFF2-40B4-BE49-F238E27FC236}">
                  <a16:creationId xmlns:a16="http://schemas.microsoft.com/office/drawing/2014/main" xmlns="" id="{378B7E69-5799-4BB8-A03F-87E382D0DA48}"/>
                </a:ext>
              </a:extLst>
            </p:cNvPr>
            <p:cNvSpPr>
              <a:spLocks noChangeArrowheads="1"/>
            </p:cNvSpPr>
            <p:nvPr/>
          </p:nvSpPr>
          <p:spPr bwMode="auto">
            <a:xfrm>
              <a:off x="352578" y="3472936"/>
              <a:ext cx="2201963" cy="56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algn="ctr" defTabSz="742950" eaLnBrk="0" fontAlgn="base" hangingPunct="0">
                <a:spcBef>
                  <a:spcPct val="0"/>
                </a:spcBef>
                <a:spcAft>
                  <a:spcPct val="0"/>
                </a:spcAft>
                <a:buClrTx/>
              </a:pPr>
              <a:r>
                <a:rPr lang="fr-FR" altLang="en-US" sz="975" b="1" kern="1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altLang="en-US" sz="975" b="1" kern="1200">
                  <a:latin typeface="Times New Roman" panose="02020603050405020304" pitchFamily="18" charset="0"/>
                  <a:ea typeface="Times New Roman" panose="02020603050405020304" pitchFamily="18" charset="0"/>
                  <a:cs typeface="Times New Roman" panose="02020603050405020304" pitchFamily="18" charset="0"/>
                </a:rPr>
                <a:t>ssociation </a:t>
              </a:r>
              <a:r>
                <a:rPr lang="fr-FR" altLang="en-US" sz="975" b="1" kern="1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a:t>
              </a:r>
              <a:r>
                <a:rPr lang="fr-FR" altLang="en-US" sz="975" b="1" kern="1200">
                  <a:latin typeface="Times New Roman" panose="02020603050405020304" pitchFamily="18" charset="0"/>
                  <a:ea typeface="Times New Roman" panose="02020603050405020304" pitchFamily="18" charset="0"/>
                  <a:cs typeface="Times New Roman" panose="02020603050405020304" pitchFamily="18" charset="0"/>
                </a:rPr>
                <a:t>urkinabè </a:t>
              </a:r>
            </a:p>
            <a:p>
              <a:pPr algn="ctr" defTabSz="742950" eaLnBrk="0" fontAlgn="base" hangingPunct="0">
                <a:spcBef>
                  <a:spcPct val="0"/>
                </a:spcBef>
                <a:spcAft>
                  <a:spcPct val="0"/>
                </a:spcAft>
                <a:buClrTx/>
              </a:pPr>
              <a:r>
                <a:rPr lang="fr-FR" altLang="en-US" sz="975" b="1" kern="1200">
                  <a:latin typeface="Times New Roman" panose="02020603050405020304" pitchFamily="18" charset="0"/>
                  <a:ea typeface="Times New Roman" panose="02020603050405020304" pitchFamily="18" charset="0"/>
                  <a:cs typeface="Times New Roman" panose="02020603050405020304" pitchFamily="18" charset="0"/>
                </a:rPr>
                <a:t>d’</a:t>
              </a:r>
              <a:r>
                <a:rPr lang="fr-FR" altLang="en-US" sz="975" b="1" kern="1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altLang="en-US" sz="975" b="1" kern="1200">
                  <a:latin typeface="Times New Roman" panose="02020603050405020304" pitchFamily="18" charset="0"/>
                  <a:ea typeface="Times New Roman" panose="02020603050405020304" pitchFamily="18" charset="0"/>
                  <a:cs typeface="Times New Roman" panose="02020603050405020304" pitchFamily="18" charset="0"/>
                </a:rPr>
                <a:t>ction </a:t>
              </a:r>
              <a:r>
                <a:rPr lang="fr-FR" altLang="en-US" sz="975" b="1" kern="1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altLang="en-US" sz="975" b="1" kern="1200">
                  <a:latin typeface="Times New Roman" panose="02020603050405020304" pitchFamily="18" charset="0"/>
                  <a:ea typeface="Times New Roman" panose="02020603050405020304" pitchFamily="18" charset="0"/>
                  <a:cs typeface="Times New Roman" panose="02020603050405020304" pitchFamily="18" charset="0"/>
                </a:rPr>
                <a:t>ommunautaire</a:t>
              </a:r>
              <a:endParaRPr lang="fr-FR" altLang="en-US" sz="1463" kern="1200">
                <a:latin typeface="Arial" panose="020B0604020202020204" pitchFamily="34" charset="0"/>
                <a:ea typeface="+mn-ea"/>
                <a:cs typeface="+mn-cs"/>
              </a:endParaRPr>
            </a:p>
          </p:txBody>
        </p:sp>
        <p:pic>
          <p:nvPicPr>
            <p:cNvPr id="5121" name="Image 2" descr="grenier-en-paille-de-mil-">
              <a:extLst>
                <a:ext uri="{FF2B5EF4-FFF2-40B4-BE49-F238E27FC236}">
                  <a16:creationId xmlns:a16="http://schemas.microsoft.com/office/drawing/2014/main" xmlns="" id="{8D29B056-5CAE-4770-A2CC-92A075752A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296" y="3953428"/>
              <a:ext cx="1388751" cy="936599"/>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Image 8">
            <a:extLst>
              <a:ext uri="{FF2B5EF4-FFF2-40B4-BE49-F238E27FC236}">
                <a16:creationId xmlns:a16="http://schemas.microsoft.com/office/drawing/2014/main" xmlns="" id="{1618579B-3FEF-4B1E-9750-24D1D046BF53}"/>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0340" y="2572468"/>
            <a:ext cx="965380" cy="523046"/>
          </a:xfrm>
          <a:prstGeom prst="rect">
            <a:avLst/>
          </a:prstGeom>
          <a:noFill/>
          <a:ln>
            <a:noFill/>
          </a:ln>
        </p:spPr>
      </p:pic>
      <p:pic>
        <p:nvPicPr>
          <p:cNvPr id="60" name="Image 9">
            <a:extLst>
              <a:ext uri="{FF2B5EF4-FFF2-40B4-BE49-F238E27FC236}">
                <a16:creationId xmlns:a16="http://schemas.microsoft.com/office/drawing/2014/main" xmlns="" id="{7DF53214-8798-4783-BB58-F566945E0CAA}"/>
              </a:ext>
            </a:extLst>
          </p:cNvPr>
          <p:cNvPicPr/>
          <p:nvPr/>
        </p:nvPicPr>
        <p:blipFill>
          <a:blip r:embed="rId15" cstate="print">
            <a:extLst>
              <a:ext uri="{28A0092B-C50C-407E-A947-70E740481C1C}">
                <a14:useLocalDpi xmlns:a14="http://schemas.microsoft.com/office/drawing/2010/main"/>
              </a:ext>
            </a:extLst>
          </a:blip>
          <a:srcRect/>
          <a:stretch>
            <a:fillRect/>
          </a:stretch>
        </p:blipFill>
        <p:spPr bwMode="auto">
          <a:xfrm>
            <a:off x="124776" y="3153119"/>
            <a:ext cx="1177331" cy="709852"/>
          </a:xfrm>
          <a:prstGeom prst="rect">
            <a:avLst/>
          </a:prstGeom>
          <a:noFill/>
        </p:spPr>
      </p:pic>
      <p:sp>
        <p:nvSpPr>
          <p:cNvPr id="6" name="Rectangle 2">
            <a:extLst>
              <a:ext uri="{FF2B5EF4-FFF2-40B4-BE49-F238E27FC236}">
                <a16:creationId xmlns:a16="http://schemas.microsoft.com/office/drawing/2014/main" xmlns="" id="{BE025105-2262-49B9-8554-B2D32654A43E}"/>
              </a:ext>
            </a:extLst>
          </p:cNvPr>
          <p:cNvSpPr>
            <a:spLocks noChangeArrowheads="1"/>
          </p:cNvSpPr>
          <p:nvPr/>
        </p:nvSpPr>
        <p:spPr bwMode="auto">
          <a:xfrm>
            <a:off x="0" y="492865"/>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a:buClrTx/>
            </a:pPr>
            <a:endParaRPr lang="en-US" sz="1463" kern="1200">
              <a:ea typeface="+mn-ea"/>
              <a:cs typeface="+mn-cs"/>
            </a:endParaRPr>
          </a:p>
        </p:txBody>
      </p:sp>
      <p:sp>
        <p:nvSpPr>
          <p:cNvPr id="8" name="Rectangle 4">
            <a:extLst>
              <a:ext uri="{FF2B5EF4-FFF2-40B4-BE49-F238E27FC236}">
                <a16:creationId xmlns:a16="http://schemas.microsoft.com/office/drawing/2014/main" xmlns="" id="{58B38891-EC25-4133-A61D-100B20F937C5}"/>
              </a:ext>
            </a:extLst>
          </p:cNvPr>
          <p:cNvSpPr>
            <a:spLocks noChangeArrowheads="1"/>
          </p:cNvSpPr>
          <p:nvPr/>
        </p:nvSpPr>
        <p:spPr bwMode="auto">
          <a:xfrm>
            <a:off x="2166127" y="4014445"/>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a:buClrTx/>
            </a:pPr>
            <a:endParaRPr lang="en-US" sz="1463" kern="1200">
              <a:ea typeface="+mn-ea"/>
              <a:cs typeface="+mn-cs"/>
            </a:endParaRPr>
          </a:p>
        </p:txBody>
      </p:sp>
      <p:grpSp>
        <p:nvGrpSpPr>
          <p:cNvPr id="11" name="Group 10">
            <a:extLst>
              <a:ext uri="{FF2B5EF4-FFF2-40B4-BE49-F238E27FC236}">
                <a16:creationId xmlns:a16="http://schemas.microsoft.com/office/drawing/2014/main" xmlns="" id="{F014B8BC-F28F-4D80-AA31-A0207478CF8C}"/>
              </a:ext>
            </a:extLst>
          </p:cNvPr>
          <p:cNvGrpSpPr/>
          <p:nvPr/>
        </p:nvGrpSpPr>
        <p:grpSpPr>
          <a:xfrm>
            <a:off x="2093364" y="3577201"/>
            <a:ext cx="1403994" cy="1212527"/>
            <a:chOff x="2612243" y="4482919"/>
            <a:chExt cx="1143040" cy="1637320"/>
          </a:xfrm>
        </p:grpSpPr>
        <p:graphicFrame>
          <p:nvGraphicFramePr>
            <p:cNvPr id="9" name="Object 8">
              <a:extLst>
                <a:ext uri="{FF2B5EF4-FFF2-40B4-BE49-F238E27FC236}">
                  <a16:creationId xmlns:a16="http://schemas.microsoft.com/office/drawing/2014/main" xmlns="" id="{8271D479-C5F1-4F9B-B635-D146B458FCDC}"/>
                </a:ext>
              </a:extLst>
            </p:cNvPr>
            <p:cNvGraphicFramePr>
              <a:graphicFrameLocks noChangeAspect="1"/>
            </p:cNvGraphicFramePr>
            <p:nvPr/>
          </p:nvGraphicFramePr>
          <p:xfrm>
            <a:off x="2612243" y="4482919"/>
            <a:ext cx="1112838" cy="876300"/>
          </p:xfrm>
          <a:graphic>
            <a:graphicData uri="http://schemas.openxmlformats.org/presentationml/2006/ole">
              <mc:AlternateContent xmlns:mc="http://schemas.openxmlformats.org/markup-compatibility/2006">
                <mc:Choice xmlns:v="urn:schemas-microsoft-com:vml" Requires="v">
                  <p:oleObj spid="_x0000_s185354" name="Bitmap Image" r:id="rId16" imgW="3285714" imgH="2914286" progId="Paint.Picture">
                    <p:embed/>
                  </p:oleObj>
                </mc:Choice>
                <mc:Fallback>
                  <p:oleObj name="Bitmap Image" r:id="rId16" imgW="3285714" imgH="2914286" progId="Paint.Picture">
                    <p:embed/>
                    <p:pic>
                      <p:nvPicPr>
                        <p:cNvPr id="9" name="Object 8">
                          <a:extLst>
                            <a:ext uri="{FF2B5EF4-FFF2-40B4-BE49-F238E27FC236}">
                              <a16:creationId xmlns:a16="http://schemas.microsoft.com/office/drawing/2014/main" xmlns="" id="{8271D479-C5F1-4F9B-B635-D146B458FCD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2243" y="4482919"/>
                          <a:ext cx="111283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xmlns="" id="{E6F83B33-0D34-4953-954D-9A3DC848C5BC}"/>
                </a:ext>
              </a:extLst>
            </p:cNvPr>
            <p:cNvSpPr txBox="1"/>
            <p:nvPr/>
          </p:nvSpPr>
          <p:spPr>
            <a:xfrm>
              <a:off x="2666003" y="5387741"/>
              <a:ext cx="1089280" cy="732498"/>
            </a:xfrm>
            <a:prstGeom prst="rect">
              <a:avLst/>
            </a:prstGeom>
            <a:noFill/>
          </p:spPr>
          <p:txBody>
            <a:bodyPr wrap="square" rtlCol="0">
              <a:spAutoFit/>
            </a:bodyPr>
            <a:lstStyle/>
            <a:p>
              <a:pPr algn="ctr" defTabSz="742950">
                <a:buClrTx/>
              </a:pPr>
              <a:r>
                <a:rPr lang="en-US" sz="975" b="1" kern="1200">
                  <a:ea typeface="+mn-ea"/>
                  <a:cs typeface="+mn-cs"/>
                </a:rPr>
                <a:t>Direction Générale des Productions Végétales</a:t>
              </a:r>
            </a:p>
          </p:txBody>
        </p:sp>
      </p:grpSp>
      <p:grpSp>
        <p:nvGrpSpPr>
          <p:cNvPr id="12" name="Group 11">
            <a:extLst>
              <a:ext uri="{FF2B5EF4-FFF2-40B4-BE49-F238E27FC236}">
                <a16:creationId xmlns:a16="http://schemas.microsoft.com/office/drawing/2014/main" xmlns="" id="{1CE9D27D-A691-40E1-B77B-A4BDCF8AEA90}"/>
              </a:ext>
            </a:extLst>
          </p:cNvPr>
          <p:cNvGrpSpPr/>
          <p:nvPr/>
        </p:nvGrpSpPr>
        <p:grpSpPr>
          <a:xfrm>
            <a:off x="7346954" y="1957829"/>
            <a:ext cx="1854450" cy="1582153"/>
            <a:chOff x="7643138" y="1640631"/>
            <a:chExt cx="2282400" cy="1947265"/>
          </a:xfrm>
        </p:grpSpPr>
        <p:pic>
          <p:nvPicPr>
            <p:cNvPr id="34" name="Picture 33">
              <a:extLst>
                <a:ext uri="{FF2B5EF4-FFF2-40B4-BE49-F238E27FC236}">
                  <a16:creationId xmlns:a16="http://schemas.microsoft.com/office/drawing/2014/main" xmlns="" id="{F681CF82-98B7-43AB-A10F-C12AB86980B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53293" y="1640631"/>
              <a:ext cx="1418953" cy="1295274"/>
            </a:xfrm>
            <a:prstGeom prst="rect">
              <a:avLst/>
            </a:prstGeom>
          </p:spPr>
        </p:pic>
        <p:sp>
          <p:nvSpPr>
            <p:cNvPr id="32" name="TextBox 31">
              <a:extLst>
                <a:ext uri="{FF2B5EF4-FFF2-40B4-BE49-F238E27FC236}">
                  <a16:creationId xmlns:a16="http://schemas.microsoft.com/office/drawing/2014/main" xmlns="" id="{7DE18603-569A-46B4-8E5D-720B9450A9A8}"/>
                </a:ext>
              </a:extLst>
            </p:cNvPr>
            <p:cNvSpPr txBox="1"/>
            <p:nvPr/>
          </p:nvSpPr>
          <p:spPr>
            <a:xfrm>
              <a:off x="7643138" y="2920258"/>
              <a:ext cx="2282400" cy="667638"/>
            </a:xfrm>
            <a:prstGeom prst="rect">
              <a:avLst/>
            </a:prstGeom>
            <a:noFill/>
          </p:spPr>
          <p:txBody>
            <a:bodyPr wrap="square" rtlCol="0">
              <a:spAutoFit/>
            </a:bodyPr>
            <a:lstStyle/>
            <a:p>
              <a:pPr algn="ctr" defTabSz="742950">
                <a:buClrTx/>
              </a:pPr>
              <a:r>
                <a:rPr lang="en-US" sz="975" b="1" kern="1200">
                  <a:ea typeface="+mn-ea"/>
                  <a:cs typeface="+mn-cs"/>
                </a:rPr>
                <a:t>Minist</a:t>
              </a:r>
              <a:r>
                <a:rPr lang="fr-FR" altLang="en-US" sz="975" b="1" kern="1200">
                  <a:ea typeface="+mn-ea"/>
                  <a:cs typeface="+mn-cs"/>
                </a:rPr>
                <a:t>è</a:t>
              </a:r>
              <a:r>
                <a:rPr lang="en-US" sz="975" b="1" kern="1200">
                  <a:ea typeface="+mn-ea"/>
                  <a:cs typeface="+mn-cs"/>
                </a:rPr>
                <a:t>re de l’Agriculture et des Aménagements Hydro-Agricoles</a:t>
              </a:r>
            </a:p>
          </p:txBody>
        </p:sp>
      </p:grpSp>
      <p:pic>
        <p:nvPicPr>
          <p:cNvPr id="14" name="Picture 13">
            <a:extLst>
              <a:ext uri="{FF2B5EF4-FFF2-40B4-BE49-F238E27FC236}">
                <a16:creationId xmlns:a16="http://schemas.microsoft.com/office/drawing/2014/main" xmlns="" id="{54177E93-0272-4A04-83BB-AA03AB47A9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9530" y="4088305"/>
            <a:ext cx="1250370" cy="428252"/>
          </a:xfrm>
          <a:prstGeom prst="rect">
            <a:avLst/>
          </a:prstGeom>
        </p:spPr>
      </p:pic>
      <p:pic>
        <p:nvPicPr>
          <p:cNvPr id="5126" name="Picture 6" descr="LogoSicarex">
            <a:extLst>
              <a:ext uri="{FF2B5EF4-FFF2-40B4-BE49-F238E27FC236}">
                <a16:creationId xmlns:a16="http://schemas.microsoft.com/office/drawing/2014/main" xmlns="" id="{364B54DC-28C1-4DB9-906A-C9A26337D0E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4447" y="4574162"/>
            <a:ext cx="853877" cy="76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7CA7823E-0223-4BAD-9F19-114860F8664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50587" y="4742775"/>
            <a:ext cx="622835" cy="622835"/>
          </a:xfrm>
          <a:prstGeom prst="rect">
            <a:avLst/>
          </a:prstGeom>
        </p:spPr>
      </p:pic>
      <p:pic>
        <p:nvPicPr>
          <p:cNvPr id="20" name="Picture 19">
            <a:extLst>
              <a:ext uri="{FF2B5EF4-FFF2-40B4-BE49-F238E27FC236}">
                <a16:creationId xmlns:a16="http://schemas.microsoft.com/office/drawing/2014/main" xmlns="" id="{35923577-5EB5-4D01-8E9E-736CE617955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02107" y="4617670"/>
            <a:ext cx="842880" cy="622836"/>
          </a:xfrm>
          <a:prstGeom prst="rect">
            <a:avLst/>
          </a:prstGeom>
        </p:spPr>
      </p:pic>
      <p:pic>
        <p:nvPicPr>
          <p:cNvPr id="26" name="Picture 25">
            <a:extLst>
              <a:ext uri="{FF2B5EF4-FFF2-40B4-BE49-F238E27FC236}">
                <a16:creationId xmlns:a16="http://schemas.microsoft.com/office/drawing/2014/main" xmlns="" id="{D82A5153-CC03-42CA-A370-1F4303A5A33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6294" y="5391790"/>
            <a:ext cx="745475" cy="473192"/>
          </a:xfrm>
          <a:prstGeom prst="rect">
            <a:avLst/>
          </a:prstGeom>
        </p:spPr>
      </p:pic>
      <p:pic>
        <p:nvPicPr>
          <p:cNvPr id="33" name="Picture 32">
            <a:extLst>
              <a:ext uri="{FF2B5EF4-FFF2-40B4-BE49-F238E27FC236}">
                <a16:creationId xmlns:a16="http://schemas.microsoft.com/office/drawing/2014/main" xmlns="" id="{15F1F638-DD88-4D13-A2E3-DDBB8F0B8D8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96497" y="5341619"/>
            <a:ext cx="914439" cy="608517"/>
          </a:xfrm>
          <a:prstGeom prst="rect">
            <a:avLst/>
          </a:prstGeom>
        </p:spPr>
      </p:pic>
      <p:pic>
        <p:nvPicPr>
          <p:cNvPr id="36" name="Picture 35">
            <a:extLst>
              <a:ext uri="{FF2B5EF4-FFF2-40B4-BE49-F238E27FC236}">
                <a16:creationId xmlns:a16="http://schemas.microsoft.com/office/drawing/2014/main" xmlns="" id="{EEAE050A-9C1D-4E47-B57E-A9E7950CEF6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21257" y="5365610"/>
            <a:ext cx="806224" cy="622834"/>
          </a:xfrm>
          <a:prstGeom prst="rect">
            <a:avLst/>
          </a:prstGeom>
        </p:spPr>
      </p:pic>
      <p:sp>
        <p:nvSpPr>
          <p:cNvPr id="37" name="TextBox 36">
            <a:extLst>
              <a:ext uri="{FF2B5EF4-FFF2-40B4-BE49-F238E27FC236}">
                <a16:creationId xmlns:a16="http://schemas.microsoft.com/office/drawing/2014/main" xmlns="" id="{D831A842-A889-4750-A6C4-51C6BFC8F2D4}"/>
              </a:ext>
            </a:extLst>
          </p:cNvPr>
          <p:cNvSpPr txBox="1"/>
          <p:nvPr/>
        </p:nvSpPr>
        <p:spPr>
          <a:xfrm>
            <a:off x="2926423" y="3171422"/>
            <a:ext cx="1199182" cy="267446"/>
          </a:xfrm>
          <a:prstGeom prst="rect">
            <a:avLst/>
          </a:prstGeom>
          <a:noFill/>
        </p:spPr>
        <p:txBody>
          <a:bodyPr wrap="square" rtlCol="0">
            <a:spAutoFit/>
          </a:bodyPr>
          <a:lstStyle>
            <a:defPPr>
              <a:defRPr lang="en-US"/>
            </a:defPPr>
            <a:lvl1pPr>
              <a:defRPr sz="1400" b="1">
                <a:solidFill>
                  <a:srgbClr val="002060"/>
                </a:solidFill>
              </a:defRPr>
            </a:lvl1pPr>
          </a:lstStyle>
          <a:p>
            <a:pPr defTabSz="742950">
              <a:buClrTx/>
            </a:pPr>
            <a:r>
              <a:rPr lang="en-US" sz="1138" kern="1200">
                <a:ea typeface="+mn-ea"/>
                <a:cs typeface="+mn-cs"/>
              </a:rPr>
              <a:t>AGRIPROMO</a:t>
            </a:r>
          </a:p>
        </p:txBody>
      </p:sp>
      <p:sp>
        <p:nvSpPr>
          <p:cNvPr id="49" name="TextBox 48">
            <a:extLst>
              <a:ext uri="{FF2B5EF4-FFF2-40B4-BE49-F238E27FC236}">
                <a16:creationId xmlns:a16="http://schemas.microsoft.com/office/drawing/2014/main" xmlns="" id="{80B1BC08-3459-415D-A2AB-E0B1B132A424}"/>
              </a:ext>
            </a:extLst>
          </p:cNvPr>
          <p:cNvSpPr txBox="1"/>
          <p:nvPr/>
        </p:nvSpPr>
        <p:spPr>
          <a:xfrm>
            <a:off x="3167726" y="2692599"/>
            <a:ext cx="1120898" cy="267446"/>
          </a:xfrm>
          <a:prstGeom prst="rect">
            <a:avLst/>
          </a:prstGeom>
          <a:noFill/>
        </p:spPr>
        <p:txBody>
          <a:bodyPr wrap="square" rtlCol="0">
            <a:spAutoFit/>
          </a:bodyPr>
          <a:lstStyle/>
          <a:p>
            <a:pPr defTabSz="742950">
              <a:buClrTx/>
            </a:pPr>
            <a:r>
              <a:rPr lang="en-US" sz="1138" b="1" kern="1200">
                <a:solidFill>
                  <a:srgbClr val="002060"/>
                </a:solidFill>
                <a:ea typeface="+mn-ea"/>
                <a:cs typeface="+mn-cs"/>
              </a:rPr>
              <a:t>UPPA-Houet</a:t>
            </a:r>
          </a:p>
        </p:txBody>
      </p:sp>
      <p:pic>
        <p:nvPicPr>
          <p:cNvPr id="7" name="Picture 6"/>
          <p:cNvPicPr>
            <a:picLocks noChangeAspect="1"/>
          </p:cNvPicPr>
          <p:nvPr/>
        </p:nvPicPr>
        <p:blipFill>
          <a:blip r:embed="rId26"/>
          <a:stretch>
            <a:fillRect/>
          </a:stretch>
        </p:blipFill>
        <p:spPr>
          <a:xfrm>
            <a:off x="4500448" y="4807510"/>
            <a:ext cx="967495" cy="628872"/>
          </a:xfrm>
          <a:prstGeom prst="rect">
            <a:avLst/>
          </a:prstGeom>
        </p:spPr>
      </p:pic>
      <p:pic>
        <p:nvPicPr>
          <p:cNvPr id="13" name="Picture 12"/>
          <p:cNvPicPr>
            <a:picLocks noChangeAspect="1"/>
          </p:cNvPicPr>
          <p:nvPr/>
        </p:nvPicPr>
        <p:blipFill>
          <a:blip r:embed="rId27"/>
          <a:stretch>
            <a:fillRect/>
          </a:stretch>
        </p:blipFill>
        <p:spPr>
          <a:xfrm>
            <a:off x="7618177" y="4595008"/>
            <a:ext cx="854192" cy="1153159"/>
          </a:xfrm>
          <a:prstGeom prst="rect">
            <a:avLst/>
          </a:prstGeom>
        </p:spPr>
      </p:pic>
      <p:pic>
        <p:nvPicPr>
          <p:cNvPr id="44" name="Picture 4" descr="Related imag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840461" y="4483433"/>
            <a:ext cx="703439" cy="7034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29"/>
          <a:stretch>
            <a:fillRect/>
          </a:stretch>
        </p:blipFill>
        <p:spPr>
          <a:xfrm>
            <a:off x="3042150" y="4871675"/>
            <a:ext cx="1038656" cy="547249"/>
          </a:xfrm>
          <a:prstGeom prst="rect">
            <a:avLst/>
          </a:prstGeom>
        </p:spPr>
      </p:pic>
      <p:pic>
        <p:nvPicPr>
          <p:cNvPr id="47" name="Picture 23" descr="Image result for kfw"/>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5733598" y="5357903"/>
            <a:ext cx="677261" cy="240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1"/>
          <a:stretch>
            <a:fillRect/>
          </a:stretch>
        </p:blipFill>
        <p:spPr>
          <a:xfrm>
            <a:off x="4625012" y="5645877"/>
            <a:ext cx="1456176" cy="635627"/>
          </a:xfrm>
          <a:prstGeom prst="rect">
            <a:avLst/>
          </a:prstGeom>
        </p:spPr>
      </p:pic>
    </p:spTree>
    <p:extLst>
      <p:ext uri="{BB962C8B-B14F-4D97-AF65-F5344CB8AC3E}">
        <p14:creationId xmlns:p14="http://schemas.microsoft.com/office/powerpoint/2010/main" val="903929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75" name="Google Shape;175;p27"/>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ACRONYMS</a:t>
            </a:r>
            <a:endParaRPr sz="2200" b="1" i="0" u="none" strike="noStrike" cap="none">
              <a:solidFill>
                <a:schemeClr val="dk1"/>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4151630542"/>
              </p:ext>
            </p:extLst>
          </p:nvPr>
        </p:nvGraphicFramePr>
        <p:xfrm>
          <a:off x="675281" y="1089211"/>
          <a:ext cx="4017743" cy="3445739"/>
        </p:xfrm>
        <a:graphic>
          <a:graphicData uri="http://schemas.openxmlformats.org/drawingml/2006/table">
            <a:tbl>
              <a:tblPr>
                <a:tableStyleId>{318E6629-4EBB-4D30-9DD3-6ACEAB857B28}</a:tableStyleId>
              </a:tblPr>
              <a:tblGrid>
                <a:gridCol w="1176000">
                  <a:extLst>
                    <a:ext uri="{9D8B030D-6E8A-4147-A177-3AD203B41FA5}">
                      <a16:colId xmlns:a16="http://schemas.microsoft.com/office/drawing/2014/main" xmlns="" val="20000"/>
                    </a:ext>
                  </a:extLst>
                </a:gridCol>
                <a:gridCol w="2841743">
                  <a:extLst>
                    <a:ext uri="{9D8B030D-6E8A-4147-A177-3AD203B41FA5}">
                      <a16:colId xmlns:a16="http://schemas.microsoft.com/office/drawing/2014/main" xmlns="" val="20001"/>
                    </a:ext>
                  </a:extLst>
                </a:gridCol>
              </a:tblGrid>
              <a:tr h="109330">
                <a:tc>
                  <a:txBody>
                    <a:bodyPr/>
                    <a:lstStyle/>
                    <a:p>
                      <a:pPr algn="l" rtl="0" fontAlgn="ctr"/>
                      <a:r>
                        <a:rPr lang="en-US" sz="1100" dirty="0" smtClean="0">
                          <a:solidFill>
                            <a:schemeClr val="tx1"/>
                          </a:solidFill>
                          <a:latin typeface="Arial" panose="020B0604020202020204" pitchFamily="34" charset="0"/>
                          <a:cs typeface="Arial" panose="020B0604020202020204" pitchFamily="34" charset="0"/>
                        </a:rPr>
                        <a:t>ABC</a:t>
                      </a: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c>
                  <a:txBody>
                    <a:bodyPr/>
                    <a:lstStyle/>
                    <a:p>
                      <a:pPr marL="349250" indent="-349250" algn="l" rtl="0" fontAlgn="ctr"/>
                      <a:r>
                        <a:rPr lang="en-US" sz="1100" dirty="0" smtClean="0">
                          <a:solidFill>
                            <a:schemeClr val="tx1"/>
                          </a:solidFill>
                          <a:latin typeface="Arial" panose="020B0604020202020204" pitchFamily="34" charset="0"/>
                          <a:cs typeface="Arial" panose="020B0604020202020204" pitchFamily="34" charset="0"/>
                        </a:rPr>
                        <a:t> Agribusiness Capital Fund</a:t>
                      </a: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r>
              <a:tr h="109330">
                <a:tc>
                  <a:txBody>
                    <a:bodyPr/>
                    <a:lstStyle/>
                    <a:p>
                      <a:pPr algn="l" rtl="0" fontAlgn="ctr"/>
                      <a:r>
                        <a:rPr lang="en-US" sz="1100" dirty="0" err="1">
                          <a:solidFill>
                            <a:schemeClr val="tx1"/>
                          </a:solidFill>
                          <a:latin typeface="Arial" panose="020B0604020202020204" pitchFamily="34" charset="0"/>
                          <a:cs typeface="Arial" panose="020B0604020202020204" pitchFamily="34" charset="0"/>
                        </a:rPr>
                        <a:t>AfDB</a:t>
                      </a: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c>
                  <a:txBody>
                    <a:bodyPr/>
                    <a:lstStyle/>
                    <a:p>
                      <a:pPr marL="349250" indent="-349250" algn="l" rtl="0" fontAlgn="ctr"/>
                      <a:r>
                        <a:rPr lang="en-US" sz="1100" dirty="0">
                          <a:solidFill>
                            <a:schemeClr val="tx1"/>
                          </a:solidFill>
                          <a:latin typeface="Arial" panose="020B0604020202020204" pitchFamily="34" charset="0"/>
                          <a:cs typeface="Arial" panose="020B0604020202020204" pitchFamily="34" charset="0"/>
                        </a:rPr>
                        <a:t>African Development Bank</a:t>
                      </a:r>
                    </a:p>
                  </a:txBody>
                  <a:tcPr marL="5467" marR="5467" marT="5467" marB="0"/>
                </a:tc>
                <a:extLst>
                  <a:ext uri="{0D108BD9-81ED-4DB2-BD59-A6C34878D82A}">
                    <a16:rowId xmlns:a16="http://schemas.microsoft.com/office/drawing/2014/main" xmlns="" val="10000"/>
                  </a:ext>
                </a:extLst>
              </a:tr>
              <a:tr h="109330">
                <a:tc>
                  <a:txBody>
                    <a:bodyPr/>
                    <a:lstStyle/>
                    <a:p>
                      <a:pPr algn="l" rtl="0" fontAlgn="ctr"/>
                      <a:r>
                        <a:rPr lang="en-US" sz="1100" dirty="0">
                          <a:solidFill>
                            <a:schemeClr val="tx1"/>
                          </a:solidFill>
                          <a:latin typeface="Arial" panose="020B0604020202020204" pitchFamily="34" charset="0"/>
                          <a:cs typeface="Arial" panose="020B0604020202020204" pitchFamily="34" charset="0"/>
                        </a:rPr>
                        <a:t>AGRA</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Alliance for a Green Revolution in Africa</a:t>
                      </a:r>
                    </a:p>
                  </a:txBody>
                  <a:tcPr marL="5467" marR="5467" marT="5467" marB="0"/>
                </a:tc>
                <a:extLst>
                  <a:ext uri="{0D108BD9-81ED-4DB2-BD59-A6C34878D82A}">
                    <a16:rowId xmlns:a16="http://schemas.microsoft.com/office/drawing/2014/main" xmlns="" val="10001"/>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ASWG</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Agricultural Sector Working Group</a:t>
                      </a:r>
                    </a:p>
                  </a:txBody>
                  <a:tcPr marL="5467" marR="5467" marT="5467" marB="0"/>
                </a:tc>
                <a:extLst>
                  <a:ext uri="{0D108BD9-81ED-4DB2-BD59-A6C34878D82A}">
                    <a16:rowId xmlns:a16="http://schemas.microsoft.com/office/drawing/2014/main" xmlns="" val="10003"/>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CAADP </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Comprehensive Africa Agricultural Development Program </a:t>
                      </a:r>
                    </a:p>
                  </a:txBody>
                  <a:tcPr marL="5467" marR="5467" marT="5467" marB="0"/>
                </a:tc>
                <a:extLst>
                  <a:ext uri="{0D108BD9-81ED-4DB2-BD59-A6C34878D82A}">
                    <a16:rowId xmlns:a16="http://schemas.microsoft.com/office/drawing/2014/main" xmlns="" val="10005"/>
                  </a:ext>
                </a:extLst>
              </a:tr>
              <a:tr h="109330">
                <a:tc>
                  <a:txBody>
                    <a:bodyPr/>
                    <a:lstStyle/>
                    <a:p>
                      <a:pPr algn="l" rtl="0" fontAlgn="ctr"/>
                      <a:r>
                        <a:rPr lang="en-US" sz="1100" dirty="0" smtClean="0">
                          <a:solidFill>
                            <a:schemeClr val="tx1"/>
                          </a:solidFill>
                          <a:latin typeface="Arial" panose="020B0604020202020204" pitchFamily="34" charset="0"/>
                          <a:cs typeface="Arial" panose="020B0604020202020204" pitchFamily="34" charset="0"/>
                        </a:rPr>
                        <a:t>CARI </a:t>
                      </a: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c>
                  <a:txBody>
                    <a:bodyPr/>
                    <a:lstStyle/>
                    <a:p>
                      <a:pPr algn="l" rtl="0" fontAlgn="ctr"/>
                      <a:r>
                        <a:rPr lang="en-US" sz="1100" dirty="0" smtClean="0">
                          <a:solidFill>
                            <a:schemeClr val="tx1"/>
                          </a:solidFill>
                          <a:latin typeface="Arial" panose="020B0604020202020204" pitchFamily="34" charset="0"/>
                          <a:cs typeface="Arial" panose="020B0604020202020204" pitchFamily="34" charset="0"/>
                        </a:rPr>
                        <a:t>Competitive African Rice Initiative</a:t>
                      </a: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r>
              <a:tr h="109330">
                <a:tc>
                  <a:txBody>
                    <a:bodyPr/>
                    <a:lstStyle/>
                    <a:p>
                      <a:pPr algn="l" rtl="0" fontAlgn="ctr"/>
                      <a:r>
                        <a:rPr lang="en-US" sz="1100" dirty="0" smtClean="0">
                          <a:solidFill>
                            <a:schemeClr val="tx1"/>
                          </a:solidFill>
                          <a:latin typeface="Arial" panose="020B0604020202020204" pitchFamily="34" charset="0"/>
                          <a:cs typeface="Arial" panose="020B0604020202020204" pitchFamily="34" charset="0"/>
                        </a:rPr>
                        <a:t>CIPAM</a:t>
                      </a:r>
                    </a:p>
                    <a:p>
                      <a:pPr algn="l" rtl="0" fontAlgn="ctr"/>
                      <a:endParaRPr lang="en-US" sz="1100" dirty="0" smtClean="0">
                        <a:solidFill>
                          <a:schemeClr val="tx1"/>
                        </a:solidFill>
                        <a:latin typeface="Arial" panose="020B0604020202020204" pitchFamily="34" charset="0"/>
                        <a:cs typeface="Arial" panose="020B0604020202020204" pitchFamily="34" charset="0"/>
                      </a:endParaRPr>
                    </a:p>
                    <a:p>
                      <a:pPr algn="l" rtl="0" fontAlgn="ct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Arial" panose="020B0604020202020204" pitchFamily="34" charset="0"/>
                          <a:ea typeface="Calibri"/>
                          <a:cs typeface="Arial" panose="020B0604020202020204" pitchFamily="34" charset="0"/>
                          <a:sym typeface="Arial"/>
                        </a:rPr>
                        <a:t>(</a:t>
                      </a:r>
                      <a:r>
                        <a:rPr lang="en-US" sz="1100" b="0" i="0" u="none" strike="noStrike" cap="none" baseline="0" dirty="0" err="1" smtClean="0">
                          <a:solidFill>
                            <a:schemeClr val="tx1"/>
                          </a:solidFill>
                          <a:latin typeface="Arial" panose="020B0604020202020204" pitchFamily="34" charset="0"/>
                          <a:ea typeface="Calibri"/>
                          <a:cs typeface="Arial" panose="020B0604020202020204" pitchFamily="34" charset="0"/>
                          <a:sym typeface="Arial"/>
                        </a:rPr>
                        <a:t>Compagnie</a:t>
                      </a:r>
                      <a:r>
                        <a:rPr lang="en-US" sz="1100" b="0" i="0" u="none" strike="noStrike" cap="none" baseline="0" dirty="0" smtClean="0">
                          <a:solidFill>
                            <a:schemeClr val="tx1"/>
                          </a:solidFill>
                          <a:latin typeface="Arial" panose="020B0604020202020204" pitchFamily="34" charset="0"/>
                          <a:ea typeface="Calibri"/>
                          <a:cs typeface="Arial" panose="020B0604020202020204" pitchFamily="34" charset="0"/>
                          <a:sym typeface="Arial"/>
                        </a:rPr>
                        <a:t> </a:t>
                      </a:r>
                      <a:r>
                        <a:rPr lang="en-US" sz="1100" b="0" i="0" u="none" strike="noStrike" cap="none" baseline="0" dirty="0" err="1" smtClean="0">
                          <a:solidFill>
                            <a:schemeClr val="tx1"/>
                          </a:solidFill>
                          <a:latin typeface="Arial" panose="020B0604020202020204" pitchFamily="34" charset="0"/>
                          <a:ea typeface="Calibri"/>
                          <a:cs typeface="Arial" panose="020B0604020202020204" pitchFamily="34" charset="0"/>
                          <a:sym typeface="Arial"/>
                        </a:rPr>
                        <a:t>Industrielle</a:t>
                      </a:r>
                      <a:r>
                        <a:rPr lang="en-US" sz="1100" b="0" i="0" u="none" strike="noStrike" cap="none" baseline="0" dirty="0" smtClean="0">
                          <a:solidFill>
                            <a:schemeClr val="tx1"/>
                          </a:solidFill>
                          <a:latin typeface="Arial" panose="020B0604020202020204" pitchFamily="34" charset="0"/>
                          <a:ea typeface="Calibri"/>
                          <a:cs typeface="Arial" panose="020B0604020202020204" pitchFamily="34" charset="0"/>
                          <a:sym typeface="Arial"/>
                        </a:rPr>
                        <a:t> de Production </a:t>
                      </a:r>
                      <a:r>
                        <a:rPr lang="en-US" sz="1100" b="0" i="0" u="none" strike="noStrike" cap="none" baseline="0" dirty="0" err="1" smtClean="0">
                          <a:solidFill>
                            <a:schemeClr val="tx1"/>
                          </a:solidFill>
                          <a:latin typeface="Arial" panose="020B0604020202020204" pitchFamily="34" charset="0"/>
                          <a:ea typeface="Calibri"/>
                          <a:cs typeface="Arial" panose="020B0604020202020204" pitchFamily="34" charset="0"/>
                          <a:sym typeface="Arial"/>
                        </a:rPr>
                        <a:t>Agricole</a:t>
                      </a:r>
                      <a:r>
                        <a:rPr lang="en-US" sz="1100" b="0" i="0" u="none" strike="noStrike" cap="none" baseline="0" dirty="0" smtClean="0">
                          <a:solidFill>
                            <a:schemeClr val="tx1"/>
                          </a:solidFill>
                          <a:latin typeface="Arial" panose="020B0604020202020204" pitchFamily="34" charset="0"/>
                          <a:ea typeface="Calibri"/>
                          <a:cs typeface="Arial" panose="020B0604020202020204" pitchFamily="34" charset="0"/>
                          <a:sym typeface="Arial"/>
                        </a:rPr>
                        <a:t> et </a:t>
                      </a:r>
                      <a:r>
                        <a:rPr lang="en-US" sz="1100" b="0" i="0" u="none" strike="noStrike" cap="none" baseline="0" dirty="0" err="1" smtClean="0">
                          <a:solidFill>
                            <a:schemeClr val="tx1"/>
                          </a:solidFill>
                          <a:latin typeface="Arial" panose="020B0604020202020204" pitchFamily="34" charset="0"/>
                          <a:ea typeface="Calibri"/>
                          <a:cs typeface="Arial" panose="020B0604020202020204" pitchFamily="34" charset="0"/>
                          <a:sym typeface="Arial"/>
                        </a:rPr>
                        <a:t>Marchande</a:t>
                      </a:r>
                      <a:r>
                        <a:rPr lang="en-US" sz="1100" b="0" i="0" u="none" strike="noStrike" cap="none" baseline="0" dirty="0" smtClean="0">
                          <a:solidFill>
                            <a:schemeClr val="tx1"/>
                          </a:solidFill>
                          <a:latin typeface="Arial" panose="020B0604020202020204" pitchFamily="34" charset="0"/>
                          <a:ea typeface="Calibri"/>
                          <a:cs typeface="Arial" panose="020B0604020202020204" pitchFamily="34" charset="0"/>
                          <a:sym typeface="Arial"/>
                        </a:rPr>
                        <a:t> </a:t>
                      </a:r>
                      <a:r>
                        <a:rPr lang="en-US" sz="1100" b="0" i="0" u="none" strike="noStrike" cap="none" baseline="0" dirty="0" smtClean="0">
                          <a:solidFill>
                            <a:srgbClr val="C00000"/>
                          </a:solidFill>
                          <a:latin typeface="Arial" panose="020B0604020202020204" pitchFamily="34" charset="0"/>
                          <a:ea typeface="Calibri"/>
                          <a:cs typeface="Arial" panose="020B0604020202020204" pitchFamily="34" charset="0"/>
                          <a:sym typeface="Arial"/>
                        </a:rPr>
                        <a:t> </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latin typeface="Arial" panose="020B0604020202020204" pitchFamily="34" charset="0"/>
                        <a:cs typeface="Arial" panose="020B0604020202020204" pitchFamily="34" charset="0"/>
                      </a:endParaRPr>
                    </a:p>
                  </a:txBody>
                  <a:tcPr marL="5467" marR="5467" marT="5467" marB="0"/>
                </a:tc>
              </a:tr>
              <a:tr h="109330">
                <a:tc>
                  <a:txBody>
                    <a:bodyPr/>
                    <a:lstStyle/>
                    <a:p>
                      <a:pPr algn="l" rtl="0" fontAlgn="ctr"/>
                      <a:r>
                        <a:rPr lang="en-US" sz="1100" dirty="0">
                          <a:solidFill>
                            <a:schemeClr val="tx1"/>
                          </a:solidFill>
                          <a:latin typeface="Arial" panose="020B0604020202020204" pitchFamily="34" charset="0"/>
                          <a:cs typeface="Arial" panose="020B0604020202020204" pitchFamily="34" charset="0"/>
                        </a:rPr>
                        <a:t>EBA</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Enabling Business of Agriculture </a:t>
                      </a:r>
                    </a:p>
                  </a:txBody>
                  <a:tcPr marL="5467" marR="5467" marT="5467" marB="0"/>
                </a:tc>
                <a:extLst>
                  <a:ext uri="{0D108BD9-81ED-4DB2-BD59-A6C34878D82A}">
                    <a16:rowId xmlns:a16="http://schemas.microsoft.com/office/drawing/2014/main" xmlns="" val="10006"/>
                  </a:ext>
                </a:extLst>
              </a:tr>
              <a:tr h="109330">
                <a:tc>
                  <a:txBody>
                    <a:bodyPr/>
                    <a:lstStyle/>
                    <a:p>
                      <a:pPr algn="l" rtl="0" fontAlgn="ctr"/>
                      <a:r>
                        <a:rPr lang="en-US" sz="1100" dirty="0">
                          <a:solidFill>
                            <a:schemeClr val="tx1"/>
                          </a:solidFill>
                          <a:latin typeface="Arial" panose="020B0604020202020204" pitchFamily="34" charset="0"/>
                          <a:cs typeface="Arial" panose="020B0604020202020204" pitchFamily="34" charset="0"/>
                        </a:rPr>
                        <a:t>FAW</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Fall Army Worm</a:t>
                      </a:r>
                    </a:p>
                  </a:txBody>
                  <a:tcPr marL="5467" marR="5467" marT="5467" marB="0"/>
                </a:tc>
                <a:extLst>
                  <a:ext uri="{0D108BD9-81ED-4DB2-BD59-A6C34878D82A}">
                    <a16:rowId xmlns:a16="http://schemas.microsoft.com/office/drawing/2014/main" xmlns="" val="10009"/>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FDI</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Foreign Direct Investment</a:t>
                      </a:r>
                    </a:p>
                  </a:txBody>
                  <a:tcPr marL="5467" marR="5467" marT="5467" marB="0"/>
                </a:tc>
                <a:extLst>
                  <a:ext uri="{0D108BD9-81ED-4DB2-BD59-A6C34878D82A}">
                    <a16:rowId xmlns:a16="http://schemas.microsoft.com/office/drawing/2014/main" xmlns="" val="10010"/>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GDP</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Gross Domestic Product</a:t>
                      </a:r>
                    </a:p>
                  </a:txBody>
                  <a:tcPr marL="5467" marR="5467" marT="5467" marB="0"/>
                </a:tc>
                <a:extLst>
                  <a:ext uri="{0D108BD9-81ED-4DB2-BD59-A6C34878D82A}">
                    <a16:rowId xmlns:a16="http://schemas.microsoft.com/office/drawing/2014/main" xmlns="" val="10011"/>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GoBF</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Government of Burkina Faso </a:t>
                      </a:r>
                    </a:p>
                  </a:txBody>
                  <a:tcPr marL="5467" marR="5467" marT="5467" marB="0"/>
                </a:tc>
                <a:extLst>
                  <a:ext uri="{0D108BD9-81ED-4DB2-BD59-A6C34878D82A}">
                    <a16:rowId xmlns:a16="http://schemas.microsoft.com/office/drawing/2014/main" xmlns="" val="10012"/>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HA</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Hectares </a:t>
                      </a:r>
                    </a:p>
                  </a:txBody>
                  <a:tcPr marL="5467" marR="5467" marT="5467" marB="0"/>
                </a:tc>
                <a:extLst>
                  <a:ext uri="{0D108BD9-81ED-4DB2-BD59-A6C34878D82A}">
                    <a16:rowId xmlns:a16="http://schemas.microsoft.com/office/drawing/2014/main" xmlns="" val="10015"/>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HH</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Household </a:t>
                      </a:r>
                    </a:p>
                  </a:txBody>
                  <a:tcPr marL="5467" marR="5467" marT="5467" marB="0"/>
                </a:tc>
                <a:extLst>
                  <a:ext uri="{0D108BD9-81ED-4DB2-BD59-A6C34878D82A}">
                    <a16:rowId xmlns:a16="http://schemas.microsoft.com/office/drawing/2014/main" xmlns="" val="10016"/>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ICT</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Information Communication &amp; Technology</a:t>
                      </a:r>
                    </a:p>
                  </a:txBody>
                  <a:tcPr marL="5467" marR="5467" marT="5467" marB="0"/>
                </a:tc>
                <a:extLst>
                  <a:ext uri="{0D108BD9-81ED-4DB2-BD59-A6C34878D82A}">
                    <a16:rowId xmlns:a16="http://schemas.microsoft.com/office/drawing/2014/main" xmlns="" val="10017"/>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IFPRI</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International Food Policy Research Institute </a:t>
                      </a:r>
                    </a:p>
                  </a:txBody>
                  <a:tcPr marL="5467" marR="5467" marT="5467" marB="0"/>
                </a:tc>
                <a:extLst>
                  <a:ext uri="{0D108BD9-81ED-4DB2-BD59-A6C34878D82A}">
                    <a16:rowId xmlns:a16="http://schemas.microsoft.com/office/drawing/2014/main" xmlns="" val="10018"/>
                  </a:ext>
                </a:extLst>
              </a:tr>
              <a:tr h="109330">
                <a:tc>
                  <a:txBody>
                    <a:bodyPr/>
                    <a:lstStyle/>
                    <a:p>
                      <a:pPr algn="l" rtl="0" fontAlgn="ctr"/>
                      <a:r>
                        <a:rPr lang="en-US" sz="1100">
                          <a:solidFill>
                            <a:schemeClr val="tx1"/>
                          </a:solidFill>
                          <a:latin typeface="Arial" panose="020B0604020202020204" pitchFamily="34" charset="0"/>
                          <a:cs typeface="Arial" panose="020B0604020202020204" pitchFamily="34" charset="0"/>
                        </a:rPr>
                        <a:t>JSR</a:t>
                      </a:r>
                    </a:p>
                  </a:txBody>
                  <a:tcPr marL="5467" marR="5467" marT="5467" marB="0"/>
                </a:tc>
                <a:tc>
                  <a:txBody>
                    <a:bodyPr/>
                    <a:lstStyle/>
                    <a:p>
                      <a:pPr algn="l" rtl="0" fontAlgn="ctr"/>
                      <a:r>
                        <a:rPr lang="en-US" sz="1100" dirty="0">
                          <a:solidFill>
                            <a:schemeClr val="tx1"/>
                          </a:solidFill>
                          <a:latin typeface="Arial" panose="020B0604020202020204" pitchFamily="34" charset="0"/>
                          <a:cs typeface="Arial" panose="020B0604020202020204" pitchFamily="34" charset="0"/>
                        </a:rPr>
                        <a:t>Joint Sector Review </a:t>
                      </a:r>
                    </a:p>
                  </a:txBody>
                  <a:tcPr marL="5467" marR="5467" marT="5467" marB="0"/>
                </a:tc>
                <a:extLst>
                  <a:ext uri="{0D108BD9-81ED-4DB2-BD59-A6C34878D82A}">
                    <a16:rowId xmlns:a16="http://schemas.microsoft.com/office/drawing/2014/main" xmlns="" val="1001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76218030"/>
              </p:ext>
            </p:extLst>
          </p:nvPr>
        </p:nvGraphicFramePr>
        <p:xfrm>
          <a:off x="5211422" y="1129552"/>
          <a:ext cx="4026708" cy="2991684"/>
        </p:xfrm>
        <a:graphic>
          <a:graphicData uri="http://schemas.openxmlformats.org/drawingml/2006/table">
            <a:tbl>
              <a:tblPr>
                <a:tableStyleId>{318E6629-4EBB-4D30-9DD3-6ACEAB857B28}</a:tableStyleId>
              </a:tblPr>
              <a:tblGrid>
                <a:gridCol w="1150665">
                  <a:extLst>
                    <a:ext uri="{9D8B030D-6E8A-4147-A177-3AD203B41FA5}">
                      <a16:colId xmlns:a16="http://schemas.microsoft.com/office/drawing/2014/main" xmlns="" val="20000"/>
                    </a:ext>
                  </a:extLst>
                </a:gridCol>
                <a:gridCol w="2876043">
                  <a:extLst>
                    <a:ext uri="{9D8B030D-6E8A-4147-A177-3AD203B41FA5}">
                      <a16:colId xmlns:a16="http://schemas.microsoft.com/office/drawing/2014/main" xmlns="" val="20001"/>
                    </a:ext>
                  </a:extLst>
                </a:gridCol>
              </a:tblGrid>
              <a:tr h="109330">
                <a:tc>
                  <a:txBody>
                    <a:bodyPr/>
                    <a:lstStyle/>
                    <a:p>
                      <a:pPr algn="l" rtl="0" fontAlgn="ctr"/>
                      <a:r>
                        <a:rPr lang="en-US" sz="1200" dirty="0">
                          <a:latin typeface="Arial" panose="020B0604020202020204" pitchFamily="34" charset="0"/>
                          <a:cs typeface="Arial" panose="020B0604020202020204" pitchFamily="34" charset="0"/>
                        </a:rPr>
                        <a:t>M&amp;E</a:t>
                      </a:r>
                    </a:p>
                  </a:txBody>
                  <a:tcPr marL="5467" marR="5467" marT="5467" marB="0" anchor="ctr"/>
                </a:tc>
                <a:tc>
                  <a:txBody>
                    <a:bodyPr/>
                    <a:lstStyle/>
                    <a:p>
                      <a:pPr algn="l" rtl="0" fontAlgn="ctr"/>
                      <a:r>
                        <a:rPr lang="en-US" sz="1200">
                          <a:latin typeface="Arial" panose="020B0604020202020204" pitchFamily="34" charset="0"/>
                          <a:cs typeface="Arial" panose="020B0604020202020204" pitchFamily="34" charset="0"/>
                        </a:rPr>
                        <a:t>Monitoring and Evaluation </a:t>
                      </a:r>
                    </a:p>
                  </a:txBody>
                  <a:tcPr marL="5467" marR="5467" marT="5467" marB="0" anchor="ctr"/>
                </a:tc>
                <a:extLst>
                  <a:ext uri="{0D108BD9-81ED-4DB2-BD59-A6C34878D82A}">
                    <a16:rowId xmlns:a16="http://schemas.microsoft.com/office/drawing/2014/main" xmlns="" val="10000"/>
                  </a:ext>
                </a:extLst>
              </a:tr>
              <a:tr h="207727">
                <a:tc>
                  <a:txBody>
                    <a:bodyPr/>
                    <a:lstStyle/>
                    <a:p>
                      <a:pPr algn="l" rtl="0" fontAlgn="ctr"/>
                      <a:r>
                        <a:rPr lang="en-US" sz="1200" dirty="0">
                          <a:latin typeface="Arial" panose="020B0604020202020204" pitchFamily="34" charset="0"/>
                          <a:cs typeface="Arial" panose="020B0604020202020204" pitchFamily="34" charset="0"/>
                        </a:rPr>
                        <a:t>METASIP</a:t>
                      </a:r>
                    </a:p>
                  </a:txBody>
                  <a:tcPr marL="5467" marR="5467" marT="5467" marB="0" anchor="ctr"/>
                </a:tc>
                <a:tc>
                  <a:txBody>
                    <a:bodyPr/>
                    <a:lstStyle/>
                    <a:p>
                      <a:pPr algn="l" rtl="0" fontAlgn="ctr"/>
                      <a:r>
                        <a:rPr lang="en-US" sz="1200" dirty="0">
                          <a:latin typeface="Arial" panose="020B0604020202020204" pitchFamily="34" charset="0"/>
                          <a:cs typeface="Arial" panose="020B0604020202020204" pitchFamily="34" charset="0"/>
                        </a:rPr>
                        <a:t>Medium Term Agriculture Sector Investment Plan </a:t>
                      </a:r>
                    </a:p>
                  </a:txBody>
                  <a:tcPr marL="5467" marR="5467" marT="5467" marB="0" anchor="ctr"/>
                </a:tc>
                <a:extLst>
                  <a:ext uri="{0D108BD9-81ED-4DB2-BD59-A6C34878D82A}">
                    <a16:rowId xmlns:a16="http://schemas.microsoft.com/office/drawing/2014/main" xmlns="" val="10001"/>
                  </a:ext>
                </a:extLst>
              </a:tr>
              <a:tr h="109330">
                <a:tc>
                  <a:txBody>
                    <a:bodyPr/>
                    <a:lstStyle/>
                    <a:p>
                      <a:pPr algn="l" rtl="0" fontAlgn="ctr"/>
                      <a:r>
                        <a:rPr lang="en-US" sz="1200">
                          <a:latin typeface="Arial" panose="020B0604020202020204" pitchFamily="34" charset="0"/>
                          <a:cs typeface="Arial" panose="020B0604020202020204" pitchFamily="34" charset="0"/>
                        </a:rPr>
                        <a:t>MAAH</a:t>
                      </a:r>
                    </a:p>
                  </a:txBody>
                  <a:tcPr marL="5467" marR="5467" marT="5467" marB="0" anchor="ctr"/>
                </a:tc>
                <a:tc>
                  <a:txBody>
                    <a:bodyPr/>
                    <a:lstStyle/>
                    <a:p>
                      <a:pPr algn="l" rtl="0" fontAlgn="ctr"/>
                      <a:r>
                        <a:rPr lang="en-US" sz="1200" dirty="0">
                          <a:latin typeface="Arial" panose="020B0604020202020204" pitchFamily="34" charset="0"/>
                          <a:cs typeface="Arial" panose="020B0604020202020204" pitchFamily="34" charset="0"/>
                        </a:rPr>
                        <a:t>Ministry of Agriculture and Water development</a:t>
                      </a:r>
                    </a:p>
                  </a:txBody>
                  <a:tcPr marL="5467" marR="5467" marT="5467" marB="0" anchor="ctr"/>
                </a:tc>
                <a:extLst>
                  <a:ext uri="{0D108BD9-81ED-4DB2-BD59-A6C34878D82A}">
                    <a16:rowId xmlns:a16="http://schemas.microsoft.com/office/drawing/2014/main" xmlns="" val="10002"/>
                  </a:ext>
                </a:extLst>
              </a:tr>
              <a:tr h="109330">
                <a:tc>
                  <a:txBody>
                    <a:bodyPr/>
                    <a:lstStyle/>
                    <a:p>
                      <a:pPr algn="l" rtl="0" fontAlgn="ctr"/>
                      <a:r>
                        <a:rPr lang="en-US" sz="1200">
                          <a:latin typeface="Arial" panose="020B0604020202020204" pitchFamily="34" charset="0"/>
                          <a:cs typeface="Arial" panose="020B0604020202020204" pitchFamily="34" charset="0"/>
                        </a:rPr>
                        <a:t>MoU</a:t>
                      </a:r>
                    </a:p>
                  </a:txBody>
                  <a:tcPr marL="5467" marR="5467" marT="5467" marB="0" anchor="ctr"/>
                </a:tc>
                <a:tc>
                  <a:txBody>
                    <a:bodyPr/>
                    <a:lstStyle/>
                    <a:p>
                      <a:pPr algn="l" rtl="0" fontAlgn="ctr"/>
                      <a:r>
                        <a:rPr lang="en-US" sz="1200" dirty="0">
                          <a:latin typeface="Arial" panose="020B0604020202020204" pitchFamily="34" charset="0"/>
                          <a:cs typeface="Arial" panose="020B0604020202020204" pitchFamily="34" charset="0"/>
                        </a:rPr>
                        <a:t>Memorandum of Understanding</a:t>
                      </a:r>
                    </a:p>
                  </a:txBody>
                  <a:tcPr marL="5467" marR="5467" marT="5467" marB="0" anchor="ctr"/>
                </a:tc>
                <a:extLst>
                  <a:ext uri="{0D108BD9-81ED-4DB2-BD59-A6C34878D82A}">
                    <a16:rowId xmlns:a16="http://schemas.microsoft.com/office/drawing/2014/main" xmlns="" val="10003"/>
                  </a:ext>
                </a:extLst>
              </a:tr>
              <a:tr h="109330">
                <a:tc>
                  <a:txBody>
                    <a:bodyPr/>
                    <a:lstStyle/>
                    <a:p>
                      <a:pPr algn="l" rtl="0" fontAlgn="ctr"/>
                      <a:r>
                        <a:rPr lang="en-US" sz="1200">
                          <a:latin typeface="Arial" panose="020B0604020202020204" pitchFamily="34" charset="0"/>
                          <a:cs typeface="Arial" panose="020B0604020202020204" pitchFamily="34" charset="0"/>
                        </a:rPr>
                        <a:t>MT</a:t>
                      </a:r>
                    </a:p>
                  </a:txBody>
                  <a:tcPr marL="5467" marR="5467" marT="5467" marB="0" anchor="ctr"/>
                </a:tc>
                <a:tc>
                  <a:txBody>
                    <a:bodyPr/>
                    <a:lstStyle/>
                    <a:p>
                      <a:pPr algn="l" rtl="0" fontAlgn="ctr"/>
                      <a:r>
                        <a:rPr lang="en-US" sz="1200" dirty="0">
                          <a:latin typeface="Arial" panose="020B0604020202020204" pitchFamily="34" charset="0"/>
                          <a:cs typeface="Arial" panose="020B0604020202020204" pitchFamily="34" charset="0"/>
                        </a:rPr>
                        <a:t>Metric </a:t>
                      </a:r>
                      <a:r>
                        <a:rPr lang="en-US" sz="1200" dirty="0" err="1">
                          <a:latin typeface="Arial" panose="020B0604020202020204" pitchFamily="34" charset="0"/>
                          <a:cs typeface="Arial" panose="020B0604020202020204" pitchFamily="34" charset="0"/>
                        </a:rPr>
                        <a:t>Tonne</a:t>
                      </a:r>
                      <a:endParaRPr lang="en-US" sz="1200" dirty="0">
                        <a:latin typeface="Arial" panose="020B0604020202020204" pitchFamily="34" charset="0"/>
                        <a:cs typeface="Arial" panose="020B0604020202020204" pitchFamily="34" charset="0"/>
                      </a:endParaRPr>
                    </a:p>
                  </a:txBody>
                  <a:tcPr marL="5467" marR="5467" marT="5467" marB="0" anchor="ctr"/>
                </a:tc>
                <a:extLst>
                  <a:ext uri="{0D108BD9-81ED-4DB2-BD59-A6C34878D82A}">
                    <a16:rowId xmlns:a16="http://schemas.microsoft.com/office/drawing/2014/main" xmlns="" val="10004"/>
                  </a:ext>
                </a:extLst>
              </a:tr>
              <a:tr h="109330">
                <a:tc>
                  <a:txBody>
                    <a:bodyPr/>
                    <a:lstStyle/>
                    <a:p>
                      <a:pPr algn="l" rtl="0" fontAlgn="ctr"/>
                      <a:r>
                        <a:rPr lang="en-US" sz="1200">
                          <a:latin typeface="Arial" panose="020B0604020202020204" pitchFamily="34" charset="0"/>
                          <a:cs typeface="Arial" panose="020B0604020202020204" pitchFamily="34" charset="0"/>
                        </a:rPr>
                        <a:t>NAIP</a:t>
                      </a:r>
                    </a:p>
                  </a:txBody>
                  <a:tcPr marL="5467" marR="5467" marT="5467" marB="0" anchor="ctr"/>
                </a:tc>
                <a:tc>
                  <a:txBody>
                    <a:bodyPr/>
                    <a:lstStyle/>
                    <a:p>
                      <a:pPr algn="l" rtl="0" fontAlgn="ctr"/>
                      <a:r>
                        <a:rPr lang="en-US" sz="1200" dirty="0">
                          <a:latin typeface="Arial" panose="020B0604020202020204" pitchFamily="34" charset="0"/>
                          <a:cs typeface="Arial" panose="020B0604020202020204" pitchFamily="34" charset="0"/>
                        </a:rPr>
                        <a:t>National Agriculture Investment Plan</a:t>
                      </a:r>
                    </a:p>
                  </a:txBody>
                  <a:tcPr marL="5467" marR="5467" marT="5467" marB="0" anchor="ctr"/>
                </a:tc>
                <a:extLst>
                  <a:ext uri="{0D108BD9-81ED-4DB2-BD59-A6C34878D82A}">
                    <a16:rowId xmlns:a16="http://schemas.microsoft.com/office/drawing/2014/main" xmlns="" val="10005"/>
                  </a:ext>
                </a:extLst>
              </a:tr>
              <a:tr h="109330">
                <a:tc>
                  <a:txBody>
                    <a:bodyPr/>
                    <a:lstStyle/>
                    <a:p>
                      <a:pPr algn="l" rtl="0" fontAlgn="ctr"/>
                      <a:r>
                        <a:rPr lang="en-US" sz="1200">
                          <a:latin typeface="Arial" panose="020B0604020202020204" pitchFamily="34" charset="0"/>
                          <a:cs typeface="Arial" panose="020B0604020202020204" pitchFamily="34" charset="0"/>
                        </a:rPr>
                        <a:t>PNSR II</a:t>
                      </a:r>
                    </a:p>
                  </a:txBody>
                  <a:tcPr marL="5467" marR="5467" marT="5467" marB="0" anchor="ctr"/>
                </a:tc>
                <a:tc>
                  <a:txBody>
                    <a:bodyPr/>
                    <a:lstStyle/>
                    <a:p>
                      <a:pPr algn="l" rtl="0" fontAlgn="ctr"/>
                      <a:r>
                        <a:rPr lang="en-US" sz="1200" dirty="0">
                          <a:latin typeface="Arial" panose="020B0604020202020204" pitchFamily="34" charset="0"/>
                          <a:cs typeface="Arial" panose="020B0604020202020204" pitchFamily="34" charset="0"/>
                        </a:rPr>
                        <a:t>Planting for Food and Jobs </a:t>
                      </a:r>
                    </a:p>
                  </a:txBody>
                  <a:tcPr marL="5467" marR="5467" marT="5467" marB="0" anchor="ctr"/>
                </a:tc>
                <a:extLst>
                  <a:ext uri="{0D108BD9-81ED-4DB2-BD59-A6C34878D82A}">
                    <a16:rowId xmlns:a16="http://schemas.microsoft.com/office/drawing/2014/main" xmlns="" val="10008"/>
                  </a:ext>
                </a:extLst>
              </a:tr>
              <a:tr h="109330">
                <a:tc>
                  <a:txBody>
                    <a:bodyPr/>
                    <a:lstStyle/>
                    <a:p>
                      <a:pPr algn="l" rtl="0" fontAlgn="ctr"/>
                      <a:r>
                        <a:rPr lang="en-US" sz="1200" dirty="0" smtClean="0">
                          <a:solidFill>
                            <a:schemeClr val="tx1"/>
                          </a:solidFill>
                          <a:latin typeface="Arial" panose="020B0604020202020204" pitchFamily="34" charset="0"/>
                          <a:cs typeface="Arial" panose="020B0604020202020204" pitchFamily="34" charset="0"/>
                        </a:rPr>
                        <a:t>PROCIV </a:t>
                      </a:r>
                      <a:endParaRPr lang="en-US" sz="1200" dirty="0">
                        <a:solidFill>
                          <a:schemeClr val="tx1"/>
                        </a:solidFill>
                        <a:latin typeface="Arial" panose="020B0604020202020204" pitchFamily="34" charset="0"/>
                        <a:cs typeface="Arial" panose="020B0604020202020204" pitchFamily="34" charset="0"/>
                      </a:endParaRPr>
                    </a:p>
                  </a:txBody>
                  <a:tcPr marL="5467" marR="5467" marT="5467" marB="0" anchor="ctr"/>
                </a:tc>
                <a:tc>
                  <a:txBody>
                    <a:bodyPr/>
                    <a:lstStyle/>
                    <a:p>
                      <a:pPr algn="l" rtl="0" fontAlgn="ctr"/>
                      <a:r>
                        <a:rPr lang="en-US" sz="1200" dirty="0" smtClean="0">
                          <a:solidFill>
                            <a:schemeClr val="tx1"/>
                          </a:solidFill>
                          <a:latin typeface="Arial" panose="020B0604020202020204" pitchFamily="34" charset="0"/>
                          <a:cs typeface="Arial" panose="020B0604020202020204" pitchFamily="34" charset="0"/>
                        </a:rPr>
                        <a:t>Green Innovation Center Project</a:t>
                      </a:r>
                      <a:endParaRPr lang="en-US" sz="1200" dirty="0">
                        <a:solidFill>
                          <a:schemeClr val="tx1"/>
                        </a:solidFill>
                        <a:latin typeface="Arial" panose="020B0604020202020204" pitchFamily="34" charset="0"/>
                        <a:cs typeface="Arial" panose="020B0604020202020204" pitchFamily="34" charset="0"/>
                      </a:endParaRPr>
                    </a:p>
                  </a:txBody>
                  <a:tcPr marL="5467" marR="5467" marT="5467" marB="0" anchor="ctr"/>
                </a:tc>
              </a:tr>
              <a:tr h="109330">
                <a:tc>
                  <a:txBody>
                    <a:bodyPr/>
                    <a:lstStyle/>
                    <a:p>
                      <a:pPr algn="l" rtl="0" fontAlgn="ctr"/>
                      <a:r>
                        <a:rPr lang="en-US" sz="1200" dirty="0">
                          <a:solidFill>
                            <a:schemeClr val="tx1"/>
                          </a:solidFill>
                          <a:latin typeface="Arial" panose="020B0604020202020204" pitchFamily="34" charset="0"/>
                          <a:cs typeface="Arial" panose="020B0604020202020204" pitchFamily="34" charset="0"/>
                        </a:rPr>
                        <a:t>SHF</a:t>
                      </a:r>
                    </a:p>
                  </a:txBody>
                  <a:tcPr marL="5467" marR="5467" marT="5467" marB="0" anchor="ctr"/>
                </a:tc>
                <a:tc>
                  <a:txBody>
                    <a:bodyPr/>
                    <a:lstStyle/>
                    <a:p>
                      <a:pPr algn="l" rtl="0" fontAlgn="ctr"/>
                      <a:r>
                        <a:rPr lang="en-US" sz="1200" dirty="0">
                          <a:solidFill>
                            <a:schemeClr val="tx1"/>
                          </a:solidFill>
                          <a:latin typeface="Arial" panose="020B0604020202020204" pitchFamily="34" charset="0"/>
                          <a:cs typeface="Arial" panose="020B0604020202020204" pitchFamily="34" charset="0"/>
                        </a:rPr>
                        <a:t>Small holder Farmer</a:t>
                      </a:r>
                    </a:p>
                  </a:txBody>
                  <a:tcPr marL="5467" marR="5467" marT="5467" marB="0" anchor="ctr"/>
                </a:tc>
                <a:extLst>
                  <a:ext uri="{0D108BD9-81ED-4DB2-BD59-A6C34878D82A}">
                    <a16:rowId xmlns:a16="http://schemas.microsoft.com/office/drawing/2014/main" xmlns="" val="10011"/>
                  </a:ext>
                </a:extLst>
              </a:tr>
              <a:tr h="109330">
                <a:tc>
                  <a:txBody>
                    <a:bodyPr/>
                    <a:lstStyle/>
                    <a:p>
                      <a:pPr algn="l" rtl="0" fontAlgn="ctr"/>
                      <a:r>
                        <a:rPr lang="en-US" sz="1200">
                          <a:solidFill>
                            <a:schemeClr val="tx1"/>
                          </a:solidFill>
                          <a:latin typeface="Arial" panose="020B0604020202020204" pitchFamily="34" charset="0"/>
                          <a:cs typeface="Arial" panose="020B0604020202020204" pitchFamily="34" charset="0"/>
                        </a:rPr>
                        <a:t>SIPMA</a:t>
                      </a:r>
                    </a:p>
                  </a:txBody>
                  <a:tcPr marL="5467" marR="5467" marT="5467" marB="0" anchor="ctr"/>
                </a:tc>
                <a:tc>
                  <a:txBody>
                    <a:bodyPr/>
                    <a:lstStyle/>
                    <a:p>
                      <a:pPr algn="l" rtl="0" fontAlgn="ctr"/>
                      <a:r>
                        <a:rPr lang="en-US" sz="1200" dirty="0">
                          <a:solidFill>
                            <a:schemeClr val="tx1"/>
                          </a:solidFill>
                          <a:latin typeface="Arial" panose="020B0604020202020204" pitchFamily="34" charset="0"/>
                          <a:cs typeface="Arial" panose="020B0604020202020204" pitchFamily="34" charset="0"/>
                        </a:rPr>
                        <a:t>Smallholder Inclusive Productivity &amp; Market</a:t>
                      </a:r>
                    </a:p>
                  </a:txBody>
                  <a:tcPr marL="5467" marR="5467" marT="5467" marB="0" anchor="ctr"/>
                </a:tc>
                <a:extLst>
                  <a:ext uri="{0D108BD9-81ED-4DB2-BD59-A6C34878D82A}">
                    <a16:rowId xmlns:a16="http://schemas.microsoft.com/office/drawing/2014/main" xmlns="" val="10012"/>
                  </a:ext>
                </a:extLst>
              </a:tr>
              <a:tr h="109330">
                <a:tc>
                  <a:txBody>
                    <a:bodyPr/>
                    <a:lstStyle/>
                    <a:p>
                      <a:pPr algn="l" rtl="0" fontAlgn="ctr"/>
                      <a:r>
                        <a:rPr lang="en-US" sz="1200" dirty="0">
                          <a:solidFill>
                            <a:schemeClr val="tx1"/>
                          </a:solidFill>
                          <a:latin typeface="Arial" panose="020B0604020202020204" pitchFamily="34" charset="0"/>
                          <a:cs typeface="Arial" panose="020B0604020202020204" pitchFamily="34" charset="0"/>
                        </a:rPr>
                        <a:t>SMEs</a:t>
                      </a:r>
                    </a:p>
                  </a:txBody>
                  <a:tcPr marL="5467" marR="5467" marT="5467" marB="0" anchor="ctr"/>
                </a:tc>
                <a:tc>
                  <a:txBody>
                    <a:bodyPr/>
                    <a:lstStyle/>
                    <a:p>
                      <a:pPr algn="l" rtl="0" fontAlgn="ctr"/>
                      <a:r>
                        <a:rPr lang="en-US" sz="1200" dirty="0">
                          <a:solidFill>
                            <a:schemeClr val="tx1"/>
                          </a:solidFill>
                          <a:latin typeface="Arial" panose="020B0604020202020204" pitchFamily="34" charset="0"/>
                          <a:cs typeface="Arial" panose="020B0604020202020204" pitchFamily="34" charset="0"/>
                        </a:rPr>
                        <a:t>Small and Medium Enterprises (SMEs)</a:t>
                      </a:r>
                    </a:p>
                  </a:txBody>
                  <a:tcPr marL="5467" marR="5467" marT="5467" marB="0" anchor="ctr"/>
                </a:tc>
                <a:extLst>
                  <a:ext uri="{0D108BD9-81ED-4DB2-BD59-A6C34878D82A}">
                    <a16:rowId xmlns:a16="http://schemas.microsoft.com/office/drawing/2014/main" xmlns="" val="10013"/>
                  </a:ext>
                </a:extLst>
              </a:tr>
              <a:tr h="109330">
                <a:tc>
                  <a:txBody>
                    <a:bodyPr/>
                    <a:lstStyle/>
                    <a:p>
                      <a:pPr algn="l" rtl="0" fontAlgn="ctr"/>
                      <a:r>
                        <a:rPr lang="en-US" sz="1200">
                          <a:solidFill>
                            <a:schemeClr val="tx1"/>
                          </a:solidFill>
                          <a:latin typeface="Arial" panose="020B0604020202020204" pitchFamily="34" charset="0"/>
                          <a:cs typeface="Arial" panose="020B0604020202020204" pitchFamily="34" charset="0"/>
                        </a:rPr>
                        <a:t>TA</a:t>
                      </a:r>
                    </a:p>
                  </a:txBody>
                  <a:tcPr marL="5467" marR="5467" marT="5467" marB="0" anchor="ctr"/>
                </a:tc>
                <a:tc>
                  <a:txBody>
                    <a:bodyPr/>
                    <a:lstStyle/>
                    <a:p>
                      <a:pPr algn="l" rtl="0" fontAlgn="ctr"/>
                      <a:r>
                        <a:rPr lang="en-US" sz="1200" dirty="0">
                          <a:solidFill>
                            <a:schemeClr val="tx1"/>
                          </a:solidFill>
                          <a:latin typeface="Arial" panose="020B0604020202020204" pitchFamily="34" charset="0"/>
                          <a:cs typeface="Arial" panose="020B0604020202020204" pitchFamily="34" charset="0"/>
                        </a:rPr>
                        <a:t>Technical </a:t>
                      </a:r>
                      <a:r>
                        <a:rPr lang="en-US" sz="1200" dirty="0" smtClean="0">
                          <a:solidFill>
                            <a:schemeClr val="tx1"/>
                          </a:solidFill>
                          <a:latin typeface="Arial" panose="020B0604020202020204" pitchFamily="34" charset="0"/>
                          <a:cs typeface="Arial" panose="020B0604020202020204" pitchFamily="34" charset="0"/>
                        </a:rPr>
                        <a:t>Assistance</a:t>
                      </a:r>
                    </a:p>
                    <a:p>
                      <a:pPr algn="l" rtl="0" fontAlgn="ctr"/>
                      <a:r>
                        <a:rPr lang="en-US" sz="1200" dirty="0" smtClean="0">
                          <a:solidFill>
                            <a:schemeClr val="tx1"/>
                          </a:solidFill>
                          <a:latin typeface="Arial" panose="020B0604020202020204" pitchFamily="34" charset="0"/>
                          <a:cs typeface="Arial" panose="020B0604020202020204" pitchFamily="34" charset="0"/>
                        </a:rPr>
                        <a:t>Fund </a:t>
                      </a:r>
                      <a:endParaRPr lang="en-US" sz="1200" dirty="0">
                        <a:solidFill>
                          <a:schemeClr val="tx1"/>
                        </a:solidFill>
                        <a:latin typeface="Arial" panose="020B0604020202020204" pitchFamily="34" charset="0"/>
                        <a:cs typeface="Arial" panose="020B0604020202020204" pitchFamily="34" charset="0"/>
                      </a:endParaRPr>
                    </a:p>
                  </a:txBody>
                  <a:tcPr marL="5467" marR="5467" marT="5467"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54806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14548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Burkina Faso Agricultural Context</a:t>
            </a:r>
          </a:p>
        </p:txBody>
      </p:sp>
    </p:spTree>
    <p:extLst>
      <p:ext uri="{BB962C8B-B14F-4D97-AF65-F5344CB8AC3E}">
        <p14:creationId xmlns:p14="http://schemas.microsoft.com/office/powerpoint/2010/main" val="274226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20843"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928688"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buClr>
                <a:srgbClr val="000000"/>
              </a:buClr>
            </a:pPr>
            <a:endParaRPr lang="en-US" sz="813" dirty="0">
              <a:solidFill>
                <a:srgbClr val="FFFFFF"/>
              </a:solidFill>
              <a:latin typeface="Arial"/>
              <a:sym typeface="+mn-lt"/>
            </a:endParaRPr>
          </a:p>
        </p:txBody>
      </p:sp>
      <p:pic>
        <p:nvPicPr>
          <p:cNvPr id="251" name="Google Shape;251;p38"/>
          <p:cNvPicPr preferRelativeResize="0"/>
          <p:nvPr/>
        </p:nvPicPr>
        <p:blipFill rotWithShape="1">
          <a:blip r:embed="rId8">
            <a:alphaModFix/>
          </a:blip>
          <a:srcRect/>
          <a:stretch/>
        </p:blipFill>
        <p:spPr>
          <a:xfrm>
            <a:off x="929978" y="644228"/>
            <a:ext cx="1290" cy="1290"/>
          </a:xfrm>
          <a:prstGeom prst="rect">
            <a:avLst/>
          </a:prstGeom>
          <a:noFill/>
          <a:ln>
            <a:noFill/>
          </a:ln>
        </p:spPr>
      </p:pic>
      <p:sp>
        <p:nvSpPr>
          <p:cNvPr id="252" name="Google Shape;252;p38"/>
          <p:cNvSpPr txBox="1">
            <a:spLocks noGrp="1"/>
          </p:cNvSpPr>
          <p:nvPr>
            <p:ph type="title"/>
          </p:nvPr>
        </p:nvSpPr>
        <p:spPr/>
        <p:txBody>
          <a:bodyPr/>
          <a:lstStyle/>
          <a:p>
            <a:pPr lvl="0"/>
            <a:r>
              <a:rPr lang="en-US" sz="2000" dirty="0"/>
              <a:t>Burkina Faso’s Agriculture sector has experienced slow growth over the past five years </a:t>
            </a:r>
          </a:p>
        </p:txBody>
      </p:sp>
      <p:grpSp>
        <p:nvGrpSpPr>
          <p:cNvPr id="27" name="Group 26"/>
          <p:cNvGrpSpPr/>
          <p:nvPr/>
        </p:nvGrpSpPr>
        <p:grpSpPr>
          <a:xfrm>
            <a:off x="450741" y="1023716"/>
            <a:ext cx="3973690" cy="4763900"/>
            <a:chOff x="746109" y="1127319"/>
            <a:chExt cx="3003263" cy="1209672"/>
          </a:xfrm>
        </p:grpSpPr>
        <p:sp>
          <p:nvSpPr>
            <p:cNvPr id="28" name="Google Shape;253;p38"/>
            <p:cNvSpPr/>
            <p:nvPr/>
          </p:nvSpPr>
          <p:spPr>
            <a:xfrm>
              <a:off x="746109" y="1127319"/>
              <a:ext cx="3003263" cy="90505"/>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74283" tIns="37131" rIns="74283" bIns="37131" anchor="ctr" anchorCtr="0">
              <a:noAutofit/>
            </a:bodyPr>
            <a:lstStyle/>
            <a:p>
              <a:pPr>
                <a:buClr>
                  <a:srgbClr val="000000"/>
                </a:buClr>
              </a:pPr>
              <a:r>
                <a:rPr lang="en-US" sz="1138" b="1" dirty="0"/>
                <a:t>1. Agriculture and the Economy</a:t>
              </a:r>
              <a:endParaRPr sz="1138" dirty="0"/>
            </a:p>
          </p:txBody>
        </p:sp>
        <p:sp>
          <p:nvSpPr>
            <p:cNvPr id="29" name="Google Shape;255;p38"/>
            <p:cNvSpPr/>
            <p:nvPr/>
          </p:nvSpPr>
          <p:spPr>
            <a:xfrm>
              <a:off x="746109" y="1251694"/>
              <a:ext cx="3003263" cy="1085297"/>
            </a:xfrm>
            <a:prstGeom prst="rect">
              <a:avLst/>
            </a:prstGeom>
            <a:noFill/>
            <a:ln w="12700" cap="flat" cmpd="sng">
              <a:solidFill>
                <a:srgbClr val="7F7F7F"/>
              </a:solidFill>
              <a:prstDash val="solid"/>
              <a:miter lim="800000"/>
              <a:headEnd type="none" w="sm" len="sm"/>
              <a:tailEnd type="none" w="sm" len="sm"/>
            </a:ln>
          </p:spPr>
          <p:txBody>
            <a:bodyPr spcFirstLastPara="1" wrap="square" lIns="74283" tIns="37131" rIns="74283" bIns="37131" anchor="t" anchorCtr="0">
              <a:noAutofit/>
            </a:bodyPr>
            <a:lstStyle/>
            <a:p>
              <a:pPr marL="139303" indent="-139303" algn="just">
                <a:buSzPts val="1050"/>
                <a:buFont typeface="Arial" panose="020B0604020202020204" pitchFamily="34" charset="0"/>
                <a:buChar char="•"/>
              </a:pPr>
              <a:r>
                <a:rPr lang="en-ZA" sz="1100" dirty="0">
                  <a:solidFill>
                    <a:schemeClr val="tx1"/>
                  </a:solidFill>
                </a:rPr>
                <a:t>Burkina Faso’s GDP per capita, USD 640 is way below Sub-Saharan Africa’s (SSA) average with poverty headcount averaging ~44% in the last 5 years</a:t>
              </a:r>
              <a:r>
                <a:rPr lang="en-ZA" sz="1100" baseline="30000" dirty="0">
                  <a:solidFill>
                    <a:schemeClr val="tx1"/>
                  </a:solidFill>
                </a:rPr>
                <a:t>1</a:t>
              </a:r>
              <a:r>
                <a:rPr lang="en-ZA" sz="1100" dirty="0">
                  <a:solidFill>
                    <a:schemeClr val="tx1"/>
                  </a:solidFill>
                </a:rPr>
                <a:t>; </a:t>
              </a:r>
            </a:p>
            <a:p>
              <a:pPr marL="139303" indent="-139303" algn="just">
                <a:buSzPts val="1050"/>
                <a:buFont typeface="Arial" panose="020B0604020202020204" pitchFamily="34" charset="0"/>
                <a:buChar char="•"/>
              </a:pPr>
              <a:r>
                <a:rPr lang="en-US" sz="1100" dirty="0">
                  <a:solidFill>
                    <a:schemeClr val="tx1"/>
                  </a:solidFill>
                </a:rPr>
                <a:t>Agriculture contributed 32% to GDP during the period 2005-2015. </a:t>
              </a:r>
            </a:p>
            <a:p>
              <a:pPr marL="139303" indent="-139303" algn="just">
                <a:buSzPts val="1050"/>
                <a:buFont typeface="Arial" panose="020B0604020202020204" pitchFamily="34" charset="0"/>
                <a:buChar char="•"/>
              </a:pPr>
              <a:r>
                <a:rPr lang="en-US" sz="1100" dirty="0">
                  <a:solidFill>
                    <a:schemeClr val="tx1"/>
                  </a:solidFill>
                </a:rPr>
                <a:t>The total population is 19M with a male to female ratio of 48%:52% and 70% of the population resides in the rural, Annual population growth rate is ~ 3% p.a. </a:t>
              </a:r>
            </a:p>
            <a:p>
              <a:pPr marL="139303" indent="-139303" algn="just">
                <a:buFont typeface="Arial" panose="020B0604020202020204" pitchFamily="34" charset="0"/>
                <a:buChar char="•"/>
              </a:pPr>
              <a:r>
                <a:rPr lang="en-US" sz="1100" dirty="0">
                  <a:solidFill>
                    <a:schemeClr val="tx1"/>
                  </a:solidFill>
                </a:rPr>
                <a:t>Burkina Faso’s main exports are gold (70% of total exports) and cotton (13%) while the country has a huge import bill arising from fuel and drought prone climate which leads to huge commodity price fluctuations and subsequently a negative balance of trade. </a:t>
              </a:r>
            </a:p>
            <a:p>
              <a:pPr marL="171450" indent="-171450" algn="just">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Burkina Faso has a large area of arable land, estimated at 9M HA of which only 46% is currently being used. </a:t>
              </a:r>
            </a:p>
            <a:p>
              <a:pPr marL="171450" indent="-171450" algn="just">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Similarly, irrigable land is estimated at 233,500 hectares, but only ~ 13 is being used. </a:t>
              </a:r>
            </a:p>
            <a:p>
              <a:pPr marL="171450" indent="-171450" algn="just">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From </a:t>
              </a:r>
              <a:r>
                <a:rPr lang="en-GB" sz="1100" dirty="0">
                  <a:solidFill>
                    <a:schemeClr val="tx1"/>
                  </a:solidFill>
                  <a:latin typeface="Arial" panose="020B0604020202020204" pitchFamily="34" charset="0"/>
                  <a:cs typeface="Arial" panose="020B0604020202020204" pitchFamily="34" charset="0"/>
                </a:rPr>
                <a:t>2003 to 2013, crop production slightly exceeded national food requirements, except in 2007/08 and 2011/12. In 2012/13, total crop production was about 4.2 million MT, which is approximately 666,000 MT (19%) above the food requirements of the country.</a:t>
              </a:r>
              <a:endParaRPr lang="en-US" sz="1100" dirty="0">
                <a:solidFill>
                  <a:schemeClr val="tx1"/>
                </a:solidFill>
              </a:endParaRPr>
            </a:p>
          </p:txBody>
        </p:sp>
      </p:grpSp>
      <p:sp>
        <p:nvSpPr>
          <p:cNvPr id="5" name="TextBox 4"/>
          <p:cNvSpPr txBox="1"/>
          <p:nvPr/>
        </p:nvSpPr>
        <p:spPr>
          <a:xfrm>
            <a:off x="4850639" y="1164697"/>
            <a:ext cx="2373031" cy="215444"/>
          </a:xfrm>
          <a:prstGeom prst="rect">
            <a:avLst/>
          </a:prstGeom>
          <a:noFill/>
        </p:spPr>
        <p:txBody>
          <a:bodyPr wrap="square" rtlCol="0">
            <a:spAutoFit/>
          </a:bodyPr>
          <a:lstStyle/>
          <a:p>
            <a:pPr>
              <a:buClr>
                <a:srgbClr val="000000"/>
              </a:buClr>
            </a:pPr>
            <a:r>
              <a:rPr lang="en-US" sz="800" i="1" dirty="0"/>
              <a:t>GDP Growth vs. Ag. GDP contribution </a:t>
            </a:r>
          </a:p>
        </p:txBody>
      </p:sp>
      <p:sp>
        <p:nvSpPr>
          <p:cNvPr id="34" name="TextBox 4"/>
          <p:cNvSpPr txBox="1"/>
          <p:nvPr/>
        </p:nvSpPr>
        <p:spPr>
          <a:xfrm>
            <a:off x="6037156" y="3117522"/>
            <a:ext cx="2775463" cy="2174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rgbClr val="000000"/>
              </a:buClr>
            </a:pPr>
            <a:r>
              <a:rPr lang="en-US" sz="813" i="1" dirty="0">
                <a:latin typeface="Arial"/>
              </a:rPr>
              <a:t>Urban vs. Rural Population </a:t>
            </a:r>
          </a:p>
        </p:txBody>
      </p:sp>
      <p:pic>
        <p:nvPicPr>
          <p:cNvPr id="7" name="Picture 6"/>
          <p:cNvPicPr>
            <a:picLocks noChangeAspect="1"/>
          </p:cNvPicPr>
          <p:nvPr/>
        </p:nvPicPr>
        <p:blipFill>
          <a:blip r:embed="rId9"/>
          <a:stretch>
            <a:fillRect/>
          </a:stretch>
        </p:blipFill>
        <p:spPr>
          <a:xfrm>
            <a:off x="4850639" y="1513527"/>
            <a:ext cx="4525276" cy="2036497"/>
          </a:xfrm>
          <a:prstGeom prst="rect">
            <a:avLst/>
          </a:prstGeom>
        </p:spPr>
      </p:pic>
      <p:pic>
        <p:nvPicPr>
          <p:cNvPr id="8" name="Picture 7"/>
          <p:cNvPicPr>
            <a:picLocks noChangeAspect="1"/>
          </p:cNvPicPr>
          <p:nvPr/>
        </p:nvPicPr>
        <p:blipFill>
          <a:blip r:embed="rId10"/>
          <a:stretch>
            <a:fillRect/>
          </a:stretch>
        </p:blipFill>
        <p:spPr>
          <a:xfrm>
            <a:off x="4850639" y="4182035"/>
            <a:ext cx="4525276" cy="2045634"/>
          </a:xfrm>
          <a:prstGeom prst="rect">
            <a:avLst/>
          </a:prstGeom>
        </p:spPr>
      </p:pic>
      <p:sp>
        <p:nvSpPr>
          <p:cNvPr id="13" name="TextBox 12"/>
          <p:cNvSpPr txBox="1"/>
          <p:nvPr/>
        </p:nvSpPr>
        <p:spPr>
          <a:xfrm>
            <a:off x="4873784" y="3859243"/>
            <a:ext cx="2373031" cy="215444"/>
          </a:xfrm>
          <a:prstGeom prst="rect">
            <a:avLst/>
          </a:prstGeom>
          <a:noFill/>
        </p:spPr>
        <p:txBody>
          <a:bodyPr wrap="square" rtlCol="0">
            <a:spAutoFit/>
          </a:bodyPr>
          <a:lstStyle/>
          <a:p>
            <a:pPr>
              <a:buClr>
                <a:srgbClr val="000000"/>
              </a:buClr>
            </a:pPr>
            <a:r>
              <a:rPr lang="en-US" sz="800" i="1" dirty="0"/>
              <a:t>Rural Vs. Urban Population </a:t>
            </a:r>
          </a:p>
        </p:txBody>
      </p:sp>
    </p:spTree>
    <p:extLst>
      <p:ext uri="{BB962C8B-B14F-4D97-AF65-F5344CB8AC3E}">
        <p14:creationId xmlns:p14="http://schemas.microsoft.com/office/powerpoint/2010/main" val="64730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22892"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928688"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buClr>
                <a:srgbClr val="000000"/>
              </a:buClr>
            </a:pPr>
            <a:endParaRPr lang="en-US" sz="813" dirty="0">
              <a:solidFill>
                <a:srgbClr val="FFFFFF"/>
              </a:solidFill>
              <a:latin typeface="Arial"/>
              <a:sym typeface="+mn-lt"/>
            </a:endParaRPr>
          </a:p>
        </p:txBody>
      </p:sp>
      <p:pic>
        <p:nvPicPr>
          <p:cNvPr id="251" name="Google Shape;251;p38"/>
          <p:cNvPicPr preferRelativeResize="0"/>
          <p:nvPr/>
        </p:nvPicPr>
        <p:blipFill rotWithShape="1">
          <a:blip r:embed="rId8">
            <a:alphaModFix/>
          </a:blip>
          <a:srcRect/>
          <a:stretch/>
        </p:blipFill>
        <p:spPr>
          <a:xfrm>
            <a:off x="929978" y="644228"/>
            <a:ext cx="1290" cy="1290"/>
          </a:xfrm>
          <a:prstGeom prst="rect">
            <a:avLst/>
          </a:prstGeom>
          <a:noFill/>
          <a:ln>
            <a:noFill/>
          </a:ln>
        </p:spPr>
      </p:pic>
      <p:sp>
        <p:nvSpPr>
          <p:cNvPr id="252" name="Google Shape;252;p38"/>
          <p:cNvSpPr txBox="1">
            <a:spLocks noGrp="1"/>
          </p:cNvSpPr>
          <p:nvPr>
            <p:ph type="title"/>
          </p:nvPr>
        </p:nvSpPr>
        <p:spPr/>
        <p:txBody>
          <a:bodyPr/>
          <a:lstStyle/>
          <a:p>
            <a:pPr lvl="0"/>
            <a:r>
              <a:rPr lang="en-US" dirty="0"/>
              <a:t>The Burkina Faso government has recommitted to Agriculture sector development through various initiatives</a:t>
            </a:r>
            <a:endParaRPr lang="en-US" dirty="0">
              <a:sym typeface="Arial"/>
            </a:endParaRPr>
          </a:p>
        </p:txBody>
      </p:sp>
      <p:grpSp>
        <p:nvGrpSpPr>
          <p:cNvPr id="27" name="Group 26"/>
          <p:cNvGrpSpPr/>
          <p:nvPr/>
        </p:nvGrpSpPr>
        <p:grpSpPr>
          <a:xfrm>
            <a:off x="139247" y="1154542"/>
            <a:ext cx="4125579" cy="4905295"/>
            <a:chOff x="721027" y="1119906"/>
            <a:chExt cx="2976137" cy="562390"/>
          </a:xfrm>
        </p:grpSpPr>
        <p:sp>
          <p:nvSpPr>
            <p:cNvPr id="28" name="Google Shape;253;p38"/>
            <p:cNvSpPr/>
            <p:nvPr/>
          </p:nvSpPr>
          <p:spPr>
            <a:xfrm>
              <a:off x="744652" y="1119906"/>
              <a:ext cx="2928887" cy="49686"/>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74283" tIns="37131" rIns="74283" bIns="37131" anchor="ctr" anchorCtr="0">
              <a:noAutofit/>
            </a:bodyPr>
            <a:lstStyle/>
            <a:p>
              <a:pPr>
                <a:buClr>
                  <a:srgbClr val="000000"/>
                </a:buClr>
              </a:pPr>
              <a:r>
                <a:rPr lang="en-US" sz="1100" b="1" dirty="0"/>
                <a:t>2. Government Priorities</a:t>
              </a:r>
              <a:endParaRPr sz="1100" dirty="0"/>
            </a:p>
          </p:txBody>
        </p:sp>
        <p:sp>
          <p:nvSpPr>
            <p:cNvPr id="29" name="Google Shape;255;p38"/>
            <p:cNvSpPr/>
            <p:nvPr/>
          </p:nvSpPr>
          <p:spPr>
            <a:xfrm>
              <a:off x="721027" y="1198340"/>
              <a:ext cx="2976137" cy="483956"/>
            </a:xfrm>
            <a:prstGeom prst="rect">
              <a:avLst/>
            </a:prstGeom>
            <a:noFill/>
            <a:ln w="12700" cap="flat" cmpd="sng">
              <a:solidFill>
                <a:srgbClr val="7F7F7F"/>
              </a:solidFill>
              <a:prstDash val="solid"/>
              <a:miter lim="800000"/>
              <a:headEnd type="none" w="sm" len="sm"/>
              <a:tailEnd type="none" w="sm" len="sm"/>
            </a:ln>
          </p:spPr>
          <p:txBody>
            <a:bodyPr spcFirstLastPara="1" wrap="square" lIns="74283" tIns="37131" rIns="74283" bIns="37131" anchor="t" anchorCtr="0">
              <a:noAutofit/>
            </a:bodyPr>
            <a:lstStyle/>
            <a:p>
              <a:pPr algn="just">
                <a:lnSpc>
                  <a:spcPct val="150000"/>
                </a:lnSpc>
                <a:buClr>
                  <a:srgbClr val="000000"/>
                </a:buClr>
              </a:pPr>
              <a:r>
                <a:rPr lang="en-US" sz="1100" dirty="0">
                  <a:solidFill>
                    <a:schemeClr val="tx1"/>
                  </a:solidFill>
                  <a:cs typeface="Times New Roman" panose="02020603050405020304" pitchFamily="18" charset="0"/>
                </a:rPr>
                <a:t>The rural investment plan (PNSR II) has been </a:t>
              </a:r>
              <a:r>
                <a:rPr lang="en-US" sz="1100" dirty="0" smtClean="0">
                  <a:solidFill>
                    <a:schemeClr val="tx1"/>
                  </a:solidFill>
                  <a:cs typeface="Times New Roman" panose="02020603050405020304" pitchFamily="18" charset="0"/>
                </a:rPr>
                <a:t>developed </a:t>
              </a:r>
              <a:r>
                <a:rPr lang="en-US" sz="1100" dirty="0" smtClean="0">
                  <a:solidFill>
                    <a:srgbClr val="FF0000"/>
                  </a:solidFill>
                  <a:cs typeface="Times New Roman" panose="02020603050405020304" pitchFamily="18" charset="0"/>
                </a:rPr>
                <a:t>and</a:t>
              </a:r>
              <a:r>
                <a:rPr lang="en-US" sz="1100" dirty="0" smtClean="0">
                  <a:solidFill>
                    <a:schemeClr val="tx1"/>
                  </a:solidFill>
                  <a:cs typeface="Times New Roman" panose="02020603050405020304" pitchFamily="18" charset="0"/>
                </a:rPr>
                <a:t> </a:t>
              </a:r>
              <a:r>
                <a:rPr lang="en-US" sz="1100" dirty="0">
                  <a:solidFill>
                    <a:schemeClr val="tx1"/>
                  </a:solidFill>
                  <a:cs typeface="Times New Roman" panose="02020603050405020304" pitchFamily="18" charset="0"/>
                </a:rPr>
                <a:t>is linked to the rural development strategy, SDR (</a:t>
              </a:r>
              <a:r>
                <a:rPr lang="en-US" sz="1100" dirty="0">
                  <a:solidFill>
                    <a:schemeClr val="tx1"/>
                  </a:solidFill>
                  <a:cs typeface="Times New Roman" panose="02020603050405020304" pitchFamily="18" charset="0"/>
                </a:rPr>
                <a:t>Strategie</a:t>
              </a:r>
              <a:r>
                <a:rPr lang="en-US" sz="1100" dirty="0">
                  <a:solidFill>
                    <a:schemeClr val="tx1"/>
                  </a:solidFill>
                  <a:cs typeface="Times New Roman" panose="02020603050405020304" pitchFamily="18" charset="0"/>
                </a:rPr>
                <a:t> de </a:t>
              </a:r>
              <a:r>
                <a:rPr lang="en-US" sz="1100" dirty="0">
                  <a:solidFill>
                    <a:schemeClr val="tx1"/>
                  </a:solidFill>
                  <a:cs typeface="Times New Roman" panose="02020603050405020304" pitchFamily="18" charset="0"/>
                </a:rPr>
                <a:t>Developpement</a:t>
              </a:r>
              <a:r>
                <a:rPr lang="en-US" sz="1100" dirty="0">
                  <a:solidFill>
                    <a:schemeClr val="tx1"/>
                  </a:solidFill>
                  <a:cs typeface="Times New Roman" panose="02020603050405020304" pitchFamily="18" charset="0"/>
                </a:rPr>
                <a:t> Rural 2016-2025) that includes an agriculture strategy. This strategy aims to improve sustainable food security through increased agricultural, pastoral, fisheries, forestry and wildlife production; based on improved productivity, increased incomes due to greater integration to market and diversification of activities in rural areas. PNSR II </a:t>
              </a:r>
              <a:r>
                <a:rPr lang="en-US" sz="1100" dirty="0" smtClean="0">
                  <a:solidFill>
                    <a:schemeClr val="tx1"/>
                  </a:solidFill>
                  <a:cs typeface="Times New Roman" panose="02020603050405020304" pitchFamily="18" charset="0"/>
                </a:rPr>
                <a:t>has </a:t>
              </a:r>
              <a:r>
                <a:rPr lang="en-US" sz="1100" dirty="0">
                  <a:solidFill>
                    <a:schemeClr val="tx1"/>
                  </a:solidFill>
                  <a:cs typeface="Times New Roman" panose="02020603050405020304" pitchFamily="18" charset="0"/>
                </a:rPr>
                <a:t>four main components that include;</a:t>
              </a:r>
            </a:p>
            <a:p>
              <a:pPr marL="171450" lvl="2" indent="-171450" algn="just">
                <a:lnSpc>
                  <a:spcPct val="150000"/>
                </a:lnSpc>
                <a:buFont typeface="Wingdings" panose="05000000000000000000" pitchFamily="2" charset="2"/>
                <a:buChar char="q"/>
              </a:pPr>
              <a:r>
                <a:rPr lang="en-US" sz="1100" dirty="0" smtClean="0">
                  <a:solidFill>
                    <a:schemeClr val="tx1"/>
                  </a:solidFill>
                  <a:cs typeface="Times New Roman" panose="02020603050405020304" pitchFamily="18" charset="0"/>
                </a:rPr>
                <a:t>Improvement </a:t>
              </a:r>
              <a:r>
                <a:rPr lang="en-US" sz="1100" dirty="0">
                  <a:solidFill>
                    <a:schemeClr val="tx1"/>
                  </a:solidFill>
                  <a:cs typeface="Times New Roman" panose="02020603050405020304" pitchFamily="18" charset="0"/>
                </a:rPr>
                <a:t>of food security and sovereignty</a:t>
              </a:r>
            </a:p>
            <a:p>
              <a:pPr marL="171450" lvl="2" indent="-171450" algn="just">
                <a:lnSpc>
                  <a:spcPct val="150000"/>
                </a:lnSpc>
                <a:buFont typeface="Wingdings" panose="05000000000000000000" pitchFamily="2" charset="2"/>
                <a:buChar char="q"/>
              </a:pPr>
              <a:r>
                <a:rPr lang="en-US" sz="1100" dirty="0" smtClean="0">
                  <a:solidFill>
                    <a:schemeClr val="tx1"/>
                  </a:solidFill>
                  <a:ea typeface="MS Mincho" panose="02020609040205080304" pitchFamily="49" charset="-128"/>
                  <a:cs typeface="Times New Roman" panose="02020603050405020304" pitchFamily="18" charset="0"/>
                </a:rPr>
                <a:t>Sustainable </a:t>
              </a:r>
              <a:r>
                <a:rPr lang="en-US" sz="1100" dirty="0">
                  <a:solidFill>
                    <a:schemeClr val="tx1"/>
                  </a:solidFill>
                  <a:ea typeface="MS Mincho" panose="02020609040205080304" pitchFamily="49" charset="-128"/>
                  <a:cs typeface="Times New Roman" panose="02020603050405020304" pitchFamily="18" charset="0"/>
                </a:rPr>
                <a:t>development of rural resources</a:t>
              </a:r>
            </a:p>
            <a:p>
              <a:pPr marL="171450" lvl="2" indent="-171450" algn="just">
                <a:lnSpc>
                  <a:spcPct val="150000"/>
                </a:lnSpc>
                <a:buFont typeface="Wingdings" panose="05000000000000000000" pitchFamily="2" charset="2"/>
                <a:buChar char="q"/>
              </a:pPr>
              <a:r>
                <a:rPr lang="en-US" sz="1100" dirty="0" smtClean="0">
                  <a:solidFill>
                    <a:schemeClr val="tx1"/>
                  </a:solidFill>
                  <a:ea typeface="MS Mincho" panose="02020609040205080304" pitchFamily="49" charset="-128"/>
                  <a:cs typeface="Times New Roman" panose="02020603050405020304" pitchFamily="18" charset="0"/>
                </a:rPr>
                <a:t>Improvement </a:t>
              </a:r>
              <a:r>
                <a:rPr lang="en-US" sz="1100" dirty="0">
                  <a:solidFill>
                    <a:schemeClr val="tx1"/>
                  </a:solidFill>
                  <a:ea typeface="MS Mincho" panose="02020609040205080304" pitchFamily="49" charset="-128"/>
                  <a:cs typeface="Times New Roman" panose="02020603050405020304" pitchFamily="18" charset="0"/>
                </a:rPr>
                <a:t>of access to drinking water and living environment</a:t>
              </a:r>
            </a:p>
            <a:p>
              <a:pPr marL="171450" lvl="2" indent="-171450" algn="just">
                <a:lnSpc>
                  <a:spcPct val="150000"/>
                </a:lnSpc>
                <a:buFont typeface="Wingdings" panose="05000000000000000000" pitchFamily="2" charset="2"/>
                <a:buChar char="q"/>
              </a:pPr>
              <a:r>
                <a:rPr lang="en-US" sz="1100" dirty="0" smtClean="0">
                  <a:solidFill>
                    <a:schemeClr val="tx1"/>
                  </a:solidFill>
                  <a:ea typeface="MS Mincho" panose="02020609040205080304" pitchFamily="49" charset="-128"/>
                  <a:cs typeface="Times New Roman" panose="02020603050405020304" pitchFamily="18" charset="0"/>
                </a:rPr>
                <a:t>Establishment </a:t>
              </a:r>
              <a:r>
                <a:rPr lang="en-US" sz="1100" dirty="0">
                  <a:solidFill>
                    <a:schemeClr val="tx1"/>
                  </a:solidFill>
                  <a:ea typeface="MS Mincho" panose="02020609040205080304" pitchFamily="49" charset="-128"/>
                  <a:cs typeface="Times New Roman" panose="02020603050405020304" pitchFamily="18" charset="0"/>
                </a:rPr>
                <a:t>of partnerships between stakeholders</a:t>
              </a:r>
              <a:endParaRPr lang="en-US" sz="1100" dirty="0">
                <a:solidFill>
                  <a:schemeClr val="tx1"/>
                </a:solidFill>
                <a:ea typeface="MS Mincho" panose="02020609040205080304" pitchFamily="49" charset="-128"/>
                <a:cs typeface="Arial" panose="020B0604020202020204" pitchFamily="34" charset="0"/>
              </a:endParaRPr>
            </a:p>
            <a:p>
              <a:pPr marL="139303" indent="-139303">
                <a:lnSpc>
                  <a:spcPct val="150000"/>
                </a:lnSpc>
                <a:buFont typeface="Arial" panose="020B0604020202020204" pitchFamily="34" charset="0"/>
                <a:buChar char="•"/>
              </a:pPr>
              <a:endParaRPr lang="en-US" sz="1100" dirty="0">
                <a:solidFill>
                  <a:schemeClr val="tx1"/>
                </a:solidFill>
                <a:ea typeface="MS Mincho" panose="02020609040205080304" pitchFamily="49" charset="-128"/>
                <a:cs typeface="Arial" panose="020B0604020202020204" pitchFamily="34" charset="0"/>
              </a:endParaRPr>
            </a:p>
          </p:txBody>
        </p:sp>
      </p:grpSp>
      <p:grpSp>
        <p:nvGrpSpPr>
          <p:cNvPr id="7" name="Group 6"/>
          <p:cNvGrpSpPr/>
          <p:nvPr/>
        </p:nvGrpSpPr>
        <p:grpSpPr>
          <a:xfrm>
            <a:off x="4472597" y="1154543"/>
            <a:ext cx="4932951" cy="5345409"/>
            <a:chOff x="4533211" y="1272179"/>
            <a:chExt cx="4934269" cy="5345409"/>
          </a:xfrm>
        </p:grpSpPr>
        <p:grpSp>
          <p:nvGrpSpPr>
            <p:cNvPr id="11" name="Group 10"/>
            <p:cNvGrpSpPr/>
            <p:nvPr/>
          </p:nvGrpSpPr>
          <p:grpSpPr>
            <a:xfrm>
              <a:off x="4533211" y="1272179"/>
              <a:ext cx="4934269" cy="2237245"/>
              <a:chOff x="708117" y="1122065"/>
              <a:chExt cx="3003264" cy="511634"/>
            </a:xfrm>
          </p:grpSpPr>
          <p:sp>
            <p:nvSpPr>
              <p:cNvPr id="12" name="Google Shape;253;p38"/>
              <p:cNvSpPr/>
              <p:nvPr/>
            </p:nvSpPr>
            <p:spPr>
              <a:xfrm>
                <a:off x="708118" y="1122065"/>
                <a:ext cx="3003263" cy="88790"/>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1200" b="1" dirty="0">
                    <a:solidFill>
                      <a:schemeClr val="dk1"/>
                    </a:solidFill>
                    <a:sym typeface="Arial"/>
                  </a:rPr>
                  <a:t>3. </a:t>
                </a:r>
                <a:r>
                  <a:rPr lang="en-US" sz="1200" b="1" dirty="0">
                    <a:solidFill>
                      <a:schemeClr val="dk1"/>
                    </a:solidFill>
                  </a:rPr>
                  <a:t>Profile of a Smallholder Farmer</a:t>
                </a:r>
                <a:endParaRPr sz="1200" dirty="0"/>
              </a:p>
            </p:txBody>
          </p:sp>
          <p:sp>
            <p:nvSpPr>
              <p:cNvPr id="13" name="Google Shape;255;p38"/>
              <p:cNvSpPr/>
              <p:nvPr/>
            </p:nvSpPr>
            <p:spPr>
              <a:xfrm>
                <a:off x="708117" y="1292322"/>
                <a:ext cx="3003263" cy="341377"/>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6213" indent="-171450">
                  <a:buSzPts val="10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On average, a farmer in Burkina Faso has to travel 21 km to access an agro-dealer; </a:t>
                </a:r>
              </a:p>
              <a:p>
                <a:pPr marL="176213" indent="-171450">
                  <a:buSzPts val="10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extension agent to farmer ratio is 1:3,500</a:t>
                </a:r>
              </a:p>
              <a:p>
                <a:pPr marL="176213" indent="-171450">
                  <a:buSzPts val="10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Fertilizer use stands at 14kg/ha which is way below the 50kg/ha recommendation </a:t>
                </a:r>
                <a:endParaRPr lang="en-US" sz="1200" dirty="0" smtClean="0">
                  <a:solidFill>
                    <a:schemeClr val="tx1"/>
                  </a:solidFill>
                  <a:latin typeface="Arial" panose="020B0604020202020204" pitchFamily="34" charset="0"/>
                  <a:cs typeface="Arial" panose="020B0604020202020204" pitchFamily="34" charset="0"/>
                </a:endParaRPr>
              </a:p>
              <a:p>
                <a:pPr marL="176213" indent="-171450">
                  <a:buSzPts val="1050"/>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Only 12% use certified seed</a:t>
                </a:r>
                <a:endParaRPr lang="en-US" sz="1200" dirty="0">
                  <a:solidFill>
                    <a:schemeClr val="tx1"/>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Major staple food crops, including maize, rice, sorghum, and millet. None of these crops attain the optimal yield as shown below.  </a:t>
                </a:r>
              </a:p>
              <a:p>
                <a:endParaRPr lang="en-US" sz="1200" dirty="0">
                  <a:solidFill>
                    <a:schemeClr val="tx1"/>
                  </a:solidFill>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9"/>
            <a:stretch>
              <a:fillRect/>
            </a:stretch>
          </p:blipFill>
          <p:spPr>
            <a:xfrm>
              <a:off x="4648140" y="3633188"/>
              <a:ext cx="4704409" cy="2984400"/>
            </a:xfrm>
            <a:prstGeom prst="rect">
              <a:avLst/>
            </a:prstGeom>
          </p:spPr>
        </p:pic>
      </p:grpSp>
    </p:spTree>
    <p:extLst>
      <p:ext uri="{BB962C8B-B14F-4D97-AF65-F5344CB8AC3E}">
        <p14:creationId xmlns:p14="http://schemas.microsoft.com/office/powerpoint/2010/main" val="427744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24938"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928688"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buClr>
                <a:srgbClr val="000000"/>
              </a:buClr>
            </a:pPr>
            <a:endParaRPr lang="en-US" sz="813" dirty="0">
              <a:solidFill>
                <a:srgbClr val="FFFFFF"/>
              </a:solidFill>
              <a:latin typeface="Arial"/>
              <a:sym typeface="+mn-lt"/>
            </a:endParaRPr>
          </a:p>
        </p:txBody>
      </p:sp>
      <p:pic>
        <p:nvPicPr>
          <p:cNvPr id="251" name="Google Shape;251;p38"/>
          <p:cNvPicPr preferRelativeResize="0"/>
          <p:nvPr/>
        </p:nvPicPr>
        <p:blipFill rotWithShape="1">
          <a:blip r:embed="rId8">
            <a:alphaModFix/>
          </a:blip>
          <a:srcRect/>
          <a:stretch/>
        </p:blipFill>
        <p:spPr>
          <a:xfrm>
            <a:off x="929978" y="644228"/>
            <a:ext cx="1290" cy="1290"/>
          </a:xfrm>
          <a:prstGeom prst="rect">
            <a:avLst/>
          </a:prstGeom>
          <a:noFill/>
          <a:ln>
            <a:noFill/>
          </a:ln>
        </p:spPr>
      </p:pic>
      <p:sp>
        <p:nvSpPr>
          <p:cNvPr id="252" name="Google Shape;252;p38"/>
          <p:cNvSpPr txBox="1">
            <a:spLocks noGrp="1"/>
          </p:cNvSpPr>
          <p:nvPr>
            <p:ph type="title"/>
          </p:nvPr>
        </p:nvSpPr>
        <p:spPr/>
        <p:txBody>
          <a:bodyPr/>
          <a:lstStyle/>
          <a:p>
            <a:pPr lvl="0"/>
            <a:r>
              <a:rPr lang="en-US" dirty="0"/>
              <a:t>CAADP biennial review shows that the country is on-track and should emphasize ending hunger and boosting trade</a:t>
            </a:r>
            <a:endParaRPr lang="en-US" dirty="0">
              <a:sym typeface="Arial"/>
            </a:endParaRPr>
          </a:p>
        </p:txBody>
      </p:sp>
      <p:sp>
        <p:nvSpPr>
          <p:cNvPr id="3" name="TextBox 2"/>
          <p:cNvSpPr txBox="1"/>
          <p:nvPr/>
        </p:nvSpPr>
        <p:spPr>
          <a:xfrm>
            <a:off x="389809" y="3945605"/>
            <a:ext cx="9181947" cy="2067358"/>
          </a:xfrm>
          <a:prstGeom prst="rect">
            <a:avLst/>
          </a:prstGeom>
          <a:solidFill>
            <a:schemeClr val="bg1">
              <a:lumMod val="85000"/>
            </a:schemeClr>
          </a:solidFill>
        </p:spPr>
        <p:txBody>
          <a:bodyPr wrap="square" rtlCol="0">
            <a:noAutofit/>
          </a:bodyPr>
          <a:lstStyle/>
          <a:p>
            <a:pPr>
              <a:buClr>
                <a:srgbClr val="000000"/>
              </a:buClr>
            </a:pPr>
            <a:r>
              <a:rPr lang="en-US" dirty="0">
                <a:solidFill>
                  <a:schemeClr val="tx1"/>
                </a:solidFill>
              </a:rPr>
              <a:t>The overall recommendations for Burkina Faso coming out of the Biennial review process in 2018 include:</a:t>
            </a:r>
          </a:p>
          <a:p>
            <a:pPr marL="171450" indent="-171450" algn="just">
              <a:buFont typeface="Arial" panose="020B0604020202020204" pitchFamily="34" charset="0"/>
              <a:buChar char="•"/>
            </a:pPr>
            <a:r>
              <a:rPr lang="en-US" dirty="0">
                <a:solidFill>
                  <a:schemeClr val="tx1"/>
                </a:solidFill>
              </a:rPr>
              <a:t>Increase the area under sustainable land management practice to strengthen resilience to climate related risks; </a:t>
            </a:r>
          </a:p>
          <a:p>
            <a:pPr marL="171450" indent="-171450" algn="just">
              <a:buFont typeface="Arial" panose="020B0604020202020204" pitchFamily="34" charset="0"/>
              <a:buChar char="•"/>
            </a:pPr>
            <a:r>
              <a:rPr lang="en-US" dirty="0">
                <a:solidFill>
                  <a:schemeClr val="tx1"/>
                </a:solidFill>
              </a:rPr>
              <a:t>Increase and sustain its funding allocation to agricultural research and development as one of the strategies to enhance productivity, and allocate budget to fully response to spending needs on social protection for vulnerable social groups; and  </a:t>
            </a:r>
          </a:p>
          <a:p>
            <a:pPr marL="171450" indent="-171450" algn="just">
              <a:buFont typeface="Arial" panose="020B0604020202020204" pitchFamily="34" charset="0"/>
              <a:buChar char="•"/>
            </a:pPr>
            <a:r>
              <a:rPr lang="en-US" dirty="0">
                <a:solidFill>
                  <a:schemeClr val="tx1"/>
                </a:solidFill>
              </a:rPr>
              <a:t>Put in place policies that would facilitate and promote intra-regional African trade in agricultural commodities and services.</a:t>
            </a:r>
          </a:p>
        </p:txBody>
      </p:sp>
      <p:grpSp>
        <p:nvGrpSpPr>
          <p:cNvPr id="7" name="Group 6"/>
          <p:cNvGrpSpPr/>
          <p:nvPr/>
        </p:nvGrpSpPr>
        <p:grpSpPr>
          <a:xfrm>
            <a:off x="389810" y="1020273"/>
            <a:ext cx="9181946" cy="2694476"/>
            <a:chOff x="389810" y="1020273"/>
            <a:chExt cx="9181946" cy="2694476"/>
          </a:xfrm>
        </p:grpSpPr>
        <p:grpSp>
          <p:nvGrpSpPr>
            <p:cNvPr id="27" name="Group 26"/>
            <p:cNvGrpSpPr/>
            <p:nvPr/>
          </p:nvGrpSpPr>
          <p:grpSpPr>
            <a:xfrm>
              <a:off x="389810" y="1020273"/>
              <a:ext cx="4647294" cy="2694476"/>
              <a:chOff x="770776" y="1165803"/>
              <a:chExt cx="3003263" cy="1544068"/>
            </a:xfrm>
          </p:grpSpPr>
          <p:sp>
            <p:nvSpPr>
              <p:cNvPr id="28" name="Google Shape;253;p38"/>
              <p:cNvSpPr/>
              <p:nvPr/>
            </p:nvSpPr>
            <p:spPr>
              <a:xfrm>
                <a:off x="770776" y="1165803"/>
                <a:ext cx="3003263" cy="284864"/>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74283" tIns="37131" rIns="74283" bIns="37131" anchor="ctr" anchorCtr="0">
                <a:noAutofit/>
              </a:bodyPr>
              <a:lstStyle/>
              <a:p>
                <a:pPr>
                  <a:buClr>
                    <a:srgbClr val="000000"/>
                  </a:buClr>
                </a:pPr>
                <a:r>
                  <a:rPr lang="en-US" sz="1200" b="1" dirty="0"/>
                  <a:t>2. Government Priorities from BRR Review</a:t>
                </a:r>
                <a:endParaRPr sz="1200" dirty="0"/>
              </a:p>
            </p:txBody>
          </p:sp>
          <p:sp>
            <p:nvSpPr>
              <p:cNvPr id="29" name="Google Shape;255;p38"/>
              <p:cNvSpPr/>
              <p:nvPr/>
            </p:nvSpPr>
            <p:spPr>
              <a:xfrm>
                <a:off x="770776" y="1510460"/>
                <a:ext cx="3003263" cy="1199411"/>
              </a:xfrm>
              <a:prstGeom prst="rect">
                <a:avLst/>
              </a:prstGeom>
              <a:noFill/>
              <a:ln w="12700" cap="flat" cmpd="sng">
                <a:solidFill>
                  <a:srgbClr val="7F7F7F"/>
                </a:solidFill>
                <a:prstDash val="solid"/>
                <a:miter lim="800000"/>
                <a:headEnd type="none" w="sm" len="sm"/>
                <a:tailEnd type="none" w="sm" len="sm"/>
              </a:ln>
            </p:spPr>
            <p:txBody>
              <a:bodyPr spcFirstLastPara="1" wrap="square" lIns="74283" tIns="37131" rIns="74283" bIns="37131" anchor="t" anchorCtr="0">
                <a:noAutofit/>
              </a:bodyPr>
              <a:lstStyle/>
              <a:p>
                <a:pPr marL="139303" indent="-139303" algn="just">
                  <a:buClr>
                    <a:srgbClr val="385623"/>
                  </a:buClr>
                  <a:buSzPts val="1050"/>
                  <a:buFont typeface="Arial" panose="020B0604020202020204" pitchFamily="34" charset="0"/>
                  <a:buChar char="•"/>
                </a:pPr>
                <a:r>
                  <a:rPr lang="en-US" sz="1200" dirty="0"/>
                  <a:t>The AU through the CAADP process using the Biennial Review Rating (BRR) is tracking each countries’ progress towards the 7 (seven) commitments. The first review conducted in 2017 and launched in 2018 rated Burkina Faso at </a:t>
                </a:r>
                <a:r>
                  <a:rPr lang="en-US" sz="1200" b="1" u="sng" dirty="0"/>
                  <a:t>4.24</a:t>
                </a:r>
                <a:r>
                  <a:rPr lang="en-US" sz="1200" dirty="0"/>
                  <a:t> against a benchmark of 3.9 in 2017 - the average rating a country should score to show positive progress towards achievement of its 2025 targets. This rating means that Burkina Faso’s performance is above target on more than 50% of the indicators and it is hoped this performance will be sustained or surpassed during the next review scheduled for 2020</a:t>
                </a:r>
                <a:r>
                  <a:rPr lang="en-US" sz="1200" baseline="30000" dirty="0"/>
                  <a:t>9</a:t>
                </a:r>
                <a:r>
                  <a:rPr lang="en-US" sz="1200" dirty="0"/>
                  <a:t>. </a:t>
                </a:r>
                <a:endParaRPr lang="en-US" sz="1200" dirty="0">
                  <a:solidFill>
                    <a:srgbClr val="FF0000"/>
                  </a:solidFill>
                  <a:ea typeface="MS Mincho" panose="02020609040205080304" pitchFamily="49" charset="-128"/>
                  <a:cs typeface="Arial" panose="020B0604020202020204" pitchFamily="34" charset="0"/>
                </a:endParaRPr>
              </a:p>
            </p:txBody>
          </p:sp>
        </p:grpSp>
        <p:pic>
          <p:nvPicPr>
            <p:cNvPr id="6" name="Picture 5"/>
            <p:cNvPicPr>
              <a:picLocks noChangeAspect="1"/>
            </p:cNvPicPr>
            <p:nvPr/>
          </p:nvPicPr>
          <p:blipFill>
            <a:blip r:embed="rId9"/>
            <a:stretch>
              <a:fillRect/>
            </a:stretch>
          </p:blipFill>
          <p:spPr>
            <a:xfrm>
              <a:off x="5265704" y="1020273"/>
              <a:ext cx="4306052" cy="2694476"/>
            </a:xfrm>
            <a:prstGeom prst="rect">
              <a:avLst/>
            </a:prstGeom>
          </p:spPr>
        </p:pic>
      </p:grpSp>
      <p:sp>
        <p:nvSpPr>
          <p:cNvPr id="5" name="Rectangle 4"/>
          <p:cNvSpPr/>
          <p:nvPr/>
        </p:nvSpPr>
        <p:spPr>
          <a:xfrm>
            <a:off x="191490" y="6296352"/>
            <a:ext cx="3472425" cy="261610"/>
          </a:xfrm>
          <a:prstGeom prst="rect">
            <a:avLst/>
          </a:prstGeom>
        </p:spPr>
        <p:txBody>
          <a:bodyPr wrap="none">
            <a:spAutoFit/>
          </a:bodyPr>
          <a:lstStyle/>
          <a:p>
            <a:pPr>
              <a:spcAft>
                <a:spcPts val="488"/>
              </a:spcAft>
            </a:pPr>
            <a:r>
              <a:rPr lang="en-US" sz="1100" i="1" dirty="0"/>
              <a:t>Source: Biennial review Burkina Faso Action agenda</a:t>
            </a:r>
          </a:p>
        </p:txBody>
      </p:sp>
    </p:spTree>
    <p:extLst>
      <p:ext uri="{BB962C8B-B14F-4D97-AF65-F5344CB8AC3E}">
        <p14:creationId xmlns:p14="http://schemas.microsoft.com/office/powerpoint/2010/main" val="35290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9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MM_SLIDE_TYPE" val="6"/>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HL_Zb9nTUm9kiAMlXhkyw"/>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MM_SLIDE_TYPE" val="6"/>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LCs5g7iRnSP8_ForVlM1A"/>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NZ21p4kpVKcmqoXVJE14Q"/>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NAME" val="Moon"/>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NAME" val="Moon"/>
</p:tagLst>
</file>

<file path=ppt/tags/tag16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MM_SLIDE_TYPE" val="6"/>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180.xml><?xml version="1.0" encoding="utf-8"?>
<p:tagLst xmlns:a="http://schemas.openxmlformats.org/drawingml/2006/main" xmlns:r="http://schemas.openxmlformats.org/officeDocument/2006/relationships" xmlns:p="http://schemas.openxmlformats.org/presentationml/2006/main">
  <p:tag name="NAME" val="Moon"/>
</p:tagLst>
</file>

<file path=ppt/tags/tag181.xml><?xml version="1.0" encoding="utf-8"?>
<p:tagLst xmlns:a="http://schemas.openxmlformats.org/drawingml/2006/main" xmlns:r="http://schemas.openxmlformats.org/officeDocument/2006/relationships" xmlns:p="http://schemas.openxmlformats.org/presentationml/2006/main">
  <p:tag name="NAME" val="Moon"/>
</p:tagLst>
</file>

<file path=ppt/tags/tag182.xml><?xml version="1.0" encoding="utf-8"?>
<p:tagLst xmlns:a="http://schemas.openxmlformats.org/drawingml/2006/main" xmlns:r="http://schemas.openxmlformats.org/officeDocument/2006/relationships" xmlns:p="http://schemas.openxmlformats.org/presentationml/2006/main">
  <p:tag name="NAME" val="Moon"/>
</p:tagLst>
</file>

<file path=ppt/tags/tag183.xml><?xml version="1.0" encoding="utf-8"?>
<p:tagLst xmlns:a="http://schemas.openxmlformats.org/drawingml/2006/main" xmlns:r="http://schemas.openxmlformats.org/officeDocument/2006/relationships" xmlns:p="http://schemas.openxmlformats.org/presentationml/2006/main">
  <p:tag name="NAME" val="Moon"/>
</p:tagLst>
</file>

<file path=ppt/tags/tag1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MM_SLIDE_TYPE" val="6"/>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NAME" val="Moon"/>
</p:tagLst>
</file>

<file path=ppt/tags/tag19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200.xml><?xml version="1.0" encoding="utf-8"?>
<p:tagLst xmlns:a="http://schemas.openxmlformats.org/drawingml/2006/main" xmlns:r="http://schemas.openxmlformats.org/officeDocument/2006/relationships" xmlns:p="http://schemas.openxmlformats.org/presentationml/2006/main">
  <p:tag name="NAME" val="Moon"/>
</p:tagLst>
</file>

<file path=ppt/tags/tag201.xml><?xml version="1.0" encoding="utf-8"?>
<p:tagLst xmlns:a="http://schemas.openxmlformats.org/drawingml/2006/main" xmlns:r="http://schemas.openxmlformats.org/officeDocument/2006/relationships" xmlns:p="http://schemas.openxmlformats.org/presentationml/2006/main">
  <p:tag name="NAME" val="Moon"/>
</p:tagLst>
</file>

<file path=ppt/tags/tag202.xml><?xml version="1.0" encoding="utf-8"?>
<p:tagLst xmlns:a="http://schemas.openxmlformats.org/drawingml/2006/main" xmlns:r="http://schemas.openxmlformats.org/officeDocument/2006/relationships" xmlns:p="http://schemas.openxmlformats.org/presentationml/2006/main">
  <p:tag name="NAME" val="Moon"/>
</p:tagLst>
</file>

<file path=ppt/tags/tag20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0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0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MM_SLIDE_TYPE" val="6"/>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NAME" val="Moon"/>
</p:tagLst>
</file>

<file path=ppt/tags/tag218.xml><?xml version="1.0" encoding="utf-8"?>
<p:tagLst xmlns:a="http://schemas.openxmlformats.org/drawingml/2006/main" xmlns:r="http://schemas.openxmlformats.org/officeDocument/2006/relationships" xmlns:p="http://schemas.openxmlformats.org/presentationml/2006/main">
  <p:tag name="NAME" val="Moon"/>
</p:tagLst>
</file>

<file path=ppt/tags/tag219.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220.xml><?xml version="1.0" encoding="utf-8"?>
<p:tagLst xmlns:a="http://schemas.openxmlformats.org/drawingml/2006/main" xmlns:r="http://schemas.openxmlformats.org/officeDocument/2006/relationships" xmlns:p="http://schemas.openxmlformats.org/presentationml/2006/main">
  <p:tag name="NAME" val="Moon"/>
</p:tagLst>
</file>

<file path=ppt/tags/tag221.xml><?xml version="1.0" encoding="utf-8"?>
<p:tagLst xmlns:a="http://schemas.openxmlformats.org/drawingml/2006/main" xmlns:r="http://schemas.openxmlformats.org/officeDocument/2006/relationships" xmlns:p="http://schemas.openxmlformats.org/presentationml/2006/main">
  <p:tag name="NAME" val="Moon"/>
</p:tagLst>
</file>

<file path=ppt/tags/tag2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MM_SLIDE_TYPE" val="6"/>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
</p:tagLst>
</file>

<file path=ppt/tags/tag247.xml><?xml version="1.0" encoding="utf-8"?>
<p:tagLst xmlns:a="http://schemas.openxmlformats.org/drawingml/2006/main" xmlns:r="http://schemas.openxmlformats.org/officeDocument/2006/relationships" xmlns:p="http://schemas.openxmlformats.org/presentationml/2006/main">
  <p:tag name="NAME" val="Moon"/>
</p:tagLst>
</file>

<file path=ppt/tags/tag2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MM_SLIDE_TYPE" val="6"/>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KHL_Zb9nTUm9kiAMlXhkyw"/>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27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MM_SLIDE_TYPE" val="6"/>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dNZ21p4kpVKcmqoXVJE14Q"/>
</p:tagLst>
</file>

<file path=ppt/tags/tag282.xml><?xml version="1.0" encoding="utf-8"?>
<p:tagLst xmlns:a="http://schemas.openxmlformats.org/drawingml/2006/main" xmlns:r="http://schemas.openxmlformats.org/officeDocument/2006/relationships" xmlns:p="http://schemas.openxmlformats.org/presentationml/2006/main">
  <p:tag name="NAME" val="Moon"/>
</p:tagLst>
</file>

<file path=ppt/tags/tag283.xml><?xml version="1.0" encoding="utf-8"?>
<p:tagLst xmlns:a="http://schemas.openxmlformats.org/drawingml/2006/main" xmlns:r="http://schemas.openxmlformats.org/officeDocument/2006/relationships" xmlns:p="http://schemas.openxmlformats.org/presentationml/2006/main">
  <p:tag name="NAME" val="Moon"/>
</p:tagLst>
</file>

<file path=ppt/tags/tag284.xml><?xml version="1.0" encoding="utf-8"?>
<p:tagLst xmlns:a="http://schemas.openxmlformats.org/drawingml/2006/main" xmlns:r="http://schemas.openxmlformats.org/officeDocument/2006/relationships" xmlns:p="http://schemas.openxmlformats.org/presentationml/2006/main">
  <p:tag name="NAME" val="Moon"/>
</p:tagLst>
</file>

<file path=ppt/tags/tag285.xml><?xml version="1.0" encoding="utf-8"?>
<p:tagLst xmlns:a="http://schemas.openxmlformats.org/drawingml/2006/main" xmlns:r="http://schemas.openxmlformats.org/officeDocument/2006/relationships" xmlns:p="http://schemas.openxmlformats.org/presentationml/2006/main">
  <p:tag name="NAME" val="Moon"/>
</p:tagLst>
</file>

<file path=ppt/tags/tag286.xml><?xml version="1.0" encoding="utf-8"?>
<p:tagLst xmlns:a="http://schemas.openxmlformats.org/drawingml/2006/main" xmlns:r="http://schemas.openxmlformats.org/officeDocument/2006/relationships" xmlns:p="http://schemas.openxmlformats.org/presentationml/2006/main">
  <p:tag name="NAME" val="Moon"/>
</p:tagLst>
</file>

<file path=ppt/tags/tag28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9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MM_SLIDE_TYPE" val="6"/>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6x2TAveJTc6EtpO6Om.ZL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6x2TAveJTc6EtpO6Om.ZL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fySYfuxTRrqSp8nPfNiYb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ySYfuxTRrqSp8nPfNiYb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OwfxrOSjTQKhvFS29vZOP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UMki_hklQ_ur3rS5JtcoB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fySYfuxTRrqSp8nPfNiYb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dYg4Meuo6wusWnjJVhABv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iMvmtsvfTI6TGmL_3Oijo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Yg4Meuo6wusWnjJVhABvg"/>
</p:tagLst>
</file>

<file path=ppt/tags/tag346.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HEIGHT" val="16.96409"/>
  <p:tag name="TOP" val="399.9616"/>
</p:tagLst>
</file>

<file path=ppt/tags/tag347.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26.9257"/>
  <p:tag name="HEIGHT" val="6.504063"/>
</p:tagLst>
</file>

<file path=ppt/tags/tag348.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43.4298"/>
  <p:tag name="HEIGHT" val="6.504063"/>
</p:tagLst>
</file>

<file path=ppt/tags/tag349.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59.9339"/>
  <p:tag name="HEIGHT" val="6.504063"/>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350.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76.438"/>
  <p:tag name="HEIGHT" val="6.504063"/>
</p:tagLst>
</file>

<file path=ppt/tags/tag351.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HEIGHT" val="16.96409"/>
  <p:tag name="TOP" val="399.9616"/>
</p:tagLst>
</file>

<file path=ppt/tags/tag352.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26.9257"/>
  <p:tag name="HEIGHT" val="6.504063"/>
</p:tagLst>
</file>

<file path=ppt/tags/tag353.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43.4298"/>
  <p:tag name="HEIGHT" val="6.504063"/>
</p:tagLst>
</file>

<file path=ppt/tags/tag354.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59.9339"/>
  <p:tag name="HEIGHT" val="6.504063"/>
</p:tagLst>
</file>

<file path=ppt/tags/tag355.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76.438"/>
  <p:tag name="HEIGHT" val="6.504063"/>
</p:tagLst>
</file>

<file path=ppt/tags/tag356.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357.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358.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HEIGHT" val="16.96409"/>
  <p:tag name="TOP" val="399.9616"/>
</p:tagLst>
</file>

<file path=ppt/tags/tag359.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26.9257"/>
  <p:tag name="HEIGHT" val="6.504063"/>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43.4298"/>
  <p:tag name="HEIGHT" val="6.504063"/>
</p:tagLst>
</file>

<file path=ppt/tags/tag361.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59.9339"/>
  <p:tag name="HEIGHT" val="6.504063"/>
</p:tagLst>
</file>

<file path=ppt/tags/tag362.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76.438"/>
  <p:tag name="HEIGHT" val="6.504063"/>
</p:tagLst>
</file>

<file path=ppt/tags/tag363.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364.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365.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366.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367.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368.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369.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370.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371.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372.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K3hSP7StSriWvAqVjr5h7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zgCuRhO8RFKpwSc_Myf7N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1rSEa46JTW.Zw.1Bb8udG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RoK8rLETByHJOqYwrFqg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YrVXeEXRSz6uZNZRbQmzW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1LIf5Ps2QmyeWuirFR1Od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1LIf5Ps2QmyeWuirFR1Od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1LIf5Ps2QmyeWuirFR1Od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lPcauyjm32.NREjJiYZsh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us8U4BpS1KbI4vtddZqU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0WIR5mwoQm2KirEyv.Ywc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De3.BaBXTDWjwnV1jalVCQ"/>
</p:tagLst>
</file>

<file path=ppt/tags/tag39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2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i.wZ0xXT8Ss9Ld2xDIlc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97ZFwHZnSayUL0xn4cV_n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MvmtsvfTI6TGmL_3Oijo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BqojXPaNTCSsY9rQmUwa3g"/>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LbwRvM0Qc.pReFwgYQHPQ"/>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Cover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1.xml><?xml version="1.0" encoding="utf-8"?>
<a:theme xmlns:a="http://schemas.openxmlformats.org/drawingml/2006/main" name="4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2.xml><?xml version="1.0" encoding="utf-8"?>
<a:theme xmlns:a="http://schemas.openxmlformats.org/drawingml/2006/main" name="5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3.xml><?xml version="1.0" encoding="utf-8"?>
<a:theme xmlns:a="http://schemas.openxmlformats.org/drawingml/2006/main" name="6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4.xml><?xml version="1.0" encoding="utf-8"?>
<a:theme xmlns:a="http://schemas.openxmlformats.org/drawingml/2006/main" name="8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3B3B9A3-4DDB-40C5-B89D-20DD0605BA10}" vid="{B1BDE74C-E9E4-43D1-B3E1-0BF50DB40FFE}"/>
    </a:ext>
  </a:extLst>
</a:theme>
</file>

<file path=ppt/theme/theme16.xml><?xml version="1.0" encoding="utf-8"?>
<a:theme xmlns:a="http://schemas.openxmlformats.org/drawingml/2006/main" name="11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7.xml><?xml version="1.0" encoding="utf-8"?>
<a:theme xmlns:a="http://schemas.openxmlformats.org/drawingml/2006/main" name="12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8.xml><?xml version="1.0" encoding="utf-8"?>
<a:theme xmlns:a="http://schemas.openxmlformats.org/drawingml/2006/main" name="13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9.xml><?xml version="1.0" encoding="utf-8"?>
<a:theme xmlns:a="http://schemas.openxmlformats.org/drawingml/2006/main" name="4_Slide Repor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Repor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4.xml><?xml version="1.0" encoding="utf-8"?>
<a:theme xmlns:a="http://schemas.openxmlformats.org/drawingml/2006/main" name="5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5.xml><?xml version="1.0" encoding="utf-8"?>
<a:theme xmlns:a="http://schemas.openxmlformats.org/drawingml/2006/main" name="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6.xml><?xml version="1.0" encoding="utf-8"?>
<a:theme xmlns:a="http://schemas.openxmlformats.org/drawingml/2006/main" name="1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7.xml><?xml version="1.0" encoding="utf-8"?>
<a:theme xmlns:a="http://schemas.openxmlformats.org/drawingml/2006/main" name="2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8.xml><?xml version="1.0" encoding="utf-8"?>
<a:theme xmlns:a="http://schemas.openxmlformats.org/drawingml/2006/main" name="3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9.xml><?xml version="1.0" encoding="utf-8"?>
<a:theme xmlns:a="http://schemas.openxmlformats.org/drawingml/2006/main" name="9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TotalTime>
  <Words>10606</Words>
  <Application>Microsoft Office PowerPoint</Application>
  <PresentationFormat>A4 Paper (210x297 mm)</PresentationFormat>
  <Paragraphs>1531</Paragraphs>
  <Slides>51</Slides>
  <Notes>9</Notes>
  <HiddenSlides>0</HiddenSlides>
  <MMClips>0</MMClips>
  <ScaleCrop>false</ScaleCrop>
  <HeadingPairs>
    <vt:vector size="8" baseType="variant">
      <vt:variant>
        <vt:lpstr>Fonts Used</vt:lpstr>
      </vt:variant>
      <vt:variant>
        <vt:i4>14</vt:i4>
      </vt:variant>
      <vt:variant>
        <vt:lpstr>Theme</vt:lpstr>
      </vt:variant>
      <vt:variant>
        <vt:i4>19</vt:i4>
      </vt:variant>
      <vt:variant>
        <vt:lpstr>Embedded OLE Servers</vt:lpstr>
      </vt:variant>
      <vt:variant>
        <vt:i4>2</vt:i4>
      </vt:variant>
      <vt:variant>
        <vt:lpstr>Slide Titles</vt:lpstr>
      </vt:variant>
      <vt:variant>
        <vt:i4>51</vt:i4>
      </vt:variant>
    </vt:vector>
  </HeadingPairs>
  <TitlesOfParts>
    <vt:vector size="86" baseType="lpstr">
      <vt:lpstr>Arial</vt:lpstr>
      <vt:lpstr>Calibri</vt:lpstr>
      <vt:lpstr>Calibri Light</vt:lpstr>
      <vt:lpstr>Courier New</vt:lpstr>
      <vt:lpstr>Franklin Gothic Medium</vt:lpstr>
      <vt:lpstr>Gill Sans</vt:lpstr>
      <vt:lpstr>MS Mincho</vt:lpstr>
      <vt:lpstr>Noto Sans Symbols</vt:lpstr>
      <vt:lpstr>Symbol</vt:lpstr>
      <vt:lpstr>Times New Roman</vt:lpstr>
      <vt:lpstr>TimesNewRomanPSMT</vt:lpstr>
      <vt:lpstr>Wingdings</vt:lpstr>
      <vt:lpstr>Wingdings 2</vt:lpstr>
      <vt:lpstr>ヒラギノ角ゴ ProN W3</vt:lpstr>
      <vt:lpstr>Cover slides</vt:lpstr>
      <vt:lpstr>Slide Report</vt:lpstr>
      <vt:lpstr>1_Slide Report</vt:lpstr>
      <vt:lpstr>5_Slide Report</vt:lpstr>
      <vt:lpstr>AGRA_CF_GAE416</vt:lpstr>
      <vt:lpstr>1_AGRA_CF_GAE416</vt:lpstr>
      <vt:lpstr>2_AGRA_CF_GAE416</vt:lpstr>
      <vt:lpstr>3_AGRA_CF_GAE416</vt:lpstr>
      <vt:lpstr>9_AGRA_CF_GAE416</vt:lpstr>
      <vt:lpstr>10_AGRA_CF_GAE416</vt:lpstr>
      <vt:lpstr>4_AGRA_CF_GAE416</vt:lpstr>
      <vt:lpstr>5_AGRA_CF_GAE416</vt:lpstr>
      <vt:lpstr>6_AGRA_CF_GAE416</vt:lpstr>
      <vt:lpstr>8_AGRA_CF_GAE416</vt:lpstr>
      <vt:lpstr>Custom Design</vt:lpstr>
      <vt:lpstr>11_AGRA_CF_GAE416</vt:lpstr>
      <vt:lpstr>12_AGRA_CF_GAE416</vt:lpstr>
      <vt:lpstr>13_AGRA_CF_GAE416</vt:lpstr>
      <vt:lpstr>4_Slide Report</vt:lpstr>
      <vt:lpstr>think-cell Slide</vt:lpstr>
      <vt:lpstr>Bitmap Image</vt:lpstr>
      <vt:lpstr>AGRA Burkina Faso Operational Plan</vt:lpstr>
      <vt:lpstr>Table of contents</vt:lpstr>
      <vt:lpstr>Executive Summary</vt:lpstr>
      <vt:lpstr>Executive Summary </vt:lpstr>
      <vt:lpstr>Executive Summary</vt:lpstr>
      <vt:lpstr>Burkina Faso Agricultural Context</vt:lpstr>
      <vt:lpstr>Burkina Faso’s Agriculture sector has experienced slow growth over the past five years </vt:lpstr>
      <vt:lpstr>The Burkina Faso government has recommitted to Agriculture sector development through various initiatives</vt:lpstr>
      <vt:lpstr>CAADP biennial review shows that the country is on-track and should emphasize ending hunger and boosting trade</vt:lpstr>
      <vt:lpstr>There is room to develop a more vibrant private sector if policy and other incentives are put in place</vt:lpstr>
      <vt:lpstr>A number of major donors and private sector companies are focused on the Western and Centre East regions</vt:lpstr>
      <vt:lpstr>In addition to Macro-economic analysis, AGRA also carried out analysis of specific systems to inform the strategy</vt:lpstr>
      <vt:lpstr>Systems analysis (2 of 5)</vt:lpstr>
      <vt:lpstr>Systems analysis (3 of 5)</vt:lpstr>
      <vt:lpstr>Systems analysis (4 of 5)</vt:lpstr>
      <vt:lpstr>2017 – 2021 Strategy</vt:lpstr>
      <vt:lpstr>AGRA’s Vision and Headline goals 2017 - 2021</vt:lpstr>
      <vt:lpstr>AGRA’s global 2017 – 2021 Strategy </vt:lpstr>
      <vt:lpstr>AGRA Burkina Faso Strategy</vt:lpstr>
      <vt:lpstr>AGRA’s Strategy for Burkina Faso </vt:lpstr>
      <vt:lpstr>AGRA’s Approach in Burkina Faso is aligned to the National Agriculture Strategy</vt:lpstr>
      <vt:lpstr>Burkina Faso Theory of Change</vt:lpstr>
      <vt:lpstr>AGRA’s Strategy continues to build off of past work done in Burkina Faso to drive for scale and sustainability</vt:lpstr>
      <vt:lpstr>Burkina Faso has also mapped the main partners in the country and their current / Potential relationship with AGRA</vt:lpstr>
      <vt:lpstr>Transformation at the farmer and system level can be driven by focusing on selected value chains in 5 regions</vt:lpstr>
      <vt:lpstr>Working with public and private entities, AGRA aims to influence funding to the most impactful projects</vt:lpstr>
      <vt:lpstr>Results Framework and Targets</vt:lpstr>
      <vt:lpstr>Burkina Faso Country Results Framework </vt:lpstr>
      <vt:lpstr>Key Country Indicators and Targets </vt:lpstr>
      <vt:lpstr>Key Country Indicators and Targets</vt:lpstr>
      <vt:lpstr>Portfolio to date, lessons and opportunities</vt:lpstr>
      <vt:lpstr>AGRA’s Current Portfolio summary (2017 - 2019)</vt:lpstr>
      <vt:lpstr>PowerPoint Presentation</vt:lpstr>
      <vt:lpstr>Details of Existing Portfolio of Investments in Burkina Faso (1 of 2) </vt:lpstr>
      <vt:lpstr>Details of Existing Portfolio of Investments in Burkina Faso (1 of 2) </vt:lpstr>
      <vt:lpstr>Mapping the Strategy to outcomes in the theory of change</vt:lpstr>
      <vt:lpstr>Mapping the Strategy to outcomes in the theory of change</vt:lpstr>
      <vt:lpstr>Mapping the Strategy to outcomes in the theory of change</vt:lpstr>
      <vt:lpstr>Early Results from investments made in Burkina Faso are outlined below…..</vt:lpstr>
      <vt:lpstr>Emerging Lessons </vt:lpstr>
      <vt:lpstr>Emerging Opportunities for Burkina Faso</vt:lpstr>
      <vt:lpstr>The Team</vt:lpstr>
      <vt:lpstr>Country organogram and support structure</vt:lpstr>
      <vt:lpstr>Annexes:  AGRA Institutional Results Framework and theory of change Burkina Faso Cropping Seasons  Main Partners in Burkina Faso Acronyms</vt:lpstr>
      <vt:lpstr>AGRA Strategy Results Framework </vt:lpstr>
      <vt:lpstr>Policy and State Capability Theory of Change</vt:lpstr>
      <vt:lpstr>Farmer and Systems development Theory of Change</vt:lpstr>
      <vt:lpstr>Partnerships development Theory of Change</vt:lpstr>
      <vt:lpstr>Burkina Faso </vt:lpstr>
      <vt:lpstr>AGRA’s Main Partners in Burkina Faso</vt:lpstr>
      <vt:lpstr>ACRONYMS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AGRA  COUNTRY X  Operational Plan</dc:title>
  <dc:creator>Kamau Pauline</dc:creator>
  <cp:lastModifiedBy>Kamau, Pauline</cp:lastModifiedBy>
  <cp:revision>254</cp:revision>
  <cp:lastPrinted>2019-06-18T06:40:01Z</cp:lastPrinted>
  <dcterms:modified xsi:type="dcterms:W3CDTF">2019-08-22T13:29:09Z</dcterms:modified>
</cp:coreProperties>
</file>