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sldIdLst>
    <p:sldId id="256" r:id="rId5"/>
    <p:sldId id="1915" r:id="rId6"/>
    <p:sldId id="1912" r:id="rId7"/>
    <p:sldId id="1874" r:id="rId8"/>
    <p:sldId id="276" r:id="rId9"/>
    <p:sldId id="289" r:id="rId10"/>
    <p:sldId id="288" r:id="rId11"/>
    <p:sldId id="1875" r:id="rId12"/>
    <p:sldId id="278" r:id="rId13"/>
    <p:sldId id="1896" r:id="rId14"/>
    <p:sldId id="1880" r:id="rId15"/>
    <p:sldId id="1891" r:id="rId16"/>
    <p:sldId id="1878" r:id="rId17"/>
    <p:sldId id="1876" r:id="rId18"/>
    <p:sldId id="1904" r:id="rId19"/>
    <p:sldId id="1909" r:id="rId20"/>
    <p:sldId id="1892" r:id="rId21"/>
    <p:sldId id="1888" r:id="rId22"/>
    <p:sldId id="1893" r:id="rId23"/>
    <p:sldId id="1905" r:id="rId24"/>
    <p:sldId id="1910" r:id="rId25"/>
    <p:sldId id="1877" r:id="rId26"/>
    <p:sldId id="1916" r:id="rId27"/>
    <p:sldId id="1907" r:id="rId28"/>
    <p:sldId id="1908" r:id="rId29"/>
    <p:sldId id="25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 userDrawn="1">
          <p15:clr>
            <a:srgbClr val="A4A3A4"/>
          </p15:clr>
        </p15:guide>
        <p15:guide id="2" pos="2857" userDrawn="1">
          <p15:clr>
            <a:srgbClr val="A4A3A4"/>
          </p15:clr>
        </p15:guide>
        <p15:guide id="3" pos="5465" userDrawn="1">
          <p15:clr>
            <a:srgbClr val="A4A3A4"/>
          </p15:clr>
        </p15:guide>
        <p15:guide id="4" pos="35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rise" initials="Ma" lastIdx="20" clrIdx="6">
    <p:extLst>
      <p:ext uri="{19B8F6BF-5375-455C-9EA6-DF929625EA0E}">
        <p15:presenceInfo xmlns:p15="http://schemas.microsoft.com/office/powerpoint/2012/main" userId="S::marise.blom_scopeinsight.com#ext#@accion.onmicrosoft.com::d59e6709-cf0c-4c20-aa5d-6e12a9c8b55d" providerId="AD"/>
      </p:ext>
    </p:extLst>
  </p:cmAuthor>
  <p:cmAuthor id="1" name="Henry Bruce" initials="HB" lastIdx="28" clrIdx="0">
    <p:extLst>
      <p:ext uri="{19B8F6BF-5375-455C-9EA6-DF929625EA0E}">
        <p15:presenceInfo xmlns:p15="http://schemas.microsoft.com/office/powerpoint/2012/main" userId="S::hbruce@accion.org::97f6fbd6-3ee2-4af7-83a1-79ce8996a8d1" providerId="AD"/>
      </p:ext>
    </p:extLst>
  </p:cmAuthor>
  <p:cmAuthor id="8" name="Marise" initials="M" lastIdx="14" clrIdx="7">
    <p:extLst>
      <p:ext uri="{19B8F6BF-5375-455C-9EA6-DF929625EA0E}">
        <p15:presenceInfo xmlns:p15="http://schemas.microsoft.com/office/powerpoint/2012/main" userId="S::marise.blom@scopeinsight.com::c861337d-c08b-485b-8199-f61df274368c" providerId="AD"/>
      </p:ext>
    </p:extLst>
  </p:cmAuthor>
  <p:cmAuthor id="2" name="Maha Khan" initials="MK" lastIdx="49" clrIdx="1">
    <p:extLst>
      <p:ext uri="{19B8F6BF-5375-455C-9EA6-DF929625EA0E}">
        <p15:presenceInfo xmlns:p15="http://schemas.microsoft.com/office/powerpoint/2012/main" userId="S::mkhan@accion.org::d8b8809d-29e3-4cb5-84ec-7d6561ed8650" providerId="AD"/>
      </p:ext>
    </p:extLst>
  </p:cmAuthor>
  <p:cmAuthor id="9" name="hbruce@accion.org" initials="h" lastIdx="8" clrIdx="8">
    <p:extLst>
      <p:ext uri="{19B8F6BF-5375-455C-9EA6-DF929625EA0E}">
        <p15:presenceInfo xmlns:p15="http://schemas.microsoft.com/office/powerpoint/2012/main" userId="hbruce@accion.org" providerId="None"/>
      </p:ext>
    </p:extLst>
  </p:cmAuthor>
  <p:cmAuthor id="3" name="juliet.macdowell" initials="ju" lastIdx="6" clrIdx="2">
    <p:extLst>
      <p:ext uri="{19B8F6BF-5375-455C-9EA6-DF929625EA0E}">
        <p15:presenceInfo xmlns:p15="http://schemas.microsoft.com/office/powerpoint/2012/main" userId="S::juliet.macdowell_scopeinsight.com#ext#@accion.onmicrosoft.com::8395dab4-aaac-455a-bf3f-814446840c7d" providerId="AD"/>
      </p:ext>
    </p:extLst>
  </p:cmAuthor>
  <p:cmAuthor id="10" name="Siewertsen, Hedwig" initials="SH" lastIdx="1" clrIdx="9">
    <p:extLst>
      <p:ext uri="{19B8F6BF-5375-455C-9EA6-DF929625EA0E}">
        <p15:presenceInfo xmlns:p15="http://schemas.microsoft.com/office/powerpoint/2012/main" userId="S::HSiewertsen@agra.org::37283c65-5c62-4cb4-ad39-ef44d9b5a0af" providerId="AD"/>
      </p:ext>
    </p:extLst>
  </p:cmAuthor>
  <p:cmAuthor id="4" name="Juliet MacDowell" initials="JM" lastIdx="1" clrIdx="3">
    <p:extLst>
      <p:ext uri="{19B8F6BF-5375-455C-9EA6-DF929625EA0E}">
        <p15:presenceInfo xmlns:p15="http://schemas.microsoft.com/office/powerpoint/2012/main" userId="52fed28a7a8fcd44" providerId="Windows Live"/>
      </p:ext>
    </p:extLst>
  </p:cmAuthor>
  <p:cmAuthor id="5" name="hsiewertsen@agra.org" initials="hs" lastIdx="8" clrIdx="4">
    <p:extLst>
      <p:ext uri="{19B8F6BF-5375-455C-9EA6-DF929625EA0E}">
        <p15:presenceInfo xmlns:p15="http://schemas.microsoft.com/office/powerpoint/2012/main" userId="S::urn:spo:guest#hsiewertsen@agra.org::" providerId="AD"/>
      </p:ext>
    </p:extLst>
  </p:cmAuthor>
  <p:cmAuthor id="6" name="Eda Dokle" initials="ED" lastIdx="18" clrIdx="5">
    <p:extLst>
      <p:ext uri="{19B8F6BF-5375-455C-9EA6-DF929625EA0E}">
        <p15:presenceInfo xmlns:p15="http://schemas.microsoft.com/office/powerpoint/2012/main" userId="S::edokle@accion.org::d35e0e81-df89-4ad1-a391-5e90bc8757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BD8D"/>
    <a:srgbClr val="282561"/>
    <a:srgbClr val="00AF8C"/>
    <a:srgbClr val="0EB24C"/>
    <a:srgbClr val="00AB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65738" autoAdjust="0"/>
  </p:normalViewPr>
  <p:slideViewPr>
    <p:cSldViewPr snapToGrid="0">
      <p:cViewPr varScale="1">
        <p:scale>
          <a:sx n="66" d="100"/>
          <a:sy n="66" d="100"/>
        </p:scale>
        <p:origin x="1072" y="192"/>
      </p:cViewPr>
      <p:guideLst>
        <p:guide orient="horz" pos="142"/>
        <p:guide pos="2857"/>
        <p:guide pos="5465"/>
        <p:guide pos="35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A4C2B2-4CBA-4902-BDFF-F914CC9B78FA}" type="doc">
      <dgm:prSet loTypeId="urn:microsoft.com/office/officeart/2005/8/layout/arrow2" loCatId="process" qsTypeId="urn:microsoft.com/office/officeart/2005/8/quickstyle/simple1" qsCatId="simple" csTypeId="urn:microsoft.com/office/officeart/2005/8/colors/colorful5" csCatId="colorful" phldr="1"/>
      <dgm:spPr/>
    </dgm:pt>
    <dgm:pt modelId="{FA182714-8D10-4A94-97FA-6D9FAF7D021F}">
      <dgm:prSet phldrT="[Text]" phldr="0" custT="1"/>
      <dgm:spPr/>
      <dgm:t>
        <a:bodyPr/>
        <a:lstStyle/>
        <a:p>
          <a:pPr rtl="0"/>
          <a:r>
            <a:rPr lang="en-US" sz="1600">
              <a:latin typeface="Calibri Light" panose="020F0302020204030204"/>
            </a:rPr>
            <a:t> Market-led Assessment</a:t>
          </a:r>
          <a:endParaRPr lang="en-US" sz="1600"/>
        </a:p>
      </dgm:t>
    </dgm:pt>
    <dgm:pt modelId="{AB7F21B7-9C37-4938-819F-A392B67A3414}" type="parTrans" cxnId="{FC6C3662-56B8-4F5F-865B-80A8407DFA7C}">
      <dgm:prSet/>
      <dgm:spPr/>
      <dgm:t>
        <a:bodyPr/>
        <a:lstStyle/>
        <a:p>
          <a:endParaRPr lang="en-US"/>
        </a:p>
      </dgm:t>
    </dgm:pt>
    <dgm:pt modelId="{EA2131F1-CD3F-4466-9983-A16B574B6EED}" type="sibTrans" cxnId="{FC6C3662-56B8-4F5F-865B-80A8407DFA7C}">
      <dgm:prSet/>
      <dgm:spPr/>
      <dgm:t>
        <a:bodyPr/>
        <a:lstStyle/>
        <a:p>
          <a:endParaRPr lang="en-US"/>
        </a:p>
      </dgm:t>
    </dgm:pt>
    <dgm:pt modelId="{D73A231E-1622-4C5A-A880-246B7AD868DC}">
      <dgm:prSet phldrT="[Text]" phldr="0" custT="1"/>
      <dgm:spPr/>
      <dgm:t>
        <a:bodyPr/>
        <a:lstStyle/>
        <a:p>
          <a:pPr rtl="0"/>
          <a:r>
            <a:rPr lang="en-US" sz="1600">
              <a:latin typeface="Calibri Light" panose="020F0302020204030204"/>
            </a:rPr>
            <a:t>Capacity Building</a:t>
          </a:r>
          <a:br>
            <a:rPr lang="en-US" sz="1600">
              <a:latin typeface="Calibri Light" panose="020F0302020204030204"/>
            </a:rPr>
          </a:br>
          <a:r>
            <a:rPr lang="en-US" sz="1600">
              <a:latin typeface="Calibri Light" panose="020F0302020204030204"/>
            </a:rPr>
            <a:t>based on needs</a:t>
          </a:r>
          <a:endParaRPr lang="en-US" sz="1600"/>
        </a:p>
      </dgm:t>
    </dgm:pt>
    <dgm:pt modelId="{05685640-A66D-4180-B5FF-2C3AA3CA239A}" type="parTrans" cxnId="{E857CF46-D5A9-4D64-A98F-F136D43B6900}">
      <dgm:prSet/>
      <dgm:spPr/>
      <dgm:t>
        <a:bodyPr/>
        <a:lstStyle/>
        <a:p>
          <a:endParaRPr lang="en-US"/>
        </a:p>
      </dgm:t>
    </dgm:pt>
    <dgm:pt modelId="{972A77B3-C79F-402E-80DE-D727151DF475}" type="sibTrans" cxnId="{E857CF46-D5A9-4D64-A98F-F136D43B6900}">
      <dgm:prSet/>
      <dgm:spPr/>
      <dgm:t>
        <a:bodyPr/>
        <a:lstStyle/>
        <a:p>
          <a:endParaRPr lang="en-US"/>
        </a:p>
      </dgm:t>
    </dgm:pt>
    <dgm:pt modelId="{4E3A8A67-CF05-46F4-B166-4BE87DF743A4}">
      <dgm:prSet phldrT="[Text]" phldr="0" custT="1"/>
      <dgm:spPr/>
      <dgm:t>
        <a:bodyPr/>
        <a:lstStyle/>
        <a:p>
          <a:r>
            <a:rPr lang="en-US" sz="1600">
              <a:latin typeface="Calibri Light" panose="020F0302020204030204"/>
            </a:rPr>
            <a:t>Re-assessment</a:t>
          </a:r>
          <a:endParaRPr lang="en-US" sz="1600"/>
        </a:p>
      </dgm:t>
    </dgm:pt>
    <dgm:pt modelId="{1FFF2FB1-80E8-4B61-AD41-0FFAE5105466}" type="parTrans" cxnId="{F6411E0E-3BAF-4814-BD43-DB0B9B74CF47}">
      <dgm:prSet/>
      <dgm:spPr/>
      <dgm:t>
        <a:bodyPr/>
        <a:lstStyle/>
        <a:p>
          <a:endParaRPr lang="en-US"/>
        </a:p>
      </dgm:t>
    </dgm:pt>
    <dgm:pt modelId="{8062741D-C52A-4132-B023-B1F75D9D1CFB}" type="sibTrans" cxnId="{F6411E0E-3BAF-4814-BD43-DB0B9B74CF47}">
      <dgm:prSet/>
      <dgm:spPr/>
      <dgm:t>
        <a:bodyPr/>
        <a:lstStyle/>
        <a:p>
          <a:endParaRPr lang="en-US"/>
        </a:p>
      </dgm:t>
    </dgm:pt>
    <dgm:pt modelId="{113226B5-C245-4E0E-8157-03CADCCEC3A7}">
      <dgm:prSet phldr="0" custT="1"/>
      <dgm:spPr/>
      <dgm:t>
        <a:bodyPr/>
        <a:lstStyle/>
        <a:p>
          <a:pPr rtl="0"/>
          <a:r>
            <a:rPr lang="en-US" sz="1600">
              <a:latin typeface="Calibri Light" panose="020F0302020204030204"/>
            </a:rPr>
            <a:t>Digital profile with track record</a:t>
          </a:r>
        </a:p>
      </dgm:t>
    </dgm:pt>
    <dgm:pt modelId="{4614D1E0-4A01-4B47-A03A-AAF8C878A7D5}" type="parTrans" cxnId="{8ED926F3-8D7B-4E25-B84F-29175864E07C}">
      <dgm:prSet/>
      <dgm:spPr/>
      <dgm:t>
        <a:bodyPr/>
        <a:lstStyle/>
        <a:p>
          <a:endParaRPr lang="en-US"/>
        </a:p>
      </dgm:t>
    </dgm:pt>
    <dgm:pt modelId="{2B3EB4B4-9D05-45CF-83A5-4852C95CFFA0}" type="sibTrans" cxnId="{8ED926F3-8D7B-4E25-B84F-29175864E07C}">
      <dgm:prSet/>
      <dgm:spPr/>
      <dgm:t>
        <a:bodyPr/>
        <a:lstStyle/>
        <a:p>
          <a:endParaRPr lang="en-US"/>
        </a:p>
      </dgm:t>
    </dgm:pt>
    <dgm:pt modelId="{50BEF08A-826D-4DEE-A888-409B2EEA8517}" type="pres">
      <dgm:prSet presAssocID="{2BA4C2B2-4CBA-4902-BDFF-F914CC9B78FA}" presName="arrowDiagram" presStyleCnt="0">
        <dgm:presLayoutVars>
          <dgm:chMax val="5"/>
          <dgm:dir/>
          <dgm:resizeHandles val="exact"/>
        </dgm:presLayoutVars>
      </dgm:prSet>
      <dgm:spPr/>
    </dgm:pt>
    <dgm:pt modelId="{BA21315A-8EE1-47FB-AC1B-1CC86CF0CCFA}" type="pres">
      <dgm:prSet presAssocID="{2BA4C2B2-4CBA-4902-BDFF-F914CC9B78FA}" presName="arrow" presStyleLbl="bgShp" presStyleIdx="0" presStyleCnt="1"/>
      <dgm:spPr/>
    </dgm:pt>
    <dgm:pt modelId="{EB4E1913-34B2-4322-8897-C66359BC3FC5}" type="pres">
      <dgm:prSet presAssocID="{2BA4C2B2-4CBA-4902-BDFF-F914CC9B78FA}" presName="arrowDiagram4" presStyleCnt="0"/>
      <dgm:spPr/>
    </dgm:pt>
    <dgm:pt modelId="{C2260EFD-E125-4C53-9BAA-DB3013840817}" type="pres">
      <dgm:prSet presAssocID="{FA182714-8D10-4A94-97FA-6D9FAF7D021F}" presName="bullet4a" presStyleLbl="node1" presStyleIdx="0" presStyleCnt="4"/>
      <dgm:spPr/>
    </dgm:pt>
    <dgm:pt modelId="{24E321E2-543F-4E68-8240-699088EAF0F9}" type="pres">
      <dgm:prSet presAssocID="{FA182714-8D10-4A94-97FA-6D9FAF7D021F}" presName="textBox4a" presStyleLbl="revTx" presStyleIdx="0" presStyleCnt="4" custLinFactNeighborX="8303" custLinFactNeighborY="-11454">
        <dgm:presLayoutVars>
          <dgm:bulletEnabled val="1"/>
        </dgm:presLayoutVars>
      </dgm:prSet>
      <dgm:spPr/>
    </dgm:pt>
    <dgm:pt modelId="{9CEDCD32-6CC5-4CAF-B6A4-EFA066004AD3}" type="pres">
      <dgm:prSet presAssocID="{D73A231E-1622-4C5A-A880-246B7AD868DC}" presName="bullet4b" presStyleLbl="node1" presStyleIdx="1" presStyleCnt="4"/>
      <dgm:spPr/>
    </dgm:pt>
    <dgm:pt modelId="{F3F8C2B6-86F5-4089-8833-2E047A662E3C}" type="pres">
      <dgm:prSet presAssocID="{D73A231E-1622-4C5A-A880-246B7AD868DC}" presName="textBox4b" presStyleLbl="revTx" presStyleIdx="1" presStyleCnt="4" custLinFactNeighborX="7533" custLinFactNeighborY="-9409">
        <dgm:presLayoutVars>
          <dgm:bulletEnabled val="1"/>
        </dgm:presLayoutVars>
      </dgm:prSet>
      <dgm:spPr/>
    </dgm:pt>
    <dgm:pt modelId="{434308A3-E954-417E-A678-4541A3AB5E93}" type="pres">
      <dgm:prSet presAssocID="{4E3A8A67-CF05-46F4-B166-4BE87DF743A4}" presName="bullet4c" presStyleLbl="node1" presStyleIdx="2" presStyleCnt="4"/>
      <dgm:spPr/>
    </dgm:pt>
    <dgm:pt modelId="{B0D0A9A4-76AA-4717-8FFE-CF4C99B44D1C}" type="pres">
      <dgm:prSet presAssocID="{4E3A8A67-CF05-46F4-B166-4BE87DF743A4}" presName="textBox4c" presStyleLbl="revTx" presStyleIdx="2" presStyleCnt="4" custLinFactNeighborX="12449" custLinFactNeighborY="-3919">
        <dgm:presLayoutVars>
          <dgm:bulletEnabled val="1"/>
        </dgm:presLayoutVars>
      </dgm:prSet>
      <dgm:spPr/>
    </dgm:pt>
    <dgm:pt modelId="{00AAD828-14FC-4A18-B256-75093D681FD7}" type="pres">
      <dgm:prSet presAssocID="{113226B5-C245-4E0E-8157-03CADCCEC3A7}" presName="bullet4d" presStyleLbl="node1" presStyleIdx="3" presStyleCnt="4"/>
      <dgm:spPr/>
    </dgm:pt>
    <dgm:pt modelId="{872EE86A-6FB7-438F-8E32-BD3C8DB9B8EC}" type="pres">
      <dgm:prSet presAssocID="{113226B5-C245-4E0E-8157-03CADCCEC3A7}" presName="textBox4d" presStyleLbl="revTx" presStyleIdx="3" presStyleCnt="4" custLinFactNeighborX="12166" custLinFactNeighborY="-10834">
        <dgm:presLayoutVars>
          <dgm:bulletEnabled val="1"/>
        </dgm:presLayoutVars>
      </dgm:prSet>
      <dgm:spPr/>
    </dgm:pt>
  </dgm:ptLst>
  <dgm:cxnLst>
    <dgm:cxn modelId="{F6411E0E-3BAF-4814-BD43-DB0B9B74CF47}" srcId="{2BA4C2B2-4CBA-4902-BDFF-F914CC9B78FA}" destId="{4E3A8A67-CF05-46F4-B166-4BE87DF743A4}" srcOrd="2" destOrd="0" parTransId="{1FFF2FB1-80E8-4B61-AD41-0FFAE5105466}" sibTransId="{8062741D-C52A-4132-B023-B1F75D9D1CFB}"/>
    <dgm:cxn modelId="{E857CF46-D5A9-4D64-A98F-F136D43B6900}" srcId="{2BA4C2B2-4CBA-4902-BDFF-F914CC9B78FA}" destId="{D73A231E-1622-4C5A-A880-246B7AD868DC}" srcOrd="1" destOrd="0" parTransId="{05685640-A66D-4180-B5FF-2C3AA3CA239A}" sibTransId="{972A77B3-C79F-402E-80DE-D727151DF475}"/>
    <dgm:cxn modelId="{FC6C3662-56B8-4F5F-865B-80A8407DFA7C}" srcId="{2BA4C2B2-4CBA-4902-BDFF-F914CC9B78FA}" destId="{FA182714-8D10-4A94-97FA-6D9FAF7D021F}" srcOrd="0" destOrd="0" parTransId="{AB7F21B7-9C37-4938-819F-A392B67A3414}" sibTransId="{EA2131F1-CD3F-4466-9983-A16B574B6EED}"/>
    <dgm:cxn modelId="{5DC77E69-0B5C-4474-9EEF-E168F1126510}" type="presOf" srcId="{4E3A8A67-CF05-46F4-B166-4BE87DF743A4}" destId="{B0D0A9A4-76AA-4717-8FFE-CF4C99B44D1C}" srcOrd="0" destOrd="0" presId="urn:microsoft.com/office/officeart/2005/8/layout/arrow2"/>
    <dgm:cxn modelId="{0B2DA498-F006-4CA2-86E8-50D24DDBBC98}" type="presOf" srcId="{2BA4C2B2-4CBA-4902-BDFF-F914CC9B78FA}" destId="{50BEF08A-826D-4DEE-A888-409B2EEA8517}" srcOrd="0" destOrd="0" presId="urn:microsoft.com/office/officeart/2005/8/layout/arrow2"/>
    <dgm:cxn modelId="{C5D179B8-87D5-433E-AD7F-979E0B040DBB}" type="presOf" srcId="{D73A231E-1622-4C5A-A880-246B7AD868DC}" destId="{F3F8C2B6-86F5-4089-8833-2E047A662E3C}" srcOrd="0" destOrd="0" presId="urn:microsoft.com/office/officeart/2005/8/layout/arrow2"/>
    <dgm:cxn modelId="{FE9C89BA-E132-4714-B5CF-97FDEAE14EBA}" type="presOf" srcId="{113226B5-C245-4E0E-8157-03CADCCEC3A7}" destId="{872EE86A-6FB7-438F-8E32-BD3C8DB9B8EC}" srcOrd="0" destOrd="0" presId="urn:microsoft.com/office/officeart/2005/8/layout/arrow2"/>
    <dgm:cxn modelId="{B6C8A4D2-2E83-4CAD-8852-5F4AB726BE08}" type="presOf" srcId="{FA182714-8D10-4A94-97FA-6D9FAF7D021F}" destId="{24E321E2-543F-4E68-8240-699088EAF0F9}" srcOrd="0" destOrd="0" presId="urn:microsoft.com/office/officeart/2005/8/layout/arrow2"/>
    <dgm:cxn modelId="{8ED926F3-8D7B-4E25-B84F-29175864E07C}" srcId="{2BA4C2B2-4CBA-4902-BDFF-F914CC9B78FA}" destId="{113226B5-C245-4E0E-8157-03CADCCEC3A7}" srcOrd="3" destOrd="0" parTransId="{4614D1E0-4A01-4B47-A03A-AAF8C878A7D5}" sibTransId="{2B3EB4B4-9D05-45CF-83A5-4852C95CFFA0}"/>
    <dgm:cxn modelId="{41DABD77-E7D4-4C8B-8AA4-EF87062BFCFD}" type="presParOf" srcId="{50BEF08A-826D-4DEE-A888-409B2EEA8517}" destId="{BA21315A-8EE1-47FB-AC1B-1CC86CF0CCFA}" srcOrd="0" destOrd="0" presId="urn:microsoft.com/office/officeart/2005/8/layout/arrow2"/>
    <dgm:cxn modelId="{0CC3BD00-8FFD-47B8-A67A-3B08299C23B8}" type="presParOf" srcId="{50BEF08A-826D-4DEE-A888-409B2EEA8517}" destId="{EB4E1913-34B2-4322-8897-C66359BC3FC5}" srcOrd="1" destOrd="0" presId="urn:microsoft.com/office/officeart/2005/8/layout/arrow2"/>
    <dgm:cxn modelId="{0939EB3E-61A0-4647-8142-C83FE31BC880}" type="presParOf" srcId="{EB4E1913-34B2-4322-8897-C66359BC3FC5}" destId="{C2260EFD-E125-4C53-9BAA-DB3013840817}" srcOrd="0" destOrd="0" presId="urn:microsoft.com/office/officeart/2005/8/layout/arrow2"/>
    <dgm:cxn modelId="{FA3F0309-54FD-445B-A2BB-E05657B221CB}" type="presParOf" srcId="{EB4E1913-34B2-4322-8897-C66359BC3FC5}" destId="{24E321E2-543F-4E68-8240-699088EAF0F9}" srcOrd="1" destOrd="0" presId="urn:microsoft.com/office/officeart/2005/8/layout/arrow2"/>
    <dgm:cxn modelId="{9EF2D1A0-57DA-45D3-B214-7B9D33C0059B}" type="presParOf" srcId="{EB4E1913-34B2-4322-8897-C66359BC3FC5}" destId="{9CEDCD32-6CC5-4CAF-B6A4-EFA066004AD3}" srcOrd="2" destOrd="0" presId="urn:microsoft.com/office/officeart/2005/8/layout/arrow2"/>
    <dgm:cxn modelId="{06935901-8EB3-4004-9872-41FD55BAEB7D}" type="presParOf" srcId="{EB4E1913-34B2-4322-8897-C66359BC3FC5}" destId="{F3F8C2B6-86F5-4089-8833-2E047A662E3C}" srcOrd="3" destOrd="0" presId="urn:microsoft.com/office/officeart/2005/8/layout/arrow2"/>
    <dgm:cxn modelId="{90BBDAD1-9629-4CAA-9592-A2D6945D2145}" type="presParOf" srcId="{EB4E1913-34B2-4322-8897-C66359BC3FC5}" destId="{434308A3-E954-417E-A678-4541A3AB5E93}" srcOrd="4" destOrd="0" presId="urn:microsoft.com/office/officeart/2005/8/layout/arrow2"/>
    <dgm:cxn modelId="{9839165C-A3A4-4A32-80C4-A3E626780CF4}" type="presParOf" srcId="{EB4E1913-34B2-4322-8897-C66359BC3FC5}" destId="{B0D0A9A4-76AA-4717-8FFE-CF4C99B44D1C}" srcOrd="5" destOrd="0" presId="urn:microsoft.com/office/officeart/2005/8/layout/arrow2"/>
    <dgm:cxn modelId="{80BBEB37-F09C-4A24-9655-86918EC90CFB}" type="presParOf" srcId="{EB4E1913-34B2-4322-8897-C66359BC3FC5}" destId="{00AAD828-14FC-4A18-B256-75093D681FD7}" srcOrd="6" destOrd="0" presId="urn:microsoft.com/office/officeart/2005/8/layout/arrow2"/>
    <dgm:cxn modelId="{D7638308-A435-422E-B205-446BD0C36012}" type="presParOf" srcId="{EB4E1913-34B2-4322-8897-C66359BC3FC5}" destId="{872EE86A-6FB7-438F-8E32-BD3C8DB9B8EC}"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301B67-012E-4EA8-9487-74C6CB97992A}" type="doc">
      <dgm:prSet loTypeId="urn:microsoft.com/office/officeart/2005/8/layout/equation2" loCatId="relationship" qsTypeId="urn:microsoft.com/office/officeart/2005/8/quickstyle/simple1" qsCatId="simple" csTypeId="urn:microsoft.com/office/officeart/2005/8/colors/accent6_2" csCatId="accent6" phldr="1"/>
      <dgm:spPr/>
      <dgm:t>
        <a:bodyPr/>
        <a:lstStyle/>
        <a:p>
          <a:endParaRPr lang="en-US"/>
        </a:p>
      </dgm:t>
    </dgm:pt>
    <dgm:pt modelId="{5718B555-2830-45E2-B1AD-60B678E9E06B}">
      <dgm:prSet phldrT="[Text]" phldr="0" custT="1"/>
      <dgm:spPr/>
      <dgm:t>
        <a:bodyPr/>
        <a:lstStyle/>
        <a:p>
          <a:pPr rtl="0"/>
          <a:r>
            <a:rPr lang="en-US" sz="2400" b="1" dirty="0">
              <a:latin typeface="Calibri Light" panose="020F0302020204030204"/>
            </a:rPr>
            <a:t>Decreased efficiency and certainty of agri-SME assessments</a:t>
          </a:r>
          <a:endParaRPr lang="en-US" sz="2400" b="1" dirty="0"/>
        </a:p>
      </dgm:t>
    </dgm:pt>
    <dgm:pt modelId="{A3434756-EE43-445A-B929-E23765B58A04}" type="parTrans" cxnId="{57459622-FF4D-45EE-B7B2-9864B813C3B1}">
      <dgm:prSet/>
      <dgm:spPr/>
      <dgm:t>
        <a:bodyPr/>
        <a:lstStyle/>
        <a:p>
          <a:endParaRPr lang="en-US"/>
        </a:p>
      </dgm:t>
    </dgm:pt>
    <dgm:pt modelId="{AAEB76EF-9192-4CE1-8140-F491A15DA1F6}" type="sibTrans" cxnId="{57459622-FF4D-45EE-B7B2-9864B813C3B1}">
      <dgm:prSet/>
      <dgm:spPr/>
      <dgm:t>
        <a:bodyPr/>
        <a:lstStyle/>
        <a:p>
          <a:endParaRPr lang="en-US"/>
        </a:p>
      </dgm:t>
    </dgm:pt>
    <dgm:pt modelId="{56B3CCFA-82C0-4ACC-8B67-27DD3FC12A62}">
      <dgm:prSet phldr="0" custT="1"/>
      <dgm:spPr/>
      <dgm:t>
        <a:bodyPr/>
        <a:lstStyle/>
        <a:p>
          <a:pPr rtl="0"/>
          <a:r>
            <a:rPr lang="en-US" sz="1800" b="0" dirty="0"/>
            <a:t>Collect many generic business metrics</a:t>
          </a:r>
        </a:p>
      </dgm:t>
    </dgm:pt>
    <dgm:pt modelId="{DAA14BA4-A429-4247-AF05-D31488091E27}" type="parTrans" cxnId="{337062C7-7D12-4FE2-85A4-7F2965ABA828}">
      <dgm:prSet/>
      <dgm:spPr/>
      <dgm:t>
        <a:bodyPr/>
        <a:lstStyle/>
        <a:p>
          <a:endParaRPr lang="en-US"/>
        </a:p>
      </dgm:t>
    </dgm:pt>
    <dgm:pt modelId="{4A23E541-72B4-45D2-8CAC-B52D34487F54}" type="sibTrans" cxnId="{337062C7-7D12-4FE2-85A4-7F2965ABA828}">
      <dgm:prSet/>
      <dgm:spPr/>
      <dgm:t>
        <a:bodyPr/>
        <a:lstStyle/>
        <a:p>
          <a:endParaRPr lang="en-US"/>
        </a:p>
      </dgm:t>
    </dgm:pt>
    <dgm:pt modelId="{FA1A7FBD-5374-4AAD-B132-895BA785888D}">
      <dgm:prSet phldr="0" custT="1"/>
      <dgm:spPr/>
      <dgm:t>
        <a:bodyPr/>
        <a:lstStyle/>
        <a:p>
          <a:pPr rtl="0"/>
          <a:r>
            <a:rPr lang="en-US" sz="1800" dirty="0"/>
            <a:t>Request all info early on</a:t>
          </a:r>
        </a:p>
      </dgm:t>
    </dgm:pt>
    <dgm:pt modelId="{DCCE6E73-77DF-40E6-AA3C-9E6FA9D9FE9E}" type="parTrans" cxnId="{B14A5767-3F3C-4381-9F41-7C63A395C700}">
      <dgm:prSet/>
      <dgm:spPr/>
      <dgm:t>
        <a:bodyPr/>
        <a:lstStyle/>
        <a:p>
          <a:endParaRPr lang="en-US"/>
        </a:p>
      </dgm:t>
    </dgm:pt>
    <dgm:pt modelId="{2C46DFCE-9A30-4F4E-B25A-5D5BD88A7F27}" type="sibTrans" cxnId="{B14A5767-3F3C-4381-9F41-7C63A395C700}">
      <dgm:prSet/>
      <dgm:spPr/>
      <dgm:t>
        <a:bodyPr/>
        <a:lstStyle/>
        <a:p>
          <a:endParaRPr lang="en-US"/>
        </a:p>
      </dgm:t>
    </dgm:pt>
    <dgm:pt modelId="{BD332884-49C0-4EB9-BC5E-5BC8A60C0E77}">
      <dgm:prSet phldr="0" custT="1"/>
      <dgm:spPr/>
      <dgm:t>
        <a:bodyPr/>
        <a:lstStyle/>
        <a:p>
          <a:pPr rtl="0"/>
          <a:r>
            <a:rPr lang="en-US" sz="1800" dirty="0"/>
            <a:t>Uncertain about relevance</a:t>
          </a:r>
          <a:endParaRPr lang="en-US" sz="1800" b="0" dirty="0"/>
        </a:p>
      </dgm:t>
    </dgm:pt>
    <dgm:pt modelId="{1616FC01-E046-4E52-A926-A5830E46392E}" type="parTrans" cxnId="{592C5826-EC06-4757-A9C7-26574D33A093}">
      <dgm:prSet/>
      <dgm:spPr/>
    </dgm:pt>
    <dgm:pt modelId="{83409092-5E6B-4E87-AA95-3A6A7CB6D955}" type="sibTrans" cxnId="{592C5826-EC06-4757-A9C7-26574D33A093}">
      <dgm:prSet/>
      <dgm:spPr/>
      <dgm:t>
        <a:bodyPr/>
        <a:lstStyle/>
        <a:p>
          <a:endParaRPr lang="en-US"/>
        </a:p>
      </dgm:t>
    </dgm:pt>
    <dgm:pt modelId="{89DE8AB3-6711-45A9-BB6E-F011670CC686}" type="pres">
      <dgm:prSet presAssocID="{F1301B67-012E-4EA8-9487-74C6CB97992A}" presName="Name0" presStyleCnt="0">
        <dgm:presLayoutVars>
          <dgm:dir/>
          <dgm:resizeHandles val="exact"/>
        </dgm:presLayoutVars>
      </dgm:prSet>
      <dgm:spPr/>
    </dgm:pt>
    <dgm:pt modelId="{20A57093-6AC5-44D4-A860-69D00312E252}" type="pres">
      <dgm:prSet presAssocID="{F1301B67-012E-4EA8-9487-74C6CB97992A}" presName="vNodes" presStyleCnt="0"/>
      <dgm:spPr/>
    </dgm:pt>
    <dgm:pt modelId="{B02CB7D1-B52A-4B69-8E78-DF7EAE261F8C}" type="pres">
      <dgm:prSet presAssocID="{BD332884-49C0-4EB9-BC5E-5BC8A60C0E77}" presName="node" presStyleLbl="node1" presStyleIdx="0" presStyleCnt="4">
        <dgm:presLayoutVars>
          <dgm:bulletEnabled val="1"/>
        </dgm:presLayoutVars>
      </dgm:prSet>
      <dgm:spPr/>
    </dgm:pt>
    <dgm:pt modelId="{70611607-CC6E-4C18-AE1B-CBD2F3075C64}" type="pres">
      <dgm:prSet presAssocID="{83409092-5E6B-4E87-AA95-3A6A7CB6D955}" presName="spacerT" presStyleCnt="0"/>
      <dgm:spPr/>
    </dgm:pt>
    <dgm:pt modelId="{6AE06E67-7567-40D7-A3BA-370B52B3F00A}" type="pres">
      <dgm:prSet presAssocID="{83409092-5E6B-4E87-AA95-3A6A7CB6D955}" presName="sibTrans" presStyleLbl="sibTrans2D1" presStyleIdx="0" presStyleCnt="3"/>
      <dgm:spPr/>
    </dgm:pt>
    <dgm:pt modelId="{4FADAE45-8FA0-43B6-BE2E-225CA973C92C}" type="pres">
      <dgm:prSet presAssocID="{83409092-5E6B-4E87-AA95-3A6A7CB6D955}" presName="spacerB" presStyleCnt="0"/>
      <dgm:spPr/>
    </dgm:pt>
    <dgm:pt modelId="{977B9899-F9AC-440C-A049-2D9F607FAE27}" type="pres">
      <dgm:prSet presAssocID="{56B3CCFA-82C0-4ACC-8B67-27DD3FC12A62}" presName="node" presStyleLbl="node1" presStyleIdx="1" presStyleCnt="4">
        <dgm:presLayoutVars>
          <dgm:bulletEnabled val="1"/>
        </dgm:presLayoutVars>
      </dgm:prSet>
      <dgm:spPr/>
    </dgm:pt>
    <dgm:pt modelId="{8397C7CF-45D9-4365-8AFC-87B14BCAE4A4}" type="pres">
      <dgm:prSet presAssocID="{4A23E541-72B4-45D2-8CAC-B52D34487F54}" presName="spacerT" presStyleCnt="0"/>
      <dgm:spPr/>
    </dgm:pt>
    <dgm:pt modelId="{A37FE656-63E2-483B-829D-92BAFCC874DF}" type="pres">
      <dgm:prSet presAssocID="{4A23E541-72B4-45D2-8CAC-B52D34487F54}" presName="sibTrans" presStyleLbl="sibTrans2D1" presStyleIdx="1" presStyleCnt="3"/>
      <dgm:spPr/>
    </dgm:pt>
    <dgm:pt modelId="{1CB81B04-6917-4E9A-A15E-D1CB3A91A519}" type="pres">
      <dgm:prSet presAssocID="{4A23E541-72B4-45D2-8CAC-B52D34487F54}" presName="spacerB" presStyleCnt="0"/>
      <dgm:spPr/>
    </dgm:pt>
    <dgm:pt modelId="{2C023B27-6036-4AD4-8D83-EF39FB89A01E}" type="pres">
      <dgm:prSet presAssocID="{FA1A7FBD-5374-4AAD-B132-895BA785888D}" presName="node" presStyleLbl="node1" presStyleIdx="2" presStyleCnt="4">
        <dgm:presLayoutVars>
          <dgm:bulletEnabled val="1"/>
        </dgm:presLayoutVars>
      </dgm:prSet>
      <dgm:spPr/>
    </dgm:pt>
    <dgm:pt modelId="{5A652B30-4411-4AF1-9A81-A9DD4F9C88EC}" type="pres">
      <dgm:prSet presAssocID="{F1301B67-012E-4EA8-9487-74C6CB97992A}" presName="sibTransLast" presStyleLbl="sibTrans2D1" presStyleIdx="2" presStyleCnt="3"/>
      <dgm:spPr/>
    </dgm:pt>
    <dgm:pt modelId="{F6D7B8A8-D1AD-4C76-AA51-7837FA21ABE1}" type="pres">
      <dgm:prSet presAssocID="{F1301B67-012E-4EA8-9487-74C6CB97992A}" presName="connectorText" presStyleLbl="sibTrans2D1" presStyleIdx="2" presStyleCnt="3"/>
      <dgm:spPr/>
    </dgm:pt>
    <dgm:pt modelId="{12D2DE62-330B-44AE-8210-3E94D274894A}" type="pres">
      <dgm:prSet presAssocID="{F1301B67-012E-4EA8-9487-74C6CB97992A}" presName="lastNode" presStyleLbl="node1" presStyleIdx="3" presStyleCnt="4">
        <dgm:presLayoutVars>
          <dgm:bulletEnabled val="1"/>
        </dgm:presLayoutVars>
      </dgm:prSet>
      <dgm:spPr/>
    </dgm:pt>
  </dgm:ptLst>
  <dgm:cxnLst>
    <dgm:cxn modelId="{D6EFEA06-4CF9-4121-B564-B334EE3D6159}" type="presOf" srcId="{4A23E541-72B4-45D2-8CAC-B52D34487F54}" destId="{A37FE656-63E2-483B-829D-92BAFCC874DF}" srcOrd="0" destOrd="0" presId="urn:microsoft.com/office/officeart/2005/8/layout/equation2"/>
    <dgm:cxn modelId="{1CDE7A0D-4A38-421B-9522-224891DB9691}" type="presOf" srcId="{2C46DFCE-9A30-4F4E-B25A-5D5BD88A7F27}" destId="{F6D7B8A8-D1AD-4C76-AA51-7837FA21ABE1}" srcOrd="1" destOrd="0" presId="urn:microsoft.com/office/officeart/2005/8/layout/equation2"/>
    <dgm:cxn modelId="{AD953713-31D9-4BA2-BEC2-FAA1C62DE97D}" type="presOf" srcId="{56B3CCFA-82C0-4ACC-8B67-27DD3FC12A62}" destId="{977B9899-F9AC-440C-A049-2D9F607FAE27}" srcOrd="0" destOrd="0" presId="urn:microsoft.com/office/officeart/2005/8/layout/equation2"/>
    <dgm:cxn modelId="{3E1C0521-523C-4123-9C73-C3DA246EB77B}" type="presOf" srcId="{BD332884-49C0-4EB9-BC5E-5BC8A60C0E77}" destId="{B02CB7D1-B52A-4B69-8E78-DF7EAE261F8C}" srcOrd="0" destOrd="0" presId="urn:microsoft.com/office/officeart/2005/8/layout/equation2"/>
    <dgm:cxn modelId="{57459622-FF4D-45EE-B7B2-9864B813C3B1}" srcId="{F1301B67-012E-4EA8-9487-74C6CB97992A}" destId="{5718B555-2830-45E2-B1AD-60B678E9E06B}" srcOrd="3" destOrd="0" parTransId="{A3434756-EE43-445A-B929-E23765B58A04}" sibTransId="{AAEB76EF-9192-4CE1-8140-F491A15DA1F6}"/>
    <dgm:cxn modelId="{592C5826-EC06-4757-A9C7-26574D33A093}" srcId="{F1301B67-012E-4EA8-9487-74C6CB97992A}" destId="{BD332884-49C0-4EB9-BC5E-5BC8A60C0E77}" srcOrd="0" destOrd="0" parTransId="{1616FC01-E046-4E52-A926-A5830E46392E}" sibTransId="{83409092-5E6B-4E87-AA95-3A6A7CB6D955}"/>
    <dgm:cxn modelId="{B14A5767-3F3C-4381-9F41-7C63A395C700}" srcId="{F1301B67-012E-4EA8-9487-74C6CB97992A}" destId="{FA1A7FBD-5374-4AAD-B132-895BA785888D}" srcOrd="2" destOrd="0" parTransId="{DCCE6E73-77DF-40E6-AA3C-9E6FA9D9FE9E}" sibTransId="{2C46DFCE-9A30-4F4E-B25A-5D5BD88A7F27}"/>
    <dgm:cxn modelId="{0AEE1C96-107A-4647-849B-173CFCCD4B2C}" type="presOf" srcId="{2C46DFCE-9A30-4F4E-B25A-5D5BD88A7F27}" destId="{5A652B30-4411-4AF1-9A81-A9DD4F9C88EC}" srcOrd="0" destOrd="0" presId="urn:microsoft.com/office/officeart/2005/8/layout/equation2"/>
    <dgm:cxn modelId="{0C77FAA5-8492-4827-BFA8-97003A701F18}" type="presOf" srcId="{5718B555-2830-45E2-B1AD-60B678E9E06B}" destId="{12D2DE62-330B-44AE-8210-3E94D274894A}" srcOrd="0" destOrd="0" presId="urn:microsoft.com/office/officeart/2005/8/layout/equation2"/>
    <dgm:cxn modelId="{47BAF2AD-5C94-4C16-BCBB-047D9D6A1800}" type="presOf" srcId="{FA1A7FBD-5374-4AAD-B132-895BA785888D}" destId="{2C023B27-6036-4AD4-8D83-EF39FB89A01E}" srcOrd="0" destOrd="0" presId="urn:microsoft.com/office/officeart/2005/8/layout/equation2"/>
    <dgm:cxn modelId="{337062C7-7D12-4FE2-85A4-7F2965ABA828}" srcId="{F1301B67-012E-4EA8-9487-74C6CB97992A}" destId="{56B3CCFA-82C0-4ACC-8B67-27DD3FC12A62}" srcOrd="1" destOrd="0" parTransId="{DAA14BA4-A429-4247-AF05-D31488091E27}" sibTransId="{4A23E541-72B4-45D2-8CAC-B52D34487F54}"/>
    <dgm:cxn modelId="{342D8BC7-962F-4A51-998A-851482E59E9F}" type="presOf" srcId="{83409092-5E6B-4E87-AA95-3A6A7CB6D955}" destId="{6AE06E67-7567-40D7-A3BA-370B52B3F00A}" srcOrd="0" destOrd="0" presId="urn:microsoft.com/office/officeart/2005/8/layout/equation2"/>
    <dgm:cxn modelId="{E67C7FF2-586D-429D-AF81-9D8F589B220C}" type="presOf" srcId="{F1301B67-012E-4EA8-9487-74C6CB97992A}" destId="{89DE8AB3-6711-45A9-BB6E-F011670CC686}" srcOrd="0" destOrd="0" presId="urn:microsoft.com/office/officeart/2005/8/layout/equation2"/>
    <dgm:cxn modelId="{651D9DF5-D9CF-49E2-BBE4-F9F17AC50176}" type="presParOf" srcId="{89DE8AB3-6711-45A9-BB6E-F011670CC686}" destId="{20A57093-6AC5-44D4-A860-69D00312E252}" srcOrd="0" destOrd="0" presId="urn:microsoft.com/office/officeart/2005/8/layout/equation2"/>
    <dgm:cxn modelId="{F536A281-9498-47A2-82E0-8E0F6644A4D2}" type="presParOf" srcId="{20A57093-6AC5-44D4-A860-69D00312E252}" destId="{B02CB7D1-B52A-4B69-8E78-DF7EAE261F8C}" srcOrd="0" destOrd="0" presId="urn:microsoft.com/office/officeart/2005/8/layout/equation2"/>
    <dgm:cxn modelId="{1EBD9E50-630C-4C8D-8E2C-38613278FB7F}" type="presParOf" srcId="{20A57093-6AC5-44D4-A860-69D00312E252}" destId="{70611607-CC6E-4C18-AE1B-CBD2F3075C64}" srcOrd="1" destOrd="0" presId="urn:microsoft.com/office/officeart/2005/8/layout/equation2"/>
    <dgm:cxn modelId="{FBD17461-4525-41E9-AB68-BFE71DF5A781}" type="presParOf" srcId="{20A57093-6AC5-44D4-A860-69D00312E252}" destId="{6AE06E67-7567-40D7-A3BA-370B52B3F00A}" srcOrd="2" destOrd="0" presId="urn:microsoft.com/office/officeart/2005/8/layout/equation2"/>
    <dgm:cxn modelId="{B730A487-F6AE-45D7-A716-4B7A08D24410}" type="presParOf" srcId="{20A57093-6AC5-44D4-A860-69D00312E252}" destId="{4FADAE45-8FA0-43B6-BE2E-225CA973C92C}" srcOrd="3" destOrd="0" presId="urn:microsoft.com/office/officeart/2005/8/layout/equation2"/>
    <dgm:cxn modelId="{E9222580-145A-464B-91F7-D61ABEC35995}" type="presParOf" srcId="{20A57093-6AC5-44D4-A860-69D00312E252}" destId="{977B9899-F9AC-440C-A049-2D9F607FAE27}" srcOrd="4" destOrd="0" presId="urn:microsoft.com/office/officeart/2005/8/layout/equation2"/>
    <dgm:cxn modelId="{04934E2B-1311-4A2C-B07F-1A76D91BC153}" type="presParOf" srcId="{20A57093-6AC5-44D4-A860-69D00312E252}" destId="{8397C7CF-45D9-4365-8AFC-87B14BCAE4A4}" srcOrd="5" destOrd="0" presId="urn:microsoft.com/office/officeart/2005/8/layout/equation2"/>
    <dgm:cxn modelId="{43083CB7-E2B3-4E26-AFAB-CB904D99DE43}" type="presParOf" srcId="{20A57093-6AC5-44D4-A860-69D00312E252}" destId="{A37FE656-63E2-483B-829D-92BAFCC874DF}" srcOrd="6" destOrd="0" presId="urn:microsoft.com/office/officeart/2005/8/layout/equation2"/>
    <dgm:cxn modelId="{D5288FAD-CCEE-4620-9AE8-F42AC9E92EC5}" type="presParOf" srcId="{20A57093-6AC5-44D4-A860-69D00312E252}" destId="{1CB81B04-6917-4E9A-A15E-D1CB3A91A519}" srcOrd="7" destOrd="0" presId="urn:microsoft.com/office/officeart/2005/8/layout/equation2"/>
    <dgm:cxn modelId="{62844860-5109-4E9E-BB2B-02BA3018DC16}" type="presParOf" srcId="{20A57093-6AC5-44D4-A860-69D00312E252}" destId="{2C023B27-6036-4AD4-8D83-EF39FB89A01E}" srcOrd="8" destOrd="0" presId="urn:microsoft.com/office/officeart/2005/8/layout/equation2"/>
    <dgm:cxn modelId="{DEB9F8AE-34BB-484B-9602-BE00BA9C49C7}" type="presParOf" srcId="{89DE8AB3-6711-45A9-BB6E-F011670CC686}" destId="{5A652B30-4411-4AF1-9A81-A9DD4F9C88EC}" srcOrd="1" destOrd="0" presId="urn:microsoft.com/office/officeart/2005/8/layout/equation2"/>
    <dgm:cxn modelId="{B325D085-FC32-42FA-8E60-06A37CF0E399}" type="presParOf" srcId="{5A652B30-4411-4AF1-9A81-A9DD4F9C88EC}" destId="{F6D7B8A8-D1AD-4C76-AA51-7837FA21ABE1}" srcOrd="0" destOrd="0" presId="urn:microsoft.com/office/officeart/2005/8/layout/equation2"/>
    <dgm:cxn modelId="{EE372A20-AD30-4500-81B1-A2DA8C823E10}" type="presParOf" srcId="{89DE8AB3-6711-45A9-BB6E-F011670CC686}" destId="{12D2DE62-330B-44AE-8210-3E94D274894A}"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DA7CC0-91EE-4208-B706-1E9AE681A0A4}" type="doc">
      <dgm:prSet loTypeId="urn:microsoft.com/office/officeart/2011/layout/CircleProcess" loCatId="process" qsTypeId="urn:microsoft.com/office/officeart/2005/8/quickstyle/simple1" qsCatId="simple" csTypeId="urn:microsoft.com/office/officeart/2005/8/colors/accent6_2" csCatId="accent6" phldr="1"/>
      <dgm:spPr/>
      <dgm:t>
        <a:bodyPr/>
        <a:lstStyle/>
        <a:p>
          <a:endParaRPr lang="en-US"/>
        </a:p>
      </dgm:t>
    </dgm:pt>
    <dgm:pt modelId="{E72B9B1C-0D2A-450B-A719-7FEC4473B7BF}">
      <dgm:prSet phldr="0"/>
      <dgm:spPr/>
      <dgm:t>
        <a:bodyPr/>
        <a:lstStyle/>
        <a:p>
          <a:pPr rtl="0"/>
          <a:r>
            <a:rPr lang="en-US"/>
            <a:t>Lenders agree management capacity and governance are important</a:t>
          </a:r>
        </a:p>
      </dgm:t>
    </dgm:pt>
    <dgm:pt modelId="{1E34C304-76F3-44DF-9F65-C24F59670878}" type="parTrans" cxnId="{9464AACC-9735-4B7F-AA43-D30F84298E4D}">
      <dgm:prSet/>
      <dgm:spPr/>
      <dgm:t>
        <a:bodyPr/>
        <a:lstStyle/>
        <a:p>
          <a:endParaRPr lang="en-US" sz="2400"/>
        </a:p>
      </dgm:t>
    </dgm:pt>
    <dgm:pt modelId="{9504BD2B-2CD1-436C-8BC9-BE373DC2F171}" type="sibTrans" cxnId="{9464AACC-9735-4B7F-AA43-D30F84298E4D}">
      <dgm:prSet/>
      <dgm:spPr/>
      <dgm:t>
        <a:bodyPr/>
        <a:lstStyle/>
        <a:p>
          <a:endParaRPr lang="en-US" sz="2400"/>
        </a:p>
      </dgm:t>
    </dgm:pt>
    <dgm:pt modelId="{5FE24610-E914-40AF-9609-D5EC45C7995B}">
      <dgm:prSet phldr="0"/>
      <dgm:spPr/>
      <dgm:t>
        <a:bodyPr/>
        <a:lstStyle/>
        <a:p>
          <a:pPr rtl="0"/>
          <a:r>
            <a:rPr lang="en-US"/>
            <a:t>Research identified relevant areas of information</a:t>
          </a:r>
        </a:p>
      </dgm:t>
    </dgm:pt>
    <dgm:pt modelId="{235809F5-EF8D-423A-8DAF-812F7A20A513}" type="parTrans" cxnId="{20084BDA-6DD8-44E3-98E1-D06CC6D2130B}">
      <dgm:prSet/>
      <dgm:spPr/>
      <dgm:t>
        <a:bodyPr/>
        <a:lstStyle/>
        <a:p>
          <a:endParaRPr lang="en-US" sz="2400"/>
        </a:p>
      </dgm:t>
    </dgm:pt>
    <dgm:pt modelId="{C4EE70E2-2E83-4ED9-AEF8-DEE1DD054275}" type="sibTrans" cxnId="{20084BDA-6DD8-44E3-98E1-D06CC6D2130B}">
      <dgm:prSet/>
      <dgm:spPr/>
      <dgm:t>
        <a:bodyPr/>
        <a:lstStyle/>
        <a:p>
          <a:endParaRPr lang="en-US" sz="2400"/>
        </a:p>
      </dgm:t>
    </dgm:pt>
    <dgm:pt modelId="{DD1CE6FA-3D2C-4933-BB48-DBD374DDD28B}">
      <dgm:prSet phldr="0"/>
      <dgm:spPr/>
      <dgm:t>
        <a:bodyPr/>
        <a:lstStyle/>
        <a:p>
          <a:pPr rtl="0"/>
          <a:r>
            <a:rPr lang="en-US"/>
            <a:t>Opportunity for agri-SMEs to demonstrate their creditworthiness</a:t>
          </a:r>
        </a:p>
      </dgm:t>
    </dgm:pt>
    <dgm:pt modelId="{62149012-95E2-4BDF-AF2E-0DF930837F2E}" type="parTrans" cxnId="{D53548AE-9E81-441B-A940-CA45E609A5C5}">
      <dgm:prSet/>
      <dgm:spPr/>
      <dgm:t>
        <a:bodyPr/>
        <a:lstStyle/>
        <a:p>
          <a:endParaRPr lang="en-US" sz="2400"/>
        </a:p>
      </dgm:t>
    </dgm:pt>
    <dgm:pt modelId="{7BCD58D8-79E7-4DD7-A990-5EA859A350C3}" type="sibTrans" cxnId="{D53548AE-9E81-441B-A940-CA45E609A5C5}">
      <dgm:prSet/>
      <dgm:spPr/>
      <dgm:t>
        <a:bodyPr/>
        <a:lstStyle/>
        <a:p>
          <a:endParaRPr lang="en-US" sz="2400"/>
        </a:p>
      </dgm:t>
    </dgm:pt>
    <dgm:pt modelId="{72043C9A-8B2A-4DB4-8CA2-42E8009452FB}">
      <dgm:prSet phldr="0" custT="1"/>
      <dgm:spPr/>
      <dgm:t>
        <a:bodyPr/>
        <a:lstStyle/>
        <a:p>
          <a:pPr rtl="0"/>
          <a:r>
            <a:rPr lang="en-US" sz="1200"/>
            <a:t> Pricing, risk and compliance, governance and business planning capabilities contributing to receiving a loan</a:t>
          </a:r>
        </a:p>
      </dgm:t>
    </dgm:pt>
    <dgm:pt modelId="{F626776D-B6AB-4ED9-81FE-E27BAE67141A}" type="parTrans" cxnId="{063DA0DD-67D9-492D-9794-65986E699635}">
      <dgm:prSet/>
      <dgm:spPr/>
      <dgm:t>
        <a:bodyPr/>
        <a:lstStyle/>
        <a:p>
          <a:endParaRPr lang="en-US" sz="2400"/>
        </a:p>
      </dgm:t>
    </dgm:pt>
    <dgm:pt modelId="{67B1B7DF-69BD-49FB-B21F-298E3F431E24}" type="sibTrans" cxnId="{063DA0DD-67D9-492D-9794-65986E699635}">
      <dgm:prSet/>
      <dgm:spPr/>
      <dgm:t>
        <a:bodyPr/>
        <a:lstStyle/>
        <a:p>
          <a:endParaRPr lang="en-US" sz="2400"/>
        </a:p>
      </dgm:t>
    </dgm:pt>
    <dgm:pt modelId="{BEC277B5-C6DC-4173-906D-60CA434E4161}">
      <dgm:prSet phldr="0" custT="1"/>
      <dgm:spPr/>
      <dgm:t>
        <a:bodyPr/>
        <a:lstStyle/>
        <a:p>
          <a:pPr marL="0" indent="0" algn="ctr">
            <a:buNone/>
          </a:pPr>
          <a:r>
            <a:rPr lang="en-US" sz="1200"/>
            <a:t>But their assessment is varied and ineffective</a:t>
          </a:r>
        </a:p>
      </dgm:t>
    </dgm:pt>
    <dgm:pt modelId="{2D3B9232-52EF-446B-8B5B-1CE4073EBACB}" type="parTrans" cxnId="{42D79080-3595-4791-B3B7-F5B981BFB2E6}">
      <dgm:prSet/>
      <dgm:spPr/>
      <dgm:t>
        <a:bodyPr/>
        <a:lstStyle/>
        <a:p>
          <a:endParaRPr lang="en-US" sz="2400"/>
        </a:p>
      </dgm:t>
    </dgm:pt>
    <dgm:pt modelId="{40D78492-D120-4177-BE45-059170AF6B11}" type="sibTrans" cxnId="{42D79080-3595-4791-B3B7-F5B981BFB2E6}">
      <dgm:prSet/>
      <dgm:spPr/>
      <dgm:t>
        <a:bodyPr/>
        <a:lstStyle/>
        <a:p>
          <a:endParaRPr lang="en-US" sz="2400"/>
        </a:p>
      </dgm:t>
    </dgm:pt>
    <dgm:pt modelId="{6326B6BD-94F2-470D-8D65-47C1CF470DAD}">
      <dgm:prSet phldr="0" custT="1"/>
      <dgm:spPr/>
      <dgm:t>
        <a:bodyPr/>
        <a:lstStyle/>
        <a:p>
          <a:pPr algn="ctr">
            <a:buNone/>
          </a:pPr>
          <a:r>
            <a:rPr lang="en-US" sz="1200" dirty="0"/>
            <a:t>As an alternative to physical collateral</a:t>
          </a:r>
        </a:p>
      </dgm:t>
    </dgm:pt>
    <dgm:pt modelId="{129428B6-831B-4A9C-BB2A-D8F6D3D35E28}" type="parTrans" cxnId="{53FEE5E6-5288-4EE7-83DD-A9F4DBA89636}">
      <dgm:prSet/>
      <dgm:spPr/>
      <dgm:t>
        <a:bodyPr/>
        <a:lstStyle/>
        <a:p>
          <a:endParaRPr lang="en-US" sz="2400"/>
        </a:p>
      </dgm:t>
    </dgm:pt>
    <dgm:pt modelId="{2CE8F3F7-51C3-4A6D-A949-9FB3AC5FAA9D}" type="sibTrans" cxnId="{53FEE5E6-5288-4EE7-83DD-A9F4DBA89636}">
      <dgm:prSet/>
      <dgm:spPr/>
      <dgm:t>
        <a:bodyPr/>
        <a:lstStyle/>
        <a:p>
          <a:endParaRPr lang="en-US" sz="2400"/>
        </a:p>
      </dgm:t>
    </dgm:pt>
    <dgm:pt modelId="{59338355-9037-499F-8FCC-36DDBC7C044F}">
      <dgm:prSet phldr="0" custT="1"/>
      <dgm:spPr/>
      <dgm:t>
        <a:bodyPr/>
        <a:lstStyle/>
        <a:p>
          <a:r>
            <a:rPr lang="en-US" sz="1200"/>
            <a:t>Lack of governance and internal management causing defaults</a:t>
          </a:r>
        </a:p>
      </dgm:t>
    </dgm:pt>
    <dgm:pt modelId="{E42F03C2-5B56-4462-B791-EC33115B845E}" type="parTrans" cxnId="{13F33874-611F-4A7A-AC3F-9B436406FDC1}">
      <dgm:prSet/>
      <dgm:spPr/>
      <dgm:t>
        <a:bodyPr/>
        <a:lstStyle/>
        <a:p>
          <a:endParaRPr lang="en-US" sz="2400"/>
        </a:p>
      </dgm:t>
    </dgm:pt>
    <dgm:pt modelId="{918B86F3-B185-42AA-B903-BEF3B19B1812}" type="sibTrans" cxnId="{13F33874-611F-4A7A-AC3F-9B436406FDC1}">
      <dgm:prSet/>
      <dgm:spPr/>
      <dgm:t>
        <a:bodyPr/>
        <a:lstStyle/>
        <a:p>
          <a:endParaRPr lang="en-US" sz="2400"/>
        </a:p>
      </dgm:t>
    </dgm:pt>
    <dgm:pt modelId="{510F61DF-0FA3-47B3-9866-FD2108DC7463}" type="pres">
      <dgm:prSet presAssocID="{76DA7CC0-91EE-4208-B706-1E9AE681A0A4}" presName="Name0" presStyleCnt="0">
        <dgm:presLayoutVars>
          <dgm:chMax val="11"/>
          <dgm:chPref val="11"/>
          <dgm:dir/>
          <dgm:resizeHandles/>
        </dgm:presLayoutVars>
      </dgm:prSet>
      <dgm:spPr/>
    </dgm:pt>
    <dgm:pt modelId="{239A258A-C6C1-46A5-B219-17C34577DED1}" type="pres">
      <dgm:prSet presAssocID="{DD1CE6FA-3D2C-4933-BB48-DBD374DDD28B}" presName="Accent3" presStyleCnt="0"/>
      <dgm:spPr/>
    </dgm:pt>
    <dgm:pt modelId="{54F73510-CC69-4263-AC72-C8B51A9A41B6}" type="pres">
      <dgm:prSet presAssocID="{DD1CE6FA-3D2C-4933-BB48-DBD374DDD28B}" presName="Accent" presStyleLbl="node1" presStyleIdx="0" presStyleCnt="3"/>
      <dgm:spPr/>
    </dgm:pt>
    <dgm:pt modelId="{268036A1-4C3F-48AB-BDE1-A85DCD62F273}" type="pres">
      <dgm:prSet presAssocID="{DD1CE6FA-3D2C-4933-BB48-DBD374DDD28B}" presName="ParentBackground3" presStyleCnt="0"/>
      <dgm:spPr/>
    </dgm:pt>
    <dgm:pt modelId="{FE88FFC4-2756-4C2A-9D8F-A1DBC153550F}" type="pres">
      <dgm:prSet presAssocID="{DD1CE6FA-3D2C-4933-BB48-DBD374DDD28B}" presName="ParentBackground" presStyleLbl="fgAcc1" presStyleIdx="0" presStyleCnt="3"/>
      <dgm:spPr/>
    </dgm:pt>
    <dgm:pt modelId="{F1536BE7-4FC3-453B-A3C0-9904749A3FB3}" type="pres">
      <dgm:prSet presAssocID="{DD1CE6FA-3D2C-4933-BB48-DBD374DDD28B}" presName="Child3" presStyleLbl="revTx" presStyleIdx="0" presStyleCnt="3">
        <dgm:presLayoutVars>
          <dgm:chMax val="0"/>
          <dgm:chPref val="0"/>
          <dgm:bulletEnabled val="1"/>
        </dgm:presLayoutVars>
      </dgm:prSet>
      <dgm:spPr/>
    </dgm:pt>
    <dgm:pt modelId="{93023031-E933-4F0C-94C0-C9026EA54378}" type="pres">
      <dgm:prSet presAssocID="{DD1CE6FA-3D2C-4933-BB48-DBD374DDD28B}" presName="Parent3" presStyleLbl="revTx" presStyleIdx="0" presStyleCnt="3">
        <dgm:presLayoutVars>
          <dgm:chMax val="1"/>
          <dgm:chPref val="1"/>
          <dgm:bulletEnabled val="1"/>
        </dgm:presLayoutVars>
      </dgm:prSet>
      <dgm:spPr/>
    </dgm:pt>
    <dgm:pt modelId="{7B521AFB-1FFC-42E6-8A4D-9D0F248CE801}" type="pres">
      <dgm:prSet presAssocID="{5FE24610-E914-40AF-9609-D5EC45C7995B}" presName="Accent2" presStyleCnt="0"/>
      <dgm:spPr/>
    </dgm:pt>
    <dgm:pt modelId="{64A23667-33C0-417B-93DB-CC065B03B90A}" type="pres">
      <dgm:prSet presAssocID="{5FE24610-E914-40AF-9609-D5EC45C7995B}" presName="Accent" presStyleLbl="node1" presStyleIdx="1" presStyleCnt="3"/>
      <dgm:spPr/>
    </dgm:pt>
    <dgm:pt modelId="{E0B9476D-0469-460E-8A24-1B6AEF71B815}" type="pres">
      <dgm:prSet presAssocID="{5FE24610-E914-40AF-9609-D5EC45C7995B}" presName="ParentBackground2" presStyleCnt="0"/>
      <dgm:spPr/>
    </dgm:pt>
    <dgm:pt modelId="{0C74C184-4625-4334-8EF7-B8A1EDD70D17}" type="pres">
      <dgm:prSet presAssocID="{5FE24610-E914-40AF-9609-D5EC45C7995B}" presName="ParentBackground" presStyleLbl="fgAcc1" presStyleIdx="1" presStyleCnt="3"/>
      <dgm:spPr/>
    </dgm:pt>
    <dgm:pt modelId="{424D7330-CD43-4298-A739-F366BAD94EB6}" type="pres">
      <dgm:prSet presAssocID="{5FE24610-E914-40AF-9609-D5EC45C7995B}" presName="Child2" presStyleLbl="revTx" presStyleIdx="1" presStyleCnt="3">
        <dgm:presLayoutVars>
          <dgm:chMax val="0"/>
          <dgm:chPref val="0"/>
          <dgm:bulletEnabled val="1"/>
        </dgm:presLayoutVars>
      </dgm:prSet>
      <dgm:spPr/>
    </dgm:pt>
    <dgm:pt modelId="{71B200B0-9568-466B-934C-D01A69AF5B36}" type="pres">
      <dgm:prSet presAssocID="{5FE24610-E914-40AF-9609-D5EC45C7995B}" presName="Parent2" presStyleLbl="revTx" presStyleIdx="1" presStyleCnt="3">
        <dgm:presLayoutVars>
          <dgm:chMax val="1"/>
          <dgm:chPref val="1"/>
          <dgm:bulletEnabled val="1"/>
        </dgm:presLayoutVars>
      </dgm:prSet>
      <dgm:spPr/>
    </dgm:pt>
    <dgm:pt modelId="{61721324-D5B5-47B3-9F55-35C9395ABD51}" type="pres">
      <dgm:prSet presAssocID="{E72B9B1C-0D2A-450B-A719-7FEC4473B7BF}" presName="Accent1" presStyleCnt="0"/>
      <dgm:spPr/>
    </dgm:pt>
    <dgm:pt modelId="{0638DFBC-B0F0-47E3-A173-70C1D6D15E52}" type="pres">
      <dgm:prSet presAssocID="{E72B9B1C-0D2A-450B-A719-7FEC4473B7BF}" presName="Accent" presStyleLbl="node1" presStyleIdx="2" presStyleCnt="3"/>
      <dgm:spPr/>
    </dgm:pt>
    <dgm:pt modelId="{0A3ED0BB-1B3C-408A-A1BB-3633120E5AC3}" type="pres">
      <dgm:prSet presAssocID="{E72B9B1C-0D2A-450B-A719-7FEC4473B7BF}" presName="ParentBackground1" presStyleCnt="0"/>
      <dgm:spPr/>
    </dgm:pt>
    <dgm:pt modelId="{F28116B0-3351-4DE9-8E92-DED12F917980}" type="pres">
      <dgm:prSet presAssocID="{E72B9B1C-0D2A-450B-A719-7FEC4473B7BF}" presName="ParentBackground" presStyleLbl="fgAcc1" presStyleIdx="2" presStyleCnt="3"/>
      <dgm:spPr/>
    </dgm:pt>
    <dgm:pt modelId="{AABCA159-5C1A-4DF6-B450-C8A75A2CB928}" type="pres">
      <dgm:prSet presAssocID="{E72B9B1C-0D2A-450B-A719-7FEC4473B7BF}" presName="Child1" presStyleLbl="revTx" presStyleIdx="2" presStyleCnt="3">
        <dgm:presLayoutVars>
          <dgm:chMax val="0"/>
          <dgm:chPref val="0"/>
          <dgm:bulletEnabled val="1"/>
        </dgm:presLayoutVars>
      </dgm:prSet>
      <dgm:spPr/>
    </dgm:pt>
    <dgm:pt modelId="{DBFF214B-D2DA-419A-8054-C8C14A44E12A}" type="pres">
      <dgm:prSet presAssocID="{E72B9B1C-0D2A-450B-A719-7FEC4473B7BF}" presName="Parent1" presStyleLbl="revTx" presStyleIdx="2" presStyleCnt="3">
        <dgm:presLayoutVars>
          <dgm:chMax val="1"/>
          <dgm:chPref val="1"/>
          <dgm:bulletEnabled val="1"/>
        </dgm:presLayoutVars>
      </dgm:prSet>
      <dgm:spPr/>
    </dgm:pt>
  </dgm:ptLst>
  <dgm:cxnLst>
    <dgm:cxn modelId="{71442902-86C6-4870-90E5-4AFEB655C254}" type="presOf" srcId="{5FE24610-E914-40AF-9609-D5EC45C7995B}" destId="{71B200B0-9568-466B-934C-D01A69AF5B36}" srcOrd="1" destOrd="0" presId="urn:microsoft.com/office/officeart/2011/layout/CircleProcess"/>
    <dgm:cxn modelId="{A8545C43-D684-4A21-B05B-86E121538DA3}" type="presOf" srcId="{59338355-9037-499F-8FCC-36DDBC7C044F}" destId="{424D7330-CD43-4298-A739-F366BAD94EB6}" srcOrd="0" destOrd="1" presId="urn:microsoft.com/office/officeart/2011/layout/CircleProcess"/>
    <dgm:cxn modelId="{1B07875B-EEC5-4E31-B8AC-0F58E8557435}" type="presOf" srcId="{DD1CE6FA-3D2C-4933-BB48-DBD374DDD28B}" destId="{93023031-E933-4F0C-94C0-C9026EA54378}" srcOrd="1" destOrd="0" presId="urn:microsoft.com/office/officeart/2011/layout/CircleProcess"/>
    <dgm:cxn modelId="{13F33874-611F-4A7A-AC3F-9B436406FDC1}" srcId="{5FE24610-E914-40AF-9609-D5EC45C7995B}" destId="{59338355-9037-499F-8FCC-36DDBC7C044F}" srcOrd="1" destOrd="0" parTransId="{E42F03C2-5B56-4462-B791-EC33115B845E}" sibTransId="{918B86F3-B185-42AA-B903-BEF3B19B1812}"/>
    <dgm:cxn modelId="{42D79080-3595-4791-B3B7-F5B981BFB2E6}" srcId="{E72B9B1C-0D2A-450B-A719-7FEC4473B7BF}" destId="{BEC277B5-C6DC-4173-906D-60CA434E4161}" srcOrd="0" destOrd="0" parTransId="{2D3B9232-52EF-446B-8B5B-1CE4073EBACB}" sibTransId="{40D78492-D120-4177-BE45-059170AF6B11}"/>
    <dgm:cxn modelId="{8113D0A2-5195-4BD4-8CE5-F9BFA664190F}" type="presOf" srcId="{72043C9A-8B2A-4DB4-8CA2-42E8009452FB}" destId="{424D7330-CD43-4298-A739-F366BAD94EB6}" srcOrd="0" destOrd="0" presId="urn:microsoft.com/office/officeart/2011/layout/CircleProcess"/>
    <dgm:cxn modelId="{D53548AE-9E81-441B-A940-CA45E609A5C5}" srcId="{76DA7CC0-91EE-4208-B706-1E9AE681A0A4}" destId="{DD1CE6FA-3D2C-4933-BB48-DBD374DDD28B}" srcOrd="2" destOrd="0" parTransId="{62149012-95E2-4BDF-AF2E-0DF930837F2E}" sibTransId="{7BCD58D8-79E7-4DD7-A990-5EA859A350C3}"/>
    <dgm:cxn modelId="{73F1E1BF-4983-40CD-8EE6-87E763BD9834}" type="presOf" srcId="{E72B9B1C-0D2A-450B-A719-7FEC4473B7BF}" destId="{DBFF214B-D2DA-419A-8054-C8C14A44E12A}" srcOrd="1" destOrd="0" presId="urn:microsoft.com/office/officeart/2011/layout/CircleProcess"/>
    <dgm:cxn modelId="{CD4922C3-56D7-49F2-8591-2EDAF25C4A19}" type="presOf" srcId="{5FE24610-E914-40AF-9609-D5EC45C7995B}" destId="{0C74C184-4625-4334-8EF7-B8A1EDD70D17}" srcOrd="0" destOrd="0" presId="urn:microsoft.com/office/officeart/2011/layout/CircleProcess"/>
    <dgm:cxn modelId="{B74CAAC4-9C79-4D2B-9D64-59F7850ED266}" type="presOf" srcId="{6326B6BD-94F2-470D-8D65-47C1CF470DAD}" destId="{F1536BE7-4FC3-453B-A3C0-9904749A3FB3}" srcOrd="0" destOrd="0" presId="urn:microsoft.com/office/officeart/2011/layout/CircleProcess"/>
    <dgm:cxn modelId="{9464AACC-9735-4B7F-AA43-D30F84298E4D}" srcId="{76DA7CC0-91EE-4208-B706-1E9AE681A0A4}" destId="{E72B9B1C-0D2A-450B-A719-7FEC4473B7BF}" srcOrd="0" destOrd="0" parTransId="{1E34C304-76F3-44DF-9F65-C24F59670878}" sibTransId="{9504BD2B-2CD1-436C-8BC9-BE373DC2F171}"/>
    <dgm:cxn modelId="{D20431D2-96A5-45F7-BC4A-BEBFEFDA9D95}" type="presOf" srcId="{DD1CE6FA-3D2C-4933-BB48-DBD374DDD28B}" destId="{FE88FFC4-2756-4C2A-9D8F-A1DBC153550F}" srcOrd="0" destOrd="0" presId="urn:microsoft.com/office/officeart/2011/layout/CircleProcess"/>
    <dgm:cxn modelId="{20084BDA-6DD8-44E3-98E1-D06CC6D2130B}" srcId="{76DA7CC0-91EE-4208-B706-1E9AE681A0A4}" destId="{5FE24610-E914-40AF-9609-D5EC45C7995B}" srcOrd="1" destOrd="0" parTransId="{235809F5-EF8D-423A-8DAF-812F7A20A513}" sibTransId="{C4EE70E2-2E83-4ED9-AEF8-DEE1DD054275}"/>
    <dgm:cxn modelId="{063DA0DD-67D9-492D-9794-65986E699635}" srcId="{5FE24610-E914-40AF-9609-D5EC45C7995B}" destId="{72043C9A-8B2A-4DB4-8CA2-42E8009452FB}" srcOrd="0" destOrd="0" parTransId="{F626776D-B6AB-4ED9-81FE-E27BAE67141A}" sibTransId="{67B1B7DF-69BD-49FB-B21F-298E3F431E24}"/>
    <dgm:cxn modelId="{E7E03DDE-FB21-4996-830A-8A3CDD0B305C}" type="presOf" srcId="{BEC277B5-C6DC-4173-906D-60CA434E4161}" destId="{AABCA159-5C1A-4DF6-B450-C8A75A2CB928}" srcOrd="0" destOrd="0" presId="urn:microsoft.com/office/officeart/2011/layout/CircleProcess"/>
    <dgm:cxn modelId="{6A5801E1-1FCB-48B1-AA83-E5862891A349}" type="presOf" srcId="{E72B9B1C-0D2A-450B-A719-7FEC4473B7BF}" destId="{F28116B0-3351-4DE9-8E92-DED12F917980}" srcOrd="0" destOrd="0" presId="urn:microsoft.com/office/officeart/2011/layout/CircleProcess"/>
    <dgm:cxn modelId="{53FEE5E6-5288-4EE7-83DD-A9F4DBA89636}" srcId="{DD1CE6FA-3D2C-4933-BB48-DBD374DDD28B}" destId="{6326B6BD-94F2-470D-8D65-47C1CF470DAD}" srcOrd="0" destOrd="0" parTransId="{129428B6-831B-4A9C-BB2A-D8F6D3D35E28}" sibTransId="{2CE8F3F7-51C3-4A6D-A949-9FB3AC5FAA9D}"/>
    <dgm:cxn modelId="{A4397CFC-EDB2-4390-8993-0E4E361EBA0B}" type="presOf" srcId="{76DA7CC0-91EE-4208-B706-1E9AE681A0A4}" destId="{510F61DF-0FA3-47B3-9866-FD2108DC7463}" srcOrd="0" destOrd="0" presId="urn:microsoft.com/office/officeart/2011/layout/CircleProcess"/>
    <dgm:cxn modelId="{F9F20FFA-714A-4C4D-85B9-746DACF680BF}" type="presParOf" srcId="{510F61DF-0FA3-47B3-9866-FD2108DC7463}" destId="{239A258A-C6C1-46A5-B219-17C34577DED1}" srcOrd="0" destOrd="0" presId="urn:microsoft.com/office/officeart/2011/layout/CircleProcess"/>
    <dgm:cxn modelId="{24532FC9-0538-4C01-9ACE-E83735FC5965}" type="presParOf" srcId="{239A258A-C6C1-46A5-B219-17C34577DED1}" destId="{54F73510-CC69-4263-AC72-C8B51A9A41B6}" srcOrd="0" destOrd="0" presId="urn:microsoft.com/office/officeart/2011/layout/CircleProcess"/>
    <dgm:cxn modelId="{43484456-006F-4DA9-91D1-8013B0C5FBFF}" type="presParOf" srcId="{510F61DF-0FA3-47B3-9866-FD2108DC7463}" destId="{268036A1-4C3F-48AB-BDE1-A85DCD62F273}" srcOrd="1" destOrd="0" presId="urn:microsoft.com/office/officeart/2011/layout/CircleProcess"/>
    <dgm:cxn modelId="{AC2EEA59-AE56-4C13-B3D7-74F17ABC6D22}" type="presParOf" srcId="{268036A1-4C3F-48AB-BDE1-A85DCD62F273}" destId="{FE88FFC4-2756-4C2A-9D8F-A1DBC153550F}" srcOrd="0" destOrd="0" presId="urn:microsoft.com/office/officeart/2011/layout/CircleProcess"/>
    <dgm:cxn modelId="{2B0A6F3C-79C6-437A-988F-309230E5D1AD}" type="presParOf" srcId="{510F61DF-0FA3-47B3-9866-FD2108DC7463}" destId="{F1536BE7-4FC3-453B-A3C0-9904749A3FB3}" srcOrd="2" destOrd="0" presId="urn:microsoft.com/office/officeart/2011/layout/CircleProcess"/>
    <dgm:cxn modelId="{D543BBA1-CE5E-4A58-A8A6-30E9B5190AF1}" type="presParOf" srcId="{510F61DF-0FA3-47B3-9866-FD2108DC7463}" destId="{93023031-E933-4F0C-94C0-C9026EA54378}" srcOrd="3" destOrd="0" presId="urn:microsoft.com/office/officeart/2011/layout/CircleProcess"/>
    <dgm:cxn modelId="{D3EEB985-2F25-4611-AD53-A6B6CB810DEE}" type="presParOf" srcId="{510F61DF-0FA3-47B3-9866-FD2108DC7463}" destId="{7B521AFB-1FFC-42E6-8A4D-9D0F248CE801}" srcOrd="4" destOrd="0" presId="urn:microsoft.com/office/officeart/2011/layout/CircleProcess"/>
    <dgm:cxn modelId="{93D5C7BB-C30E-4353-8E1D-DE61F3DE1E7A}" type="presParOf" srcId="{7B521AFB-1FFC-42E6-8A4D-9D0F248CE801}" destId="{64A23667-33C0-417B-93DB-CC065B03B90A}" srcOrd="0" destOrd="0" presId="urn:microsoft.com/office/officeart/2011/layout/CircleProcess"/>
    <dgm:cxn modelId="{7BC083B7-BC35-430A-A36A-46B7E5B89E6A}" type="presParOf" srcId="{510F61DF-0FA3-47B3-9866-FD2108DC7463}" destId="{E0B9476D-0469-460E-8A24-1B6AEF71B815}" srcOrd="5" destOrd="0" presId="urn:microsoft.com/office/officeart/2011/layout/CircleProcess"/>
    <dgm:cxn modelId="{4C6FC844-5169-4486-830C-1930F7D75250}" type="presParOf" srcId="{E0B9476D-0469-460E-8A24-1B6AEF71B815}" destId="{0C74C184-4625-4334-8EF7-B8A1EDD70D17}" srcOrd="0" destOrd="0" presId="urn:microsoft.com/office/officeart/2011/layout/CircleProcess"/>
    <dgm:cxn modelId="{AEC56060-DBC5-4264-BCA8-1F6453D74A42}" type="presParOf" srcId="{510F61DF-0FA3-47B3-9866-FD2108DC7463}" destId="{424D7330-CD43-4298-A739-F366BAD94EB6}" srcOrd="6" destOrd="0" presId="urn:microsoft.com/office/officeart/2011/layout/CircleProcess"/>
    <dgm:cxn modelId="{45FF7FA1-AC69-4DB4-A44F-EEF6086E0480}" type="presParOf" srcId="{510F61DF-0FA3-47B3-9866-FD2108DC7463}" destId="{71B200B0-9568-466B-934C-D01A69AF5B36}" srcOrd="7" destOrd="0" presId="urn:microsoft.com/office/officeart/2011/layout/CircleProcess"/>
    <dgm:cxn modelId="{52FE8FE1-141D-4598-ADAE-9AC8C7C6D7B6}" type="presParOf" srcId="{510F61DF-0FA3-47B3-9866-FD2108DC7463}" destId="{61721324-D5B5-47B3-9F55-35C9395ABD51}" srcOrd="8" destOrd="0" presId="urn:microsoft.com/office/officeart/2011/layout/CircleProcess"/>
    <dgm:cxn modelId="{1311BFFE-2566-4836-8A2B-69162346A403}" type="presParOf" srcId="{61721324-D5B5-47B3-9F55-35C9395ABD51}" destId="{0638DFBC-B0F0-47E3-A173-70C1D6D15E52}" srcOrd="0" destOrd="0" presId="urn:microsoft.com/office/officeart/2011/layout/CircleProcess"/>
    <dgm:cxn modelId="{4FBBDE8E-BF86-4771-8F90-0C4A1A1F199B}" type="presParOf" srcId="{510F61DF-0FA3-47B3-9866-FD2108DC7463}" destId="{0A3ED0BB-1B3C-408A-A1BB-3633120E5AC3}" srcOrd="9" destOrd="0" presId="urn:microsoft.com/office/officeart/2011/layout/CircleProcess"/>
    <dgm:cxn modelId="{22094C0E-5F44-435F-9D9D-AA3A7352C1E2}" type="presParOf" srcId="{0A3ED0BB-1B3C-408A-A1BB-3633120E5AC3}" destId="{F28116B0-3351-4DE9-8E92-DED12F917980}" srcOrd="0" destOrd="0" presId="urn:microsoft.com/office/officeart/2011/layout/CircleProcess"/>
    <dgm:cxn modelId="{A27A5F7A-4DDA-4B22-A4CB-8D72B724B5BF}" type="presParOf" srcId="{510F61DF-0FA3-47B3-9866-FD2108DC7463}" destId="{AABCA159-5C1A-4DF6-B450-C8A75A2CB928}" srcOrd="10" destOrd="0" presId="urn:microsoft.com/office/officeart/2011/layout/CircleProcess"/>
    <dgm:cxn modelId="{C542AA04-7791-42FE-8403-C4E1B7AE7B4C}" type="presParOf" srcId="{510F61DF-0FA3-47B3-9866-FD2108DC7463}" destId="{DBFF214B-D2DA-419A-8054-C8C14A44E12A}"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ECC001-F8FE-4F4B-911D-669576EA5EF1}" type="doc">
      <dgm:prSet loTypeId="urn:microsoft.com/office/officeart/2011/layout/TabList" loCatId="list" qsTypeId="urn:microsoft.com/office/officeart/2005/8/quickstyle/simple1" qsCatId="simple" csTypeId="urn:microsoft.com/office/officeart/2005/8/colors/accent6_2" csCatId="accent6" phldr="1"/>
      <dgm:spPr/>
      <dgm:t>
        <a:bodyPr/>
        <a:lstStyle/>
        <a:p>
          <a:endParaRPr lang="en-US"/>
        </a:p>
      </dgm:t>
    </dgm:pt>
    <dgm:pt modelId="{08C92CB6-E4D2-43C5-BBA4-8155A56A06B7}">
      <dgm:prSet custT="1"/>
      <dgm:spPr/>
      <dgm:t>
        <a:bodyPr lIns="182880" anchor="ctr"/>
        <a:lstStyle/>
        <a:p>
          <a:r>
            <a:rPr lang="en-US" sz="2000" b="0" i="0" dirty="0"/>
            <a:t>Some diversification can increase resilience</a:t>
          </a:r>
          <a:endParaRPr lang="en-US" sz="2000" dirty="0"/>
        </a:p>
      </dgm:t>
    </dgm:pt>
    <dgm:pt modelId="{05AD2A2E-5AF8-44BB-8862-B2938D0C904A}" type="parTrans" cxnId="{E782370A-91F4-49A5-A9A6-47A02E616EB4}">
      <dgm:prSet/>
      <dgm:spPr/>
      <dgm:t>
        <a:bodyPr/>
        <a:lstStyle/>
        <a:p>
          <a:endParaRPr lang="en-US" sz="2800"/>
        </a:p>
      </dgm:t>
    </dgm:pt>
    <dgm:pt modelId="{5507C6B4-1FD2-417E-BB7E-433D4F387447}" type="sibTrans" cxnId="{E782370A-91F4-49A5-A9A6-47A02E616EB4}">
      <dgm:prSet/>
      <dgm:spPr/>
      <dgm:t>
        <a:bodyPr/>
        <a:lstStyle/>
        <a:p>
          <a:endParaRPr lang="en-US" sz="2800"/>
        </a:p>
      </dgm:t>
    </dgm:pt>
    <dgm:pt modelId="{5C978953-BA6C-4620-92F2-A7F5624F9F6D}">
      <dgm:prSet custT="1"/>
      <dgm:spPr/>
      <dgm:t>
        <a:bodyPr/>
        <a:lstStyle/>
        <a:p>
          <a:r>
            <a:rPr lang="en-US" sz="1800" b="0" i="0" dirty="0"/>
            <a:t>Top 3 clients (by share of sales)</a:t>
          </a:r>
          <a:endParaRPr lang="en-US" sz="1800" dirty="0"/>
        </a:p>
      </dgm:t>
    </dgm:pt>
    <dgm:pt modelId="{198232D5-EF23-4706-B07D-B15165BC030A}" type="parTrans" cxnId="{A107A71C-7965-4B33-B1BF-0F0C3351E1DE}">
      <dgm:prSet/>
      <dgm:spPr/>
      <dgm:t>
        <a:bodyPr/>
        <a:lstStyle/>
        <a:p>
          <a:endParaRPr lang="en-US" sz="2800"/>
        </a:p>
      </dgm:t>
    </dgm:pt>
    <dgm:pt modelId="{1BCB95B1-CDB3-4247-8388-D31C4BC3036B}" type="sibTrans" cxnId="{A107A71C-7965-4B33-B1BF-0F0C3351E1DE}">
      <dgm:prSet/>
      <dgm:spPr/>
      <dgm:t>
        <a:bodyPr/>
        <a:lstStyle/>
        <a:p>
          <a:endParaRPr lang="en-US" sz="2800"/>
        </a:p>
      </dgm:t>
    </dgm:pt>
    <dgm:pt modelId="{57A995F8-F809-4B09-B128-2655C54C46C2}">
      <dgm:prSet custT="1"/>
      <dgm:spPr/>
      <dgm:t>
        <a:bodyPr lIns="182880" anchor="ctr"/>
        <a:lstStyle/>
        <a:p>
          <a:r>
            <a:rPr lang="en-US" sz="2000" b="0" i="0" dirty="0"/>
            <a:t>Being dependent on one client indicates a limited market and detracts from pursuit of broader market opportunities</a:t>
          </a:r>
          <a:endParaRPr lang="en-US" sz="2000" dirty="0"/>
        </a:p>
      </dgm:t>
    </dgm:pt>
    <dgm:pt modelId="{68A74238-162F-4382-A9B5-DC490CFF4AB4}" type="parTrans" cxnId="{EA82BDA1-EE4E-4B3E-A974-59618738AF83}">
      <dgm:prSet/>
      <dgm:spPr/>
      <dgm:t>
        <a:bodyPr/>
        <a:lstStyle/>
        <a:p>
          <a:endParaRPr lang="en-US" sz="2800"/>
        </a:p>
      </dgm:t>
    </dgm:pt>
    <dgm:pt modelId="{2D1A6F7E-38D1-4088-B5E4-C7DA7CDB3C0B}" type="sibTrans" cxnId="{EA82BDA1-EE4E-4B3E-A974-59618738AF83}">
      <dgm:prSet/>
      <dgm:spPr/>
      <dgm:t>
        <a:bodyPr/>
        <a:lstStyle/>
        <a:p>
          <a:endParaRPr lang="en-US" sz="2800"/>
        </a:p>
      </dgm:t>
    </dgm:pt>
    <dgm:pt modelId="{39755EBD-80DA-4755-B620-DC37E1D20DA1}">
      <dgm:prSet custT="1"/>
      <dgm:spPr/>
      <dgm:t>
        <a:bodyPr/>
        <a:lstStyle/>
        <a:p>
          <a:r>
            <a:rPr lang="en-US" sz="1800" b="0" i="0" dirty="0"/>
            <a:t>Current contracts specify pricing</a:t>
          </a:r>
          <a:endParaRPr lang="en-US" sz="1800" dirty="0"/>
        </a:p>
      </dgm:t>
    </dgm:pt>
    <dgm:pt modelId="{4B7B7D89-A6F5-44D4-9979-788F9DF960F3}" type="parTrans" cxnId="{672E4F11-F013-4B5D-8D98-406CD5D4B50E}">
      <dgm:prSet/>
      <dgm:spPr/>
      <dgm:t>
        <a:bodyPr/>
        <a:lstStyle/>
        <a:p>
          <a:endParaRPr lang="en-US" sz="2800"/>
        </a:p>
      </dgm:t>
    </dgm:pt>
    <dgm:pt modelId="{1DAF5C37-FD95-4B1B-8364-7D8376BE390C}" type="sibTrans" cxnId="{672E4F11-F013-4B5D-8D98-406CD5D4B50E}">
      <dgm:prSet/>
      <dgm:spPr/>
      <dgm:t>
        <a:bodyPr/>
        <a:lstStyle/>
        <a:p>
          <a:endParaRPr lang="en-US" sz="2800"/>
        </a:p>
      </dgm:t>
    </dgm:pt>
    <dgm:pt modelId="{75CE23DB-4AE9-45CE-A25C-A413B43188E7}">
      <dgm:prSet custT="1"/>
      <dgm:spPr/>
      <dgm:t>
        <a:bodyPr lIns="182880" anchor="ctr"/>
        <a:lstStyle/>
        <a:p>
          <a:r>
            <a:rPr lang="en-US" sz="2000" b="0" i="0" dirty="0"/>
            <a:t>"Several contracts with prices for a maize processor's flour was an indication of those clients' confidence in the business"</a:t>
          </a:r>
          <a:endParaRPr lang="en-US" sz="2000" dirty="0"/>
        </a:p>
      </dgm:t>
    </dgm:pt>
    <dgm:pt modelId="{97AD683D-82FA-44F5-AD6D-8201727E6C78}" type="parTrans" cxnId="{F82CC6C7-1176-484E-B5E3-426FB3203C13}">
      <dgm:prSet/>
      <dgm:spPr/>
      <dgm:t>
        <a:bodyPr/>
        <a:lstStyle/>
        <a:p>
          <a:endParaRPr lang="en-US" sz="2800"/>
        </a:p>
      </dgm:t>
    </dgm:pt>
    <dgm:pt modelId="{518BD458-355A-4C79-8833-1C293B30C669}" type="sibTrans" cxnId="{F82CC6C7-1176-484E-B5E3-426FB3203C13}">
      <dgm:prSet/>
      <dgm:spPr/>
      <dgm:t>
        <a:bodyPr/>
        <a:lstStyle/>
        <a:p>
          <a:endParaRPr lang="en-US" sz="2800"/>
        </a:p>
      </dgm:t>
    </dgm:pt>
    <dgm:pt modelId="{F30DB1EE-309A-42BB-97F9-D29ADF96C889}">
      <dgm:prSet custT="1"/>
      <dgm:spPr/>
      <dgm:t>
        <a:bodyPr/>
        <a:lstStyle/>
        <a:p>
          <a:r>
            <a:rPr lang="en-US" sz="1800" b="0" i="0" dirty="0"/>
            <a:t>Top 3 commodities / products (by share of sales)</a:t>
          </a:r>
          <a:endParaRPr lang="en-US" sz="1800" dirty="0"/>
        </a:p>
      </dgm:t>
    </dgm:pt>
    <dgm:pt modelId="{7C2074DD-BE61-43E5-ADA5-29CE31D1B622}" type="parTrans" cxnId="{8BA9BDA3-7D74-46A2-89A8-D2C921073D7E}">
      <dgm:prSet/>
      <dgm:spPr/>
      <dgm:t>
        <a:bodyPr/>
        <a:lstStyle/>
        <a:p>
          <a:endParaRPr lang="en-US" sz="2800"/>
        </a:p>
      </dgm:t>
    </dgm:pt>
    <dgm:pt modelId="{2059DF51-503B-4B3C-9008-FD9F16820FA1}" type="sibTrans" cxnId="{8BA9BDA3-7D74-46A2-89A8-D2C921073D7E}">
      <dgm:prSet/>
      <dgm:spPr/>
      <dgm:t>
        <a:bodyPr/>
        <a:lstStyle/>
        <a:p>
          <a:endParaRPr lang="en-US" sz="2800"/>
        </a:p>
      </dgm:t>
    </dgm:pt>
    <dgm:pt modelId="{AC122662-F489-45F8-8826-E6539D9EF031}">
      <dgm:prSet custT="1"/>
      <dgm:spPr>
        <a:solidFill>
          <a:schemeClr val="accent6">
            <a:lumMod val="75000"/>
          </a:schemeClr>
        </a:solidFill>
      </dgm:spPr>
      <dgm:t>
        <a:bodyPr/>
        <a:lstStyle/>
        <a:p>
          <a:pPr algn="ctr"/>
          <a:r>
            <a:rPr lang="en-US" sz="2000" b="1"/>
            <a:t>Metric in B1 Business activity</a:t>
          </a:r>
        </a:p>
      </dgm:t>
    </dgm:pt>
    <dgm:pt modelId="{F5445CAB-9E5F-4BFD-A6E6-AA39A48E17E8}" type="parTrans" cxnId="{6ABACB24-F48A-4C86-9AFF-D87B7E080777}">
      <dgm:prSet/>
      <dgm:spPr/>
      <dgm:t>
        <a:bodyPr/>
        <a:lstStyle/>
        <a:p>
          <a:endParaRPr lang="en-US" sz="2800"/>
        </a:p>
      </dgm:t>
    </dgm:pt>
    <dgm:pt modelId="{F71D8277-47D6-44A1-8447-83A62254DA96}" type="sibTrans" cxnId="{6ABACB24-F48A-4C86-9AFF-D87B7E080777}">
      <dgm:prSet/>
      <dgm:spPr/>
      <dgm:t>
        <a:bodyPr/>
        <a:lstStyle/>
        <a:p>
          <a:endParaRPr lang="en-US" sz="2800"/>
        </a:p>
      </dgm:t>
    </dgm:pt>
    <dgm:pt modelId="{DA4F40DE-9ADC-43EA-9590-1EB5F4E6DBB7}">
      <dgm:prSet custT="1"/>
      <dgm:spPr>
        <a:noFill/>
      </dgm:spPr>
      <dgm:t>
        <a:bodyPr lIns="182880" anchor="ctr"/>
        <a:lstStyle/>
        <a:p>
          <a:pPr algn="l">
            <a:buNone/>
          </a:pPr>
          <a:r>
            <a:rPr lang="en-US" sz="2000" b="1" dirty="0"/>
            <a:t>How lenders interpret the information provided</a:t>
          </a:r>
        </a:p>
      </dgm:t>
    </dgm:pt>
    <dgm:pt modelId="{62FF7816-A0B9-42D9-8D6D-0C4D0F7556DC}" type="parTrans" cxnId="{BE3AE433-391C-4B52-8277-5DD5079107D5}">
      <dgm:prSet/>
      <dgm:spPr/>
      <dgm:t>
        <a:bodyPr/>
        <a:lstStyle/>
        <a:p>
          <a:endParaRPr lang="en-US" sz="2800"/>
        </a:p>
      </dgm:t>
    </dgm:pt>
    <dgm:pt modelId="{37049DB8-D071-4B36-9666-61B58456044A}" type="sibTrans" cxnId="{BE3AE433-391C-4B52-8277-5DD5079107D5}">
      <dgm:prSet/>
      <dgm:spPr/>
      <dgm:t>
        <a:bodyPr/>
        <a:lstStyle/>
        <a:p>
          <a:endParaRPr lang="en-US" sz="2800"/>
        </a:p>
      </dgm:t>
    </dgm:pt>
    <dgm:pt modelId="{C40E0043-3DAD-4F8A-8F22-079FE77FFC95}" type="pres">
      <dgm:prSet presAssocID="{77ECC001-F8FE-4F4B-911D-669576EA5EF1}" presName="Name0" presStyleCnt="0">
        <dgm:presLayoutVars>
          <dgm:chMax/>
          <dgm:chPref val="3"/>
          <dgm:dir/>
          <dgm:animOne val="branch"/>
          <dgm:animLvl val="lvl"/>
        </dgm:presLayoutVars>
      </dgm:prSet>
      <dgm:spPr/>
    </dgm:pt>
    <dgm:pt modelId="{51F60611-B4B7-4BCF-BEF1-C328FD47BD2A}" type="pres">
      <dgm:prSet presAssocID="{AC122662-F489-45F8-8826-E6539D9EF031}" presName="composite" presStyleCnt="0"/>
      <dgm:spPr/>
    </dgm:pt>
    <dgm:pt modelId="{564091C8-0800-4244-BB8A-C29F0688EE56}" type="pres">
      <dgm:prSet presAssocID="{AC122662-F489-45F8-8826-E6539D9EF031}" presName="FirstChild" presStyleLbl="revTx" presStyleIdx="0" presStyleCnt="4">
        <dgm:presLayoutVars>
          <dgm:chMax val="0"/>
          <dgm:chPref val="0"/>
          <dgm:bulletEnabled val="1"/>
        </dgm:presLayoutVars>
      </dgm:prSet>
      <dgm:spPr/>
    </dgm:pt>
    <dgm:pt modelId="{A582DCBA-19E9-4B27-BC4A-F92B78AE63B5}" type="pres">
      <dgm:prSet presAssocID="{AC122662-F489-45F8-8826-E6539D9EF031}" presName="Parent" presStyleLbl="alignNode1" presStyleIdx="0" presStyleCnt="4">
        <dgm:presLayoutVars>
          <dgm:chMax val="3"/>
          <dgm:chPref val="3"/>
          <dgm:bulletEnabled val="1"/>
        </dgm:presLayoutVars>
      </dgm:prSet>
      <dgm:spPr/>
    </dgm:pt>
    <dgm:pt modelId="{AD40E251-7DE3-4843-AB50-5659F70A96AB}" type="pres">
      <dgm:prSet presAssocID="{AC122662-F489-45F8-8826-E6539D9EF031}" presName="Accent" presStyleLbl="parChTrans1D1" presStyleIdx="0" presStyleCnt="4"/>
      <dgm:spPr/>
    </dgm:pt>
    <dgm:pt modelId="{291866F9-1286-43B1-9DDD-77C2D5F4A877}" type="pres">
      <dgm:prSet presAssocID="{F71D8277-47D6-44A1-8447-83A62254DA96}" presName="sibTrans" presStyleCnt="0"/>
      <dgm:spPr/>
    </dgm:pt>
    <dgm:pt modelId="{4FEDFED0-BC4F-4E39-9D35-8D71A70A462E}" type="pres">
      <dgm:prSet presAssocID="{F30DB1EE-309A-42BB-97F9-D29ADF96C889}" presName="composite" presStyleCnt="0"/>
      <dgm:spPr/>
    </dgm:pt>
    <dgm:pt modelId="{B5C0AEB9-7EBF-4F3B-8996-0BCE5E75FC78}" type="pres">
      <dgm:prSet presAssocID="{F30DB1EE-309A-42BB-97F9-D29ADF96C889}" presName="FirstChild" presStyleLbl="revTx" presStyleIdx="1" presStyleCnt="4">
        <dgm:presLayoutVars>
          <dgm:chMax val="0"/>
          <dgm:chPref val="0"/>
          <dgm:bulletEnabled val="1"/>
        </dgm:presLayoutVars>
      </dgm:prSet>
      <dgm:spPr/>
    </dgm:pt>
    <dgm:pt modelId="{FDFABC86-CAFD-485C-800F-F64899BBCE87}" type="pres">
      <dgm:prSet presAssocID="{F30DB1EE-309A-42BB-97F9-D29ADF96C889}" presName="Parent" presStyleLbl="alignNode1" presStyleIdx="1" presStyleCnt="4">
        <dgm:presLayoutVars>
          <dgm:chMax val="3"/>
          <dgm:chPref val="3"/>
          <dgm:bulletEnabled val="1"/>
        </dgm:presLayoutVars>
      </dgm:prSet>
      <dgm:spPr/>
    </dgm:pt>
    <dgm:pt modelId="{E0474A9F-9A2F-4E69-8DEF-53627B521B96}" type="pres">
      <dgm:prSet presAssocID="{F30DB1EE-309A-42BB-97F9-D29ADF96C889}" presName="Accent" presStyleLbl="parChTrans1D1" presStyleIdx="1" presStyleCnt="4"/>
      <dgm:spPr/>
    </dgm:pt>
    <dgm:pt modelId="{E2FBB771-53E9-422D-A66E-DE11D804C94B}" type="pres">
      <dgm:prSet presAssocID="{2059DF51-503B-4B3C-9008-FD9F16820FA1}" presName="sibTrans" presStyleCnt="0"/>
      <dgm:spPr/>
    </dgm:pt>
    <dgm:pt modelId="{35540B82-125C-47D0-86F2-983558626D76}" type="pres">
      <dgm:prSet presAssocID="{5C978953-BA6C-4620-92F2-A7F5624F9F6D}" presName="composite" presStyleCnt="0"/>
      <dgm:spPr/>
    </dgm:pt>
    <dgm:pt modelId="{BD5EBFFD-298B-4C06-B8AC-A7E1FFEA3BCE}" type="pres">
      <dgm:prSet presAssocID="{5C978953-BA6C-4620-92F2-A7F5624F9F6D}" presName="FirstChild" presStyleLbl="revTx" presStyleIdx="2" presStyleCnt="4">
        <dgm:presLayoutVars>
          <dgm:chMax val="0"/>
          <dgm:chPref val="0"/>
          <dgm:bulletEnabled val="1"/>
        </dgm:presLayoutVars>
      </dgm:prSet>
      <dgm:spPr/>
    </dgm:pt>
    <dgm:pt modelId="{FC6530CC-68B4-4F7B-9960-17E514270351}" type="pres">
      <dgm:prSet presAssocID="{5C978953-BA6C-4620-92F2-A7F5624F9F6D}" presName="Parent" presStyleLbl="alignNode1" presStyleIdx="2" presStyleCnt="4">
        <dgm:presLayoutVars>
          <dgm:chMax val="3"/>
          <dgm:chPref val="3"/>
          <dgm:bulletEnabled val="1"/>
        </dgm:presLayoutVars>
      </dgm:prSet>
      <dgm:spPr/>
    </dgm:pt>
    <dgm:pt modelId="{03C87C68-146B-40FD-AC15-A6A61E8738F1}" type="pres">
      <dgm:prSet presAssocID="{5C978953-BA6C-4620-92F2-A7F5624F9F6D}" presName="Accent" presStyleLbl="parChTrans1D1" presStyleIdx="2" presStyleCnt="4"/>
      <dgm:spPr/>
    </dgm:pt>
    <dgm:pt modelId="{B56157CB-D957-48FC-8677-D20097B33B64}" type="pres">
      <dgm:prSet presAssocID="{1BCB95B1-CDB3-4247-8388-D31C4BC3036B}" presName="sibTrans" presStyleCnt="0"/>
      <dgm:spPr/>
    </dgm:pt>
    <dgm:pt modelId="{D18D0432-4053-4FD5-9A13-77E1291B9226}" type="pres">
      <dgm:prSet presAssocID="{39755EBD-80DA-4755-B620-DC37E1D20DA1}" presName="composite" presStyleCnt="0"/>
      <dgm:spPr/>
    </dgm:pt>
    <dgm:pt modelId="{1127117D-8D0C-45D6-95AC-20BC74D17C4C}" type="pres">
      <dgm:prSet presAssocID="{39755EBD-80DA-4755-B620-DC37E1D20DA1}" presName="FirstChild" presStyleLbl="revTx" presStyleIdx="3" presStyleCnt="4">
        <dgm:presLayoutVars>
          <dgm:chMax val="0"/>
          <dgm:chPref val="0"/>
          <dgm:bulletEnabled val="1"/>
        </dgm:presLayoutVars>
      </dgm:prSet>
      <dgm:spPr/>
    </dgm:pt>
    <dgm:pt modelId="{9EE391B3-5A60-4CBF-AD4B-D2DCCB7AB4AA}" type="pres">
      <dgm:prSet presAssocID="{39755EBD-80DA-4755-B620-DC37E1D20DA1}" presName="Parent" presStyleLbl="alignNode1" presStyleIdx="3" presStyleCnt="4">
        <dgm:presLayoutVars>
          <dgm:chMax val="3"/>
          <dgm:chPref val="3"/>
          <dgm:bulletEnabled val="1"/>
        </dgm:presLayoutVars>
      </dgm:prSet>
      <dgm:spPr/>
    </dgm:pt>
    <dgm:pt modelId="{CAA77130-9ADA-451D-9D22-55E448D203CD}" type="pres">
      <dgm:prSet presAssocID="{39755EBD-80DA-4755-B620-DC37E1D20DA1}" presName="Accent" presStyleLbl="parChTrans1D1" presStyleIdx="3" presStyleCnt="4"/>
      <dgm:spPr/>
    </dgm:pt>
  </dgm:ptLst>
  <dgm:cxnLst>
    <dgm:cxn modelId="{A9180308-B5E1-4314-8113-562D9BCEE165}" type="presOf" srcId="{39755EBD-80DA-4755-B620-DC37E1D20DA1}" destId="{9EE391B3-5A60-4CBF-AD4B-D2DCCB7AB4AA}" srcOrd="0" destOrd="0" presId="urn:microsoft.com/office/officeart/2011/layout/TabList"/>
    <dgm:cxn modelId="{E782370A-91F4-49A5-A9A6-47A02E616EB4}" srcId="{F30DB1EE-309A-42BB-97F9-D29ADF96C889}" destId="{08C92CB6-E4D2-43C5-BBA4-8155A56A06B7}" srcOrd="0" destOrd="0" parTransId="{05AD2A2E-5AF8-44BB-8862-B2938D0C904A}" sibTransId="{5507C6B4-1FD2-417E-BB7E-433D4F387447}"/>
    <dgm:cxn modelId="{672E4F11-F013-4B5D-8D98-406CD5D4B50E}" srcId="{77ECC001-F8FE-4F4B-911D-669576EA5EF1}" destId="{39755EBD-80DA-4755-B620-DC37E1D20DA1}" srcOrd="3" destOrd="0" parTransId="{4B7B7D89-A6F5-44D4-9979-788F9DF960F3}" sibTransId="{1DAF5C37-FD95-4B1B-8364-7D8376BE390C}"/>
    <dgm:cxn modelId="{4A5DB815-7765-4ACF-B625-3266387E0616}" type="presOf" srcId="{57A995F8-F809-4B09-B128-2655C54C46C2}" destId="{BD5EBFFD-298B-4C06-B8AC-A7E1FFEA3BCE}" srcOrd="0" destOrd="0" presId="urn:microsoft.com/office/officeart/2011/layout/TabList"/>
    <dgm:cxn modelId="{A107A71C-7965-4B33-B1BF-0F0C3351E1DE}" srcId="{77ECC001-F8FE-4F4B-911D-669576EA5EF1}" destId="{5C978953-BA6C-4620-92F2-A7F5624F9F6D}" srcOrd="2" destOrd="0" parTransId="{198232D5-EF23-4706-B07D-B15165BC030A}" sibTransId="{1BCB95B1-CDB3-4247-8388-D31C4BC3036B}"/>
    <dgm:cxn modelId="{6ABACB24-F48A-4C86-9AFF-D87B7E080777}" srcId="{77ECC001-F8FE-4F4B-911D-669576EA5EF1}" destId="{AC122662-F489-45F8-8826-E6539D9EF031}" srcOrd="0" destOrd="0" parTransId="{F5445CAB-9E5F-4BFD-A6E6-AA39A48E17E8}" sibTransId="{F71D8277-47D6-44A1-8447-83A62254DA96}"/>
    <dgm:cxn modelId="{FA11D72B-4FFA-40CF-B9A1-CFA2046CEE62}" type="presOf" srcId="{75CE23DB-4AE9-45CE-A25C-A413B43188E7}" destId="{1127117D-8D0C-45D6-95AC-20BC74D17C4C}" srcOrd="0" destOrd="0" presId="urn:microsoft.com/office/officeart/2011/layout/TabList"/>
    <dgm:cxn modelId="{BE3AE433-391C-4B52-8277-5DD5079107D5}" srcId="{AC122662-F489-45F8-8826-E6539D9EF031}" destId="{DA4F40DE-9ADC-43EA-9590-1EB5F4E6DBB7}" srcOrd="0" destOrd="0" parTransId="{62FF7816-A0B9-42D9-8D6D-0C4D0F7556DC}" sibTransId="{37049DB8-D071-4B36-9666-61B58456044A}"/>
    <dgm:cxn modelId="{D7657038-7B7A-4B31-9C9C-F02D7932D17E}" type="presOf" srcId="{DA4F40DE-9ADC-43EA-9590-1EB5F4E6DBB7}" destId="{564091C8-0800-4244-BB8A-C29F0688EE56}" srcOrd="0" destOrd="0" presId="urn:microsoft.com/office/officeart/2011/layout/TabList"/>
    <dgm:cxn modelId="{83E62A55-1731-4A0F-8879-1A859D50AFFF}" type="presOf" srcId="{08C92CB6-E4D2-43C5-BBA4-8155A56A06B7}" destId="{B5C0AEB9-7EBF-4F3B-8996-0BCE5E75FC78}" srcOrd="0" destOrd="0" presId="urn:microsoft.com/office/officeart/2011/layout/TabList"/>
    <dgm:cxn modelId="{FB652480-4302-41FF-92A3-B536642C1597}" type="presOf" srcId="{F30DB1EE-309A-42BB-97F9-D29ADF96C889}" destId="{FDFABC86-CAFD-485C-800F-F64899BBCE87}" srcOrd="0" destOrd="0" presId="urn:microsoft.com/office/officeart/2011/layout/TabList"/>
    <dgm:cxn modelId="{EA82BDA1-EE4E-4B3E-A974-59618738AF83}" srcId="{5C978953-BA6C-4620-92F2-A7F5624F9F6D}" destId="{57A995F8-F809-4B09-B128-2655C54C46C2}" srcOrd="0" destOrd="0" parTransId="{68A74238-162F-4382-A9B5-DC490CFF4AB4}" sibTransId="{2D1A6F7E-38D1-4088-B5E4-C7DA7CDB3C0B}"/>
    <dgm:cxn modelId="{8BA9BDA3-7D74-46A2-89A8-D2C921073D7E}" srcId="{77ECC001-F8FE-4F4B-911D-669576EA5EF1}" destId="{F30DB1EE-309A-42BB-97F9-D29ADF96C889}" srcOrd="1" destOrd="0" parTransId="{7C2074DD-BE61-43E5-ADA5-29CE31D1B622}" sibTransId="{2059DF51-503B-4B3C-9008-FD9F16820FA1}"/>
    <dgm:cxn modelId="{D13AC8A9-E4A7-45F2-B590-B458D303E8D2}" type="presOf" srcId="{5C978953-BA6C-4620-92F2-A7F5624F9F6D}" destId="{FC6530CC-68B4-4F7B-9960-17E514270351}" srcOrd="0" destOrd="0" presId="urn:microsoft.com/office/officeart/2011/layout/TabList"/>
    <dgm:cxn modelId="{3E9716B2-B0F8-4CFF-BDB1-27080A3428B1}" type="presOf" srcId="{AC122662-F489-45F8-8826-E6539D9EF031}" destId="{A582DCBA-19E9-4B27-BC4A-F92B78AE63B5}" srcOrd="0" destOrd="0" presId="urn:microsoft.com/office/officeart/2011/layout/TabList"/>
    <dgm:cxn modelId="{F82CC6C7-1176-484E-B5E3-426FB3203C13}" srcId="{39755EBD-80DA-4755-B620-DC37E1D20DA1}" destId="{75CE23DB-4AE9-45CE-A25C-A413B43188E7}" srcOrd="0" destOrd="0" parTransId="{97AD683D-82FA-44F5-AD6D-8201727E6C78}" sibTransId="{518BD458-355A-4C79-8833-1C293B30C669}"/>
    <dgm:cxn modelId="{BB6533FA-C5EC-424D-8E64-6BAA5931AB28}" type="presOf" srcId="{77ECC001-F8FE-4F4B-911D-669576EA5EF1}" destId="{C40E0043-3DAD-4F8A-8F22-079FE77FFC95}" srcOrd="0" destOrd="0" presId="urn:microsoft.com/office/officeart/2011/layout/TabList"/>
    <dgm:cxn modelId="{CF01338F-4CF1-41B9-95C9-7D9387DD6B91}" type="presParOf" srcId="{C40E0043-3DAD-4F8A-8F22-079FE77FFC95}" destId="{51F60611-B4B7-4BCF-BEF1-C328FD47BD2A}" srcOrd="0" destOrd="0" presId="urn:microsoft.com/office/officeart/2011/layout/TabList"/>
    <dgm:cxn modelId="{9609D5AF-4BFF-497B-8C4A-EC633B063A37}" type="presParOf" srcId="{51F60611-B4B7-4BCF-BEF1-C328FD47BD2A}" destId="{564091C8-0800-4244-BB8A-C29F0688EE56}" srcOrd="0" destOrd="0" presId="urn:microsoft.com/office/officeart/2011/layout/TabList"/>
    <dgm:cxn modelId="{9C75DBBF-B37F-425E-B804-20F3DBE3B697}" type="presParOf" srcId="{51F60611-B4B7-4BCF-BEF1-C328FD47BD2A}" destId="{A582DCBA-19E9-4B27-BC4A-F92B78AE63B5}" srcOrd="1" destOrd="0" presId="urn:microsoft.com/office/officeart/2011/layout/TabList"/>
    <dgm:cxn modelId="{560E2E02-D3CA-4003-B829-577765060400}" type="presParOf" srcId="{51F60611-B4B7-4BCF-BEF1-C328FD47BD2A}" destId="{AD40E251-7DE3-4843-AB50-5659F70A96AB}" srcOrd="2" destOrd="0" presId="urn:microsoft.com/office/officeart/2011/layout/TabList"/>
    <dgm:cxn modelId="{AF08699D-5216-4374-9EEE-9667BD2877AF}" type="presParOf" srcId="{C40E0043-3DAD-4F8A-8F22-079FE77FFC95}" destId="{291866F9-1286-43B1-9DDD-77C2D5F4A877}" srcOrd="1" destOrd="0" presId="urn:microsoft.com/office/officeart/2011/layout/TabList"/>
    <dgm:cxn modelId="{6803BA98-316B-4B24-858B-17A0268A0F0B}" type="presParOf" srcId="{C40E0043-3DAD-4F8A-8F22-079FE77FFC95}" destId="{4FEDFED0-BC4F-4E39-9D35-8D71A70A462E}" srcOrd="2" destOrd="0" presId="urn:microsoft.com/office/officeart/2011/layout/TabList"/>
    <dgm:cxn modelId="{2353CE96-CD42-4A96-8B4C-0F37775527B6}" type="presParOf" srcId="{4FEDFED0-BC4F-4E39-9D35-8D71A70A462E}" destId="{B5C0AEB9-7EBF-4F3B-8996-0BCE5E75FC78}" srcOrd="0" destOrd="0" presId="urn:microsoft.com/office/officeart/2011/layout/TabList"/>
    <dgm:cxn modelId="{19B6E2BB-F30F-473C-A1C2-4BC21B8E76FF}" type="presParOf" srcId="{4FEDFED0-BC4F-4E39-9D35-8D71A70A462E}" destId="{FDFABC86-CAFD-485C-800F-F64899BBCE87}" srcOrd="1" destOrd="0" presId="urn:microsoft.com/office/officeart/2011/layout/TabList"/>
    <dgm:cxn modelId="{40A10FB3-0DBA-4AF3-8EC2-4597756F9C17}" type="presParOf" srcId="{4FEDFED0-BC4F-4E39-9D35-8D71A70A462E}" destId="{E0474A9F-9A2F-4E69-8DEF-53627B521B96}" srcOrd="2" destOrd="0" presId="urn:microsoft.com/office/officeart/2011/layout/TabList"/>
    <dgm:cxn modelId="{AF9C2814-20C4-43B1-88B6-B29A46BDB62C}" type="presParOf" srcId="{C40E0043-3DAD-4F8A-8F22-079FE77FFC95}" destId="{E2FBB771-53E9-422D-A66E-DE11D804C94B}" srcOrd="3" destOrd="0" presId="urn:microsoft.com/office/officeart/2011/layout/TabList"/>
    <dgm:cxn modelId="{0FBF4FA4-FEAF-477C-A8B6-B089026A328B}" type="presParOf" srcId="{C40E0043-3DAD-4F8A-8F22-079FE77FFC95}" destId="{35540B82-125C-47D0-86F2-983558626D76}" srcOrd="4" destOrd="0" presId="urn:microsoft.com/office/officeart/2011/layout/TabList"/>
    <dgm:cxn modelId="{A6888371-8EAD-4AEE-8EDD-B09D781C1647}" type="presParOf" srcId="{35540B82-125C-47D0-86F2-983558626D76}" destId="{BD5EBFFD-298B-4C06-B8AC-A7E1FFEA3BCE}" srcOrd="0" destOrd="0" presId="urn:microsoft.com/office/officeart/2011/layout/TabList"/>
    <dgm:cxn modelId="{04C19C29-E05C-407B-BFDC-B18F5D6A2480}" type="presParOf" srcId="{35540B82-125C-47D0-86F2-983558626D76}" destId="{FC6530CC-68B4-4F7B-9960-17E514270351}" srcOrd="1" destOrd="0" presId="urn:microsoft.com/office/officeart/2011/layout/TabList"/>
    <dgm:cxn modelId="{F6F68609-CA20-4519-B6FB-E1545D7C857E}" type="presParOf" srcId="{35540B82-125C-47D0-86F2-983558626D76}" destId="{03C87C68-146B-40FD-AC15-A6A61E8738F1}" srcOrd="2" destOrd="0" presId="urn:microsoft.com/office/officeart/2011/layout/TabList"/>
    <dgm:cxn modelId="{E53FED0C-9372-40BC-BAFC-118AE8445158}" type="presParOf" srcId="{C40E0043-3DAD-4F8A-8F22-079FE77FFC95}" destId="{B56157CB-D957-48FC-8677-D20097B33B64}" srcOrd="5" destOrd="0" presId="urn:microsoft.com/office/officeart/2011/layout/TabList"/>
    <dgm:cxn modelId="{78A9DAF6-B973-407A-AF33-56AF9369C6C1}" type="presParOf" srcId="{C40E0043-3DAD-4F8A-8F22-079FE77FFC95}" destId="{D18D0432-4053-4FD5-9A13-77E1291B9226}" srcOrd="6" destOrd="0" presId="urn:microsoft.com/office/officeart/2011/layout/TabList"/>
    <dgm:cxn modelId="{5D88D9B0-B34E-4DA3-B66D-83DDD68806D5}" type="presParOf" srcId="{D18D0432-4053-4FD5-9A13-77E1291B9226}" destId="{1127117D-8D0C-45D6-95AC-20BC74D17C4C}" srcOrd="0" destOrd="0" presId="urn:microsoft.com/office/officeart/2011/layout/TabList"/>
    <dgm:cxn modelId="{F0BD8CF0-5D87-4F76-A73A-EAE023C73021}" type="presParOf" srcId="{D18D0432-4053-4FD5-9A13-77E1291B9226}" destId="{9EE391B3-5A60-4CBF-AD4B-D2DCCB7AB4AA}" srcOrd="1" destOrd="0" presId="urn:microsoft.com/office/officeart/2011/layout/TabList"/>
    <dgm:cxn modelId="{B1E6ADAA-6083-4C6D-9A38-97E8773B0434}" type="presParOf" srcId="{D18D0432-4053-4FD5-9A13-77E1291B9226}" destId="{CAA77130-9ADA-451D-9D22-55E448D203CD}"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ECC001-F8FE-4F4B-911D-669576EA5EF1}" type="doc">
      <dgm:prSet loTypeId="urn:microsoft.com/office/officeart/2011/layout/TabList" loCatId="list" qsTypeId="urn:microsoft.com/office/officeart/2005/8/quickstyle/simple1" qsCatId="simple" csTypeId="urn:microsoft.com/office/officeart/2005/8/colors/accent6_2" csCatId="accent6" phldr="1"/>
      <dgm:spPr/>
      <dgm:t>
        <a:bodyPr/>
        <a:lstStyle/>
        <a:p>
          <a:endParaRPr lang="en-US"/>
        </a:p>
      </dgm:t>
    </dgm:pt>
    <dgm:pt modelId="{F30DB1EE-309A-42BB-97F9-D29ADF96C889}">
      <dgm:prSet custT="1"/>
      <dgm:spPr/>
      <dgm:t>
        <a:bodyPr/>
        <a:lstStyle/>
        <a:p>
          <a:r>
            <a:rPr lang="en-US" sz="1800" dirty="0"/>
            <a:t>Recent changes in management</a:t>
          </a:r>
        </a:p>
      </dgm:t>
    </dgm:pt>
    <dgm:pt modelId="{7C2074DD-BE61-43E5-ADA5-29CE31D1B622}" type="parTrans" cxnId="{8BA9BDA3-7D74-46A2-89A8-D2C921073D7E}">
      <dgm:prSet/>
      <dgm:spPr/>
      <dgm:t>
        <a:bodyPr/>
        <a:lstStyle/>
        <a:p>
          <a:endParaRPr lang="en-US" sz="2000"/>
        </a:p>
      </dgm:t>
    </dgm:pt>
    <dgm:pt modelId="{2059DF51-503B-4B3C-9008-FD9F16820FA1}" type="sibTrans" cxnId="{8BA9BDA3-7D74-46A2-89A8-D2C921073D7E}">
      <dgm:prSet/>
      <dgm:spPr/>
      <dgm:t>
        <a:bodyPr/>
        <a:lstStyle/>
        <a:p>
          <a:endParaRPr lang="en-US" sz="2000"/>
        </a:p>
      </dgm:t>
    </dgm:pt>
    <dgm:pt modelId="{AC122662-F489-45F8-8826-E6539D9EF031}">
      <dgm:prSet custT="1"/>
      <dgm:spPr>
        <a:solidFill>
          <a:schemeClr val="accent6">
            <a:lumMod val="75000"/>
          </a:schemeClr>
        </a:solidFill>
      </dgm:spPr>
      <dgm:t>
        <a:bodyPr/>
        <a:lstStyle/>
        <a:p>
          <a:pPr algn="ctr"/>
          <a:r>
            <a:rPr lang="en-US" sz="2000" b="1" dirty="0"/>
            <a:t>Metric in B2 Governance</a:t>
          </a:r>
        </a:p>
      </dgm:t>
    </dgm:pt>
    <dgm:pt modelId="{F5445CAB-9E5F-4BFD-A6E6-AA39A48E17E8}" type="parTrans" cxnId="{6ABACB24-F48A-4C86-9AFF-D87B7E080777}">
      <dgm:prSet/>
      <dgm:spPr/>
      <dgm:t>
        <a:bodyPr/>
        <a:lstStyle/>
        <a:p>
          <a:endParaRPr lang="en-US" sz="2000"/>
        </a:p>
      </dgm:t>
    </dgm:pt>
    <dgm:pt modelId="{F71D8277-47D6-44A1-8447-83A62254DA96}" type="sibTrans" cxnId="{6ABACB24-F48A-4C86-9AFF-D87B7E080777}">
      <dgm:prSet/>
      <dgm:spPr/>
      <dgm:t>
        <a:bodyPr/>
        <a:lstStyle/>
        <a:p>
          <a:endParaRPr lang="en-US" sz="2000"/>
        </a:p>
      </dgm:t>
    </dgm:pt>
    <dgm:pt modelId="{DA4F40DE-9ADC-43EA-9590-1EB5F4E6DBB7}">
      <dgm:prSet custT="1"/>
      <dgm:spPr>
        <a:noFill/>
      </dgm:spPr>
      <dgm:t>
        <a:bodyPr lIns="182880" anchor="ctr"/>
        <a:lstStyle/>
        <a:p>
          <a:pPr algn="l">
            <a:buNone/>
          </a:pPr>
          <a:r>
            <a:rPr lang="en-US" sz="2000" b="1" dirty="0"/>
            <a:t>How lenders interpret the information provided</a:t>
          </a:r>
        </a:p>
      </dgm:t>
    </dgm:pt>
    <dgm:pt modelId="{62FF7816-A0B9-42D9-8D6D-0C4D0F7556DC}" type="parTrans" cxnId="{BE3AE433-391C-4B52-8277-5DD5079107D5}">
      <dgm:prSet/>
      <dgm:spPr/>
      <dgm:t>
        <a:bodyPr/>
        <a:lstStyle/>
        <a:p>
          <a:endParaRPr lang="en-US" sz="2000"/>
        </a:p>
      </dgm:t>
    </dgm:pt>
    <dgm:pt modelId="{37049DB8-D071-4B36-9666-61B58456044A}" type="sibTrans" cxnId="{BE3AE433-391C-4B52-8277-5DD5079107D5}">
      <dgm:prSet/>
      <dgm:spPr/>
      <dgm:t>
        <a:bodyPr/>
        <a:lstStyle/>
        <a:p>
          <a:endParaRPr lang="en-US" sz="2000"/>
        </a:p>
      </dgm:t>
    </dgm:pt>
    <dgm:pt modelId="{DF6F828D-E436-44FF-8585-D673C656EBE6}">
      <dgm:prSet custT="1"/>
      <dgm:spPr/>
      <dgm:t>
        <a:bodyPr lIns="182880" anchor="ctr"/>
        <a:lstStyle/>
        <a:p>
          <a:r>
            <a:rPr lang="en-US" sz="2000" dirty="0"/>
            <a:t>"A revolving door of managers at a crop input provider was symptomatic of underlying operational and people issues, that detracted from running the business"</a:t>
          </a:r>
        </a:p>
      </dgm:t>
    </dgm:pt>
    <dgm:pt modelId="{D8D55042-7906-4596-B958-2EA8FE0B4273}" type="parTrans" cxnId="{A0BCDC71-34A7-4207-B884-C691F8757AED}">
      <dgm:prSet/>
      <dgm:spPr/>
      <dgm:t>
        <a:bodyPr/>
        <a:lstStyle/>
        <a:p>
          <a:endParaRPr lang="en-US" sz="2000"/>
        </a:p>
      </dgm:t>
    </dgm:pt>
    <dgm:pt modelId="{753E02B2-C8A7-4777-9865-988C41B6B5F7}" type="sibTrans" cxnId="{A0BCDC71-34A7-4207-B884-C691F8757AED}">
      <dgm:prSet/>
      <dgm:spPr/>
      <dgm:t>
        <a:bodyPr/>
        <a:lstStyle/>
        <a:p>
          <a:endParaRPr lang="en-US" sz="2000"/>
        </a:p>
      </dgm:t>
    </dgm:pt>
    <dgm:pt modelId="{0F551359-EBAE-49C4-8B6A-800AD0DEB15D}">
      <dgm:prSet custT="1"/>
      <dgm:spPr/>
      <dgm:t>
        <a:bodyPr/>
        <a:lstStyle/>
        <a:p>
          <a:r>
            <a:rPr lang="en-US" sz="1800" dirty="0"/>
            <a:t>Level of commitment of the business manager to the business</a:t>
          </a:r>
        </a:p>
      </dgm:t>
    </dgm:pt>
    <dgm:pt modelId="{E8303EEA-2EB1-45EB-89D1-11ACB3F32119}" type="parTrans" cxnId="{959C9CB5-9530-4F18-8F44-CA047E6634DB}">
      <dgm:prSet/>
      <dgm:spPr/>
      <dgm:t>
        <a:bodyPr/>
        <a:lstStyle/>
        <a:p>
          <a:endParaRPr lang="en-US" sz="2000"/>
        </a:p>
      </dgm:t>
    </dgm:pt>
    <dgm:pt modelId="{5C258864-A429-4D34-B0E7-3872A5390D14}" type="sibTrans" cxnId="{959C9CB5-9530-4F18-8F44-CA047E6634DB}">
      <dgm:prSet/>
      <dgm:spPr/>
      <dgm:t>
        <a:bodyPr/>
        <a:lstStyle/>
        <a:p>
          <a:endParaRPr lang="en-US" sz="2000"/>
        </a:p>
      </dgm:t>
    </dgm:pt>
    <dgm:pt modelId="{0696EFB9-2660-4AB7-B6FA-79E78581AE88}">
      <dgm:prSet custT="1"/>
      <dgm:spPr/>
      <dgm:t>
        <a:bodyPr lIns="182880" anchor="ctr"/>
        <a:lstStyle/>
        <a:p>
          <a:r>
            <a:rPr lang="en-US" sz="2000" dirty="0"/>
            <a:t>A manager who spends 100% of their time with the business is dedicated to its success</a:t>
          </a:r>
        </a:p>
      </dgm:t>
    </dgm:pt>
    <dgm:pt modelId="{24687193-05D6-4E09-BD8E-7BBDAE8D7CAF}" type="parTrans" cxnId="{604EE5A2-A926-4A1C-BBA4-74BC2D0F6278}">
      <dgm:prSet/>
      <dgm:spPr/>
      <dgm:t>
        <a:bodyPr/>
        <a:lstStyle/>
        <a:p>
          <a:endParaRPr lang="en-US" sz="2000"/>
        </a:p>
      </dgm:t>
    </dgm:pt>
    <dgm:pt modelId="{BDDF388D-3A4D-4DE9-ABEA-E18A371016F5}" type="sibTrans" cxnId="{604EE5A2-A926-4A1C-BBA4-74BC2D0F6278}">
      <dgm:prSet/>
      <dgm:spPr/>
      <dgm:t>
        <a:bodyPr/>
        <a:lstStyle/>
        <a:p>
          <a:endParaRPr lang="en-US" sz="2000"/>
        </a:p>
      </dgm:t>
    </dgm:pt>
    <dgm:pt modelId="{19978228-58D0-4385-955C-1312F7C9A253}">
      <dgm:prSet custT="1"/>
      <dgm:spPr/>
      <dgm:t>
        <a:bodyPr/>
        <a:lstStyle/>
        <a:p>
          <a:r>
            <a:rPr lang="en-US" sz="1800" dirty="0"/>
            <a:t>Clear division of authority between management and board</a:t>
          </a:r>
        </a:p>
      </dgm:t>
    </dgm:pt>
    <dgm:pt modelId="{923AD032-9CD9-4ACB-AF17-7711463A1666}" type="parTrans" cxnId="{1CE31B26-45AA-4DE3-9545-272491F6B08D}">
      <dgm:prSet/>
      <dgm:spPr/>
      <dgm:t>
        <a:bodyPr/>
        <a:lstStyle/>
        <a:p>
          <a:endParaRPr lang="en-US" sz="2000"/>
        </a:p>
      </dgm:t>
    </dgm:pt>
    <dgm:pt modelId="{B1C9FBFA-F206-44FD-9310-98836F1688B3}" type="sibTrans" cxnId="{1CE31B26-45AA-4DE3-9545-272491F6B08D}">
      <dgm:prSet/>
      <dgm:spPr/>
      <dgm:t>
        <a:bodyPr/>
        <a:lstStyle/>
        <a:p>
          <a:endParaRPr lang="en-US" sz="2000"/>
        </a:p>
      </dgm:t>
    </dgm:pt>
    <dgm:pt modelId="{25AB3DB8-32E4-45F5-902E-C3F6B74CF997}">
      <dgm:prSet custT="1"/>
      <dgm:spPr/>
      <dgm:t>
        <a:bodyPr lIns="182880" anchor="ctr"/>
        <a:lstStyle/>
        <a:p>
          <a:r>
            <a:rPr lang="en-US" sz="2000" dirty="0"/>
            <a:t>A management team whose day-to-day decision-making is determined by the board is unable to operate on their own or won't succeed in the longer term</a:t>
          </a:r>
        </a:p>
      </dgm:t>
    </dgm:pt>
    <dgm:pt modelId="{CEF87C81-46AE-4F71-9F70-07B37DE6290C}" type="parTrans" cxnId="{961AD68D-6EC4-4391-BDD0-57C34F4381F1}">
      <dgm:prSet/>
      <dgm:spPr/>
      <dgm:t>
        <a:bodyPr/>
        <a:lstStyle/>
        <a:p>
          <a:endParaRPr lang="en-US" sz="2000"/>
        </a:p>
      </dgm:t>
    </dgm:pt>
    <dgm:pt modelId="{BCFEBA9D-7583-412A-BE91-8D4E7B58677D}" type="sibTrans" cxnId="{961AD68D-6EC4-4391-BDD0-57C34F4381F1}">
      <dgm:prSet/>
      <dgm:spPr/>
      <dgm:t>
        <a:bodyPr/>
        <a:lstStyle/>
        <a:p>
          <a:endParaRPr lang="en-US" sz="2000"/>
        </a:p>
      </dgm:t>
    </dgm:pt>
    <dgm:pt modelId="{C40E0043-3DAD-4F8A-8F22-079FE77FFC95}" type="pres">
      <dgm:prSet presAssocID="{77ECC001-F8FE-4F4B-911D-669576EA5EF1}" presName="Name0" presStyleCnt="0">
        <dgm:presLayoutVars>
          <dgm:chMax/>
          <dgm:chPref val="3"/>
          <dgm:dir/>
          <dgm:animOne val="branch"/>
          <dgm:animLvl val="lvl"/>
        </dgm:presLayoutVars>
      </dgm:prSet>
      <dgm:spPr/>
    </dgm:pt>
    <dgm:pt modelId="{51F60611-B4B7-4BCF-BEF1-C328FD47BD2A}" type="pres">
      <dgm:prSet presAssocID="{AC122662-F489-45F8-8826-E6539D9EF031}" presName="composite" presStyleCnt="0"/>
      <dgm:spPr/>
    </dgm:pt>
    <dgm:pt modelId="{564091C8-0800-4244-BB8A-C29F0688EE56}" type="pres">
      <dgm:prSet presAssocID="{AC122662-F489-45F8-8826-E6539D9EF031}" presName="FirstChild" presStyleLbl="revTx" presStyleIdx="0" presStyleCnt="4">
        <dgm:presLayoutVars>
          <dgm:chMax val="0"/>
          <dgm:chPref val="0"/>
          <dgm:bulletEnabled val="1"/>
        </dgm:presLayoutVars>
      </dgm:prSet>
      <dgm:spPr/>
    </dgm:pt>
    <dgm:pt modelId="{A582DCBA-19E9-4B27-BC4A-F92B78AE63B5}" type="pres">
      <dgm:prSet presAssocID="{AC122662-F489-45F8-8826-E6539D9EF031}" presName="Parent" presStyleLbl="alignNode1" presStyleIdx="0" presStyleCnt="4">
        <dgm:presLayoutVars>
          <dgm:chMax val="3"/>
          <dgm:chPref val="3"/>
          <dgm:bulletEnabled val="1"/>
        </dgm:presLayoutVars>
      </dgm:prSet>
      <dgm:spPr/>
    </dgm:pt>
    <dgm:pt modelId="{AD40E251-7DE3-4843-AB50-5659F70A96AB}" type="pres">
      <dgm:prSet presAssocID="{AC122662-F489-45F8-8826-E6539D9EF031}" presName="Accent" presStyleLbl="parChTrans1D1" presStyleIdx="0" presStyleCnt="4"/>
      <dgm:spPr/>
    </dgm:pt>
    <dgm:pt modelId="{291866F9-1286-43B1-9DDD-77C2D5F4A877}" type="pres">
      <dgm:prSet presAssocID="{F71D8277-47D6-44A1-8447-83A62254DA96}" presName="sibTrans" presStyleCnt="0"/>
      <dgm:spPr/>
    </dgm:pt>
    <dgm:pt modelId="{4FEDFED0-BC4F-4E39-9D35-8D71A70A462E}" type="pres">
      <dgm:prSet presAssocID="{F30DB1EE-309A-42BB-97F9-D29ADF96C889}" presName="composite" presStyleCnt="0"/>
      <dgm:spPr/>
    </dgm:pt>
    <dgm:pt modelId="{B5C0AEB9-7EBF-4F3B-8996-0BCE5E75FC78}" type="pres">
      <dgm:prSet presAssocID="{F30DB1EE-309A-42BB-97F9-D29ADF96C889}" presName="FirstChild" presStyleLbl="revTx" presStyleIdx="1" presStyleCnt="4">
        <dgm:presLayoutVars>
          <dgm:chMax val="0"/>
          <dgm:chPref val="0"/>
          <dgm:bulletEnabled val="1"/>
        </dgm:presLayoutVars>
      </dgm:prSet>
      <dgm:spPr/>
    </dgm:pt>
    <dgm:pt modelId="{FDFABC86-CAFD-485C-800F-F64899BBCE87}" type="pres">
      <dgm:prSet presAssocID="{F30DB1EE-309A-42BB-97F9-D29ADF96C889}" presName="Parent" presStyleLbl="alignNode1" presStyleIdx="1" presStyleCnt="4">
        <dgm:presLayoutVars>
          <dgm:chMax val="3"/>
          <dgm:chPref val="3"/>
          <dgm:bulletEnabled val="1"/>
        </dgm:presLayoutVars>
      </dgm:prSet>
      <dgm:spPr/>
    </dgm:pt>
    <dgm:pt modelId="{E0474A9F-9A2F-4E69-8DEF-53627B521B96}" type="pres">
      <dgm:prSet presAssocID="{F30DB1EE-309A-42BB-97F9-D29ADF96C889}" presName="Accent" presStyleLbl="parChTrans1D1" presStyleIdx="1" presStyleCnt="4"/>
      <dgm:spPr/>
    </dgm:pt>
    <dgm:pt modelId="{E2FBB771-53E9-422D-A66E-DE11D804C94B}" type="pres">
      <dgm:prSet presAssocID="{2059DF51-503B-4B3C-9008-FD9F16820FA1}" presName="sibTrans" presStyleCnt="0"/>
      <dgm:spPr/>
    </dgm:pt>
    <dgm:pt modelId="{B88E0C07-7260-4967-A9B6-A0FD1C3748FC}" type="pres">
      <dgm:prSet presAssocID="{0F551359-EBAE-49C4-8B6A-800AD0DEB15D}" presName="composite" presStyleCnt="0"/>
      <dgm:spPr/>
    </dgm:pt>
    <dgm:pt modelId="{97DB56F2-7229-4EE5-84FD-38F02016E745}" type="pres">
      <dgm:prSet presAssocID="{0F551359-EBAE-49C4-8B6A-800AD0DEB15D}" presName="FirstChild" presStyleLbl="revTx" presStyleIdx="2" presStyleCnt="4">
        <dgm:presLayoutVars>
          <dgm:chMax val="0"/>
          <dgm:chPref val="0"/>
          <dgm:bulletEnabled val="1"/>
        </dgm:presLayoutVars>
      </dgm:prSet>
      <dgm:spPr/>
    </dgm:pt>
    <dgm:pt modelId="{B5103789-CA09-4212-99DD-972634F5AF8F}" type="pres">
      <dgm:prSet presAssocID="{0F551359-EBAE-49C4-8B6A-800AD0DEB15D}" presName="Parent" presStyleLbl="alignNode1" presStyleIdx="2" presStyleCnt="4">
        <dgm:presLayoutVars>
          <dgm:chMax val="3"/>
          <dgm:chPref val="3"/>
          <dgm:bulletEnabled val="1"/>
        </dgm:presLayoutVars>
      </dgm:prSet>
      <dgm:spPr/>
    </dgm:pt>
    <dgm:pt modelId="{020D0CDD-0342-4E81-96C1-60DE0D0E101B}" type="pres">
      <dgm:prSet presAssocID="{0F551359-EBAE-49C4-8B6A-800AD0DEB15D}" presName="Accent" presStyleLbl="parChTrans1D1" presStyleIdx="2" presStyleCnt="4"/>
      <dgm:spPr/>
    </dgm:pt>
    <dgm:pt modelId="{B2C3E8BE-04A2-4054-84A2-F0296F72F994}" type="pres">
      <dgm:prSet presAssocID="{5C258864-A429-4D34-B0E7-3872A5390D14}" presName="sibTrans" presStyleCnt="0"/>
      <dgm:spPr/>
    </dgm:pt>
    <dgm:pt modelId="{322EC975-40B0-41C0-82A1-AF2509F48992}" type="pres">
      <dgm:prSet presAssocID="{19978228-58D0-4385-955C-1312F7C9A253}" presName="composite" presStyleCnt="0"/>
      <dgm:spPr/>
    </dgm:pt>
    <dgm:pt modelId="{F7B88516-70BF-4295-8089-7C1068184CBC}" type="pres">
      <dgm:prSet presAssocID="{19978228-58D0-4385-955C-1312F7C9A253}" presName="FirstChild" presStyleLbl="revTx" presStyleIdx="3" presStyleCnt="4">
        <dgm:presLayoutVars>
          <dgm:chMax val="0"/>
          <dgm:chPref val="0"/>
          <dgm:bulletEnabled val="1"/>
        </dgm:presLayoutVars>
      </dgm:prSet>
      <dgm:spPr/>
    </dgm:pt>
    <dgm:pt modelId="{E256AB95-8779-4F3B-AF7B-38BAC6AFAD33}" type="pres">
      <dgm:prSet presAssocID="{19978228-58D0-4385-955C-1312F7C9A253}" presName="Parent" presStyleLbl="alignNode1" presStyleIdx="3" presStyleCnt="4">
        <dgm:presLayoutVars>
          <dgm:chMax val="3"/>
          <dgm:chPref val="3"/>
          <dgm:bulletEnabled val="1"/>
        </dgm:presLayoutVars>
      </dgm:prSet>
      <dgm:spPr/>
    </dgm:pt>
    <dgm:pt modelId="{75E8F3E3-0528-47CB-A5BE-5B26CEEFCD58}" type="pres">
      <dgm:prSet presAssocID="{19978228-58D0-4385-955C-1312F7C9A253}" presName="Accent" presStyleLbl="parChTrans1D1" presStyleIdx="3" presStyleCnt="4"/>
      <dgm:spPr/>
    </dgm:pt>
  </dgm:ptLst>
  <dgm:cxnLst>
    <dgm:cxn modelId="{6ABACB24-F48A-4C86-9AFF-D87B7E080777}" srcId="{77ECC001-F8FE-4F4B-911D-669576EA5EF1}" destId="{AC122662-F489-45F8-8826-E6539D9EF031}" srcOrd="0" destOrd="0" parTransId="{F5445CAB-9E5F-4BFD-A6E6-AA39A48E17E8}" sibTransId="{F71D8277-47D6-44A1-8447-83A62254DA96}"/>
    <dgm:cxn modelId="{1CE31B26-45AA-4DE3-9545-272491F6B08D}" srcId="{77ECC001-F8FE-4F4B-911D-669576EA5EF1}" destId="{19978228-58D0-4385-955C-1312F7C9A253}" srcOrd="3" destOrd="0" parTransId="{923AD032-9CD9-4ACB-AF17-7711463A1666}" sibTransId="{B1C9FBFA-F206-44FD-9310-98836F1688B3}"/>
    <dgm:cxn modelId="{BE3AE433-391C-4B52-8277-5DD5079107D5}" srcId="{AC122662-F489-45F8-8826-E6539D9EF031}" destId="{DA4F40DE-9ADC-43EA-9590-1EB5F4E6DBB7}" srcOrd="0" destOrd="0" parTransId="{62FF7816-A0B9-42D9-8D6D-0C4D0F7556DC}" sibTransId="{37049DB8-D071-4B36-9666-61B58456044A}"/>
    <dgm:cxn modelId="{D7657038-7B7A-4B31-9C9C-F02D7932D17E}" type="presOf" srcId="{DA4F40DE-9ADC-43EA-9590-1EB5F4E6DBB7}" destId="{564091C8-0800-4244-BB8A-C29F0688EE56}" srcOrd="0" destOrd="0" presId="urn:microsoft.com/office/officeart/2011/layout/TabList"/>
    <dgm:cxn modelId="{A0BCDC71-34A7-4207-B884-C691F8757AED}" srcId="{F30DB1EE-309A-42BB-97F9-D29ADF96C889}" destId="{DF6F828D-E436-44FF-8585-D673C656EBE6}" srcOrd="0" destOrd="0" parTransId="{D8D55042-7906-4596-B958-2EA8FE0B4273}" sibTransId="{753E02B2-C8A7-4777-9865-988C41B6B5F7}"/>
    <dgm:cxn modelId="{FB652480-4302-41FF-92A3-B536642C1597}" type="presOf" srcId="{F30DB1EE-309A-42BB-97F9-D29ADF96C889}" destId="{FDFABC86-CAFD-485C-800F-F64899BBCE87}" srcOrd="0" destOrd="0" presId="urn:microsoft.com/office/officeart/2011/layout/TabList"/>
    <dgm:cxn modelId="{961AD68D-6EC4-4391-BDD0-57C34F4381F1}" srcId="{19978228-58D0-4385-955C-1312F7C9A253}" destId="{25AB3DB8-32E4-45F5-902E-C3F6B74CF997}" srcOrd="0" destOrd="0" parTransId="{CEF87C81-46AE-4F71-9F70-07B37DE6290C}" sibTransId="{BCFEBA9D-7583-412A-BE91-8D4E7B58677D}"/>
    <dgm:cxn modelId="{14C2989D-FD6A-447B-A9D8-EED61BEE5DA9}" type="presOf" srcId="{19978228-58D0-4385-955C-1312F7C9A253}" destId="{E256AB95-8779-4F3B-AF7B-38BAC6AFAD33}" srcOrd="0" destOrd="0" presId="urn:microsoft.com/office/officeart/2011/layout/TabList"/>
    <dgm:cxn modelId="{604EE5A2-A926-4A1C-BBA4-74BC2D0F6278}" srcId="{0F551359-EBAE-49C4-8B6A-800AD0DEB15D}" destId="{0696EFB9-2660-4AB7-B6FA-79E78581AE88}" srcOrd="0" destOrd="0" parTransId="{24687193-05D6-4E09-BD8E-7BBDAE8D7CAF}" sibTransId="{BDDF388D-3A4D-4DE9-ABEA-E18A371016F5}"/>
    <dgm:cxn modelId="{8BA9BDA3-7D74-46A2-89A8-D2C921073D7E}" srcId="{77ECC001-F8FE-4F4B-911D-669576EA5EF1}" destId="{F30DB1EE-309A-42BB-97F9-D29ADF96C889}" srcOrd="1" destOrd="0" parTransId="{7C2074DD-BE61-43E5-ADA5-29CE31D1B622}" sibTransId="{2059DF51-503B-4B3C-9008-FD9F16820FA1}"/>
    <dgm:cxn modelId="{3E9716B2-B0F8-4CFF-BDB1-27080A3428B1}" type="presOf" srcId="{AC122662-F489-45F8-8826-E6539D9EF031}" destId="{A582DCBA-19E9-4B27-BC4A-F92B78AE63B5}" srcOrd="0" destOrd="0" presId="urn:microsoft.com/office/officeart/2011/layout/TabList"/>
    <dgm:cxn modelId="{959C9CB5-9530-4F18-8F44-CA047E6634DB}" srcId="{77ECC001-F8FE-4F4B-911D-669576EA5EF1}" destId="{0F551359-EBAE-49C4-8B6A-800AD0DEB15D}" srcOrd="2" destOrd="0" parTransId="{E8303EEA-2EB1-45EB-89D1-11ACB3F32119}" sibTransId="{5C258864-A429-4D34-B0E7-3872A5390D14}"/>
    <dgm:cxn modelId="{62FE73C2-48B8-4779-B11E-B0395EBBA56A}" type="presOf" srcId="{0F551359-EBAE-49C4-8B6A-800AD0DEB15D}" destId="{B5103789-CA09-4212-99DD-972634F5AF8F}" srcOrd="0" destOrd="0" presId="urn:microsoft.com/office/officeart/2011/layout/TabList"/>
    <dgm:cxn modelId="{B195A9CB-E464-4F7D-B687-290B4E65FB0C}" type="presOf" srcId="{25AB3DB8-32E4-45F5-902E-C3F6B74CF997}" destId="{F7B88516-70BF-4295-8089-7C1068184CBC}" srcOrd="0" destOrd="0" presId="urn:microsoft.com/office/officeart/2011/layout/TabList"/>
    <dgm:cxn modelId="{8B175ED7-D571-44F1-A771-FF8591F4B08F}" type="presOf" srcId="{DF6F828D-E436-44FF-8585-D673C656EBE6}" destId="{B5C0AEB9-7EBF-4F3B-8996-0BCE5E75FC78}" srcOrd="0" destOrd="0" presId="urn:microsoft.com/office/officeart/2011/layout/TabList"/>
    <dgm:cxn modelId="{BB6533FA-C5EC-424D-8E64-6BAA5931AB28}" type="presOf" srcId="{77ECC001-F8FE-4F4B-911D-669576EA5EF1}" destId="{C40E0043-3DAD-4F8A-8F22-079FE77FFC95}" srcOrd="0" destOrd="0" presId="urn:microsoft.com/office/officeart/2011/layout/TabList"/>
    <dgm:cxn modelId="{7138BFFC-77B5-4B72-99C7-46D2008E754F}" type="presOf" srcId="{0696EFB9-2660-4AB7-B6FA-79E78581AE88}" destId="{97DB56F2-7229-4EE5-84FD-38F02016E745}" srcOrd="0" destOrd="0" presId="urn:microsoft.com/office/officeart/2011/layout/TabList"/>
    <dgm:cxn modelId="{CF01338F-4CF1-41B9-95C9-7D9387DD6B91}" type="presParOf" srcId="{C40E0043-3DAD-4F8A-8F22-079FE77FFC95}" destId="{51F60611-B4B7-4BCF-BEF1-C328FD47BD2A}" srcOrd="0" destOrd="0" presId="urn:microsoft.com/office/officeart/2011/layout/TabList"/>
    <dgm:cxn modelId="{9609D5AF-4BFF-497B-8C4A-EC633B063A37}" type="presParOf" srcId="{51F60611-B4B7-4BCF-BEF1-C328FD47BD2A}" destId="{564091C8-0800-4244-BB8A-C29F0688EE56}" srcOrd="0" destOrd="0" presId="urn:microsoft.com/office/officeart/2011/layout/TabList"/>
    <dgm:cxn modelId="{9C75DBBF-B37F-425E-B804-20F3DBE3B697}" type="presParOf" srcId="{51F60611-B4B7-4BCF-BEF1-C328FD47BD2A}" destId="{A582DCBA-19E9-4B27-BC4A-F92B78AE63B5}" srcOrd="1" destOrd="0" presId="urn:microsoft.com/office/officeart/2011/layout/TabList"/>
    <dgm:cxn modelId="{560E2E02-D3CA-4003-B829-577765060400}" type="presParOf" srcId="{51F60611-B4B7-4BCF-BEF1-C328FD47BD2A}" destId="{AD40E251-7DE3-4843-AB50-5659F70A96AB}" srcOrd="2" destOrd="0" presId="urn:microsoft.com/office/officeart/2011/layout/TabList"/>
    <dgm:cxn modelId="{AF08699D-5216-4374-9EEE-9667BD2877AF}" type="presParOf" srcId="{C40E0043-3DAD-4F8A-8F22-079FE77FFC95}" destId="{291866F9-1286-43B1-9DDD-77C2D5F4A877}" srcOrd="1" destOrd="0" presId="urn:microsoft.com/office/officeart/2011/layout/TabList"/>
    <dgm:cxn modelId="{6803BA98-316B-4B24-858B-17A0268A0F0B}" type="presParOf" srcId="{C40E0043-3DAD-4F8A-8F22-079FE77FFC95}" destId="{4FEDFED0-BC4F-4E39-9D35-8D71A70A462E}" srcOrd="2" destOrd="0" presId="urn:microsoft.com/office/officeart/2011/layout/TabList"/>
    <dgm:cxn modelId="{2353CE96-CD42-4A96-8B4C-0F37775527B6}" type="presParOf" srcId="{4FEDFED0-BC4F-4E39-9D35-8D71A70A462E}" destId="{B5C0AEB9-7EBF-4F3B-8996-0BCE5E75FC78}" srcOrd="0" destOrd="0" presId="urn:microsoft.com/office/officeart/2011/layout/TabList"/>
    <dgm:cxn modelId="{19B6E2BB-F30F-473C-A1C2-4BC21B8E76FF}" type="presParOf" srcId="{4FEDFED0-BC4F-4E39-9D35-8D71A70A462E}" destId="{FDFABC86-CAFD-485C-800F-F64899BBCE87}" srcOrd="1" destOrd="0" presId="urn:microsoft.com/office/officeart/2011/layout/TabList"/>
    <dgm:cxn modelId="{40A10FB3-0DBA-4AF3-8EC2-4597756F9C17}" type="presParOf" srcId="{4FEDFED0-BC4F-4E39-9D35-8D71A70A462E}" destId="{E0474A9F-9A2F-4E69-8DEF-53627B521B96}" srcOrd="2" destOrd="0" presId="urn:microsoft.com/office/officeart/2011/layout/TabList"/>
    <dgm:cxn modelId="{AF9C2814-20C4-43B1-88B6-B29A46BDB62C}" type="presParOf" srcId="{C40E0043-3DAD-4F8A-8F22-079FE77FFC95}" destId="{E2FBB771-53E9-422D-A66E-DE11D804C94B}" srcOrd="3" destOrd="0" presId="urn:microsoft.com/office/officeart/2011/layout/TabList"/>
    <dgm:cxn modelId="{8FA458CB-7A21-40BE-BEA4-49A0538AA04B}" type="presParOf" srcId="{C40E0043-3DAD-4F8A-8F22-079FE77FFC95}" destId="{B88E0C07-7260-4967-A9B6-A0FD1C3748FC}" srcOrd="4" destOrd="0" presId="urn:microsoft.com/office/officeart/2011/layout/TabList"/>
    <dgm:cxn modelId="{B6D3C1D3-85C9-4847-9548-9F1BB8280970}" type="presParOf" srcId="{B88E0C07-7260-4967-A9B6-A0FD1C3748FC}" destId="{97DB56F2-7229-4EE5-84FD-38F02016E745}" srcOrd="0" destOrd="0" presId="urn:microsoft.com/office/officeart/2011/layout/TabList"/>
    <dgm:cxn modelId="{31C24331-FA53-4C2B-B006-B140956612B4}" type="presParOf" srcId="{B88E0C07-7260-4967-A9B6-A0FD1C3748FC}" destId="{B5103789-CA09-4212-99DD-972634F5AF8F}" srcOrd="1" destOrd="0" presId="urn:microsoft.com/office/officeart/2011/layout/TabList"/>
    <dgm:cxn modelId="{12A2148F-5D15-46F0-A282-1E8E1C29DA01}" type="presParOf" srcId="{B88E0C07-7260-4967-A9B6-A0FD1C3748FC}" destId="{020D0CDD-0342-4E81-96C1-60DE0D0E101B}" srcOrd="2" destOrd="0" presId="urn:microsoft.com/office/officeart/2011/layout/TabList"/>
    <dgm:cxn modelId="{FA32F1AA-F482-4EE2-A744-B008AE91CED4}" type="presParOf" srcId="{C40E0043-3DAD-4F8A-8F22-079FE77FFC95}" destId="{B2C3E8BE-04A2-4054-84A2-F0296F72F994}" srcOrd="5" destOrd="0" presId="urn:microsoft.com/office/officeart/2011/layout/TabList"/>
    <dgm:cxn modelId="{DA26A74B-46FE-4B8E-AE8A-B4EF8F898ECE}" type="presParOf" srcId="{C40E0043-3DAD-4F8A-8F22-079FE77FFC95}" destId="{322EC975-40B0-41C0-82A1-AF2509F48992}" srcOrd="6" destOrd="0" presId="urn:microsoft.com/office/officeart/2011/layout/TabList"/>
    <dgm:cxn modelId="{A6DCB7B9-49AB-4712-B2BB-0B3C4B55BD28}" type="presParOf" srcId="{322EC975-40B0-41C0-82A1-AF2509F48992}" destId="{F7B88516-70BF-4295-8089-7C1068184CBC}" srcOrd="0" destOrd="0" presId="urn:microsoft.com/office/officeart/2011/layout/TabList"/>
    <dgm:cxn modelId="{1C4C1B01-17B9-43BB-91AA-B290B54AC6A0}" type="presParOf" srcId="{322EC975-40B0-41C0-82A1-AF2509F48992}" destId="{E256AB95-8779-4F3B-AF7B-38BAC6AFAD33}" srcOrd="1" destOrd="0" presId="urn:microsoft.com/office/officeart/2011/layout/TabList"/>
    <dgm:cxn modelId="{4B1A1E03-6B03-49F3-8718-FCEA5E5C7E53}" type="presParOf" srcId="{322EC975-40B0-41C0-82A1-AF2509F48992}" destId="{75E8F3E3-0528-47CB-A5BE-5B26CEEFCD58}"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D8000F-C64E-4345-B731-DD261E5029B5}" type="doc">
      <dgm:prSet loTypeId="urn:microsoft.com/office/officeart/2005/8/layout/radial4" loCatId="relationship" qsTypeId="urn:microsoft.com/office/officeart/2005/8/quickstyle/simple1" qsCatId="simple" csTypeId="urn:microsoft.com/office/officeart/2005/8/colors/accent0_2" csCatId="mainScheme" phldr="1"/>
      <dgm:spPr/>
      <dgm:t>
        <a:bodyPr/>
        <a:lstStyle/>
        <a:p>
          <a:endParaRPr lang="en-NL"/>
        </a:p>
      </dgm:t>
    </dgm:pt>
    <dgm:pt modelId="{0CDA6B24-AB09-4C37-9B33-618CFB85DA70}">
      <dgm:prSet phldrT="[Text]" custT="1"/>
      <dgm:spPr>
        <a:ln>
          <a:solidFill>
            <a:schemeClr val="accent6"/>
          </a:solidFill>
        </a:ln>
      </dgm:spPr>
      <dgm:t>
        <a:bodyPr/>
        <a:lstStyle/>
        <a:p>
          <a:r>
            <a:rPr lang="en-US" sz="1800" b="1" dirty="0">
              <a:latin typeface="Helvetica Neue"/>
            </a:rPr>
            <a:t>Lower transaction costs </a:t>
          </a:r>
          <a:r>
            <a:rPr lang="en-US" sz="1800" dirty="0">
              <a:latin typeface="Helvetica Neue"/>
            </a:rPr>
            <a:t>= one less barrier for </a:t>
          </a:r>
          <a:r>
            <a:rPr lang="en-US" sz="1800" dirty="0" err="1">
              <a:latin typeface="Helvetica Neue"/>
            </a:rPr>
            <a:t>agri</a:t>
          </a:r>
          <a:r>
            <a:rPr lang="en-US" sz="1800" dirty="0">
              <a:latin typeface="Helvetica Neue"/>
            </a:rPr>
            <a:t>-SMEs to access finance</a:t>
          </a:r>
          <a:endParaRPr lang="en-NL" sz="1800" dirty="0">
            <a:latin typeface="Helvetica Neue"/>
          </a:endParaRPr>
        </a:p>
      </dgm:t>
    </dgm:pt>
    <dgm:pt modelId="{5C7F3E1A-B6A5-4E82-BA4B-21D58E9036C5}" type="parTrans" cxnId="{F0D0BB73-0853-4D0D-AC3B-17AA3587BAD5}">
      <dgm:prSet/>
      <dgm:spPr/>
      <dgm:t>
        <a:bodyPr/>
        <a:lstStyle/>
        <a:p>
          <a:endParaRPr lang="en-NL"/>
        </a:p>
      </dgm:t>
    </dgm:pt>
    <dgm:pt modelId="{F4E1101F-C456-4D65-B65E-EAB65AF9E56E}" type="sibTrans" cxnId="{F0D0BB73-0853-4D0D-AC3B-17AA3587BAD5}">
      <dgm:prSet/>
      <dgm:spPr/>
      <dgm:t>
        <a:bodyPr/>
        <a:lstStyle/>
        <a:p>
          <a:endParaRPr lang="en-NL"/>
        </a:p>
      </dgm:t>
    </dgm:pt>
    <dgm:pt modelId="{85CFEA7A-8429-488E-BEA1-FEEF424459FA}">
      <dgm:prSet phldrT="[Text]" custT="1"/>
      <dgm:spPr>
        <a:ln>
          <a:solidFill>
            <a:schemeClr val="accent6"/>
          </a:solidFill>
        </a:ln>
      </dgm:spPr>
      <dgm:t>
        <a:bodyPr/>
        <a:lstStyle/>
        <a:p>
          <a:r>
            <a:rPr lang="en-US" sz="1600" b="1" dirty="0">
              <a:latin typeface="Helvetica Neue"/>
            </a:rPr>
            <a:t>Donors</a:t>
          </a:r>
          <a:r>
            <a:rPr lang="en-US" sz="1600" dirty="0">
              <a:latin typeface="Helvetica Neue"/>
            </a:rPr>
            <a:t> can maximize their leverage by prescribing the use of these metrics in the work they support</a:t>
          </a:r>
          <a:endParaRPr lang="en-NL" sz="1600" dirty="0">
            <a:latin typeface="Helvetica Neue"/>
          </a:endParaRPr>
        </a:p>
      </dgm:t>
    </dgm:pt>
    <dgm:pt modelId="{9B889369-FCD1-4366-885C-E9D04EF67E76}" type="parTrans" cxnId="{2A9DA934-8407-4FC5-975D-AC8E30CBB41D}">
      <dgm:prSet/>
      <dgm:spPr>
        <a:solidFill>
          <a:schemeClr val="accent6"/>
        </a:solidFill>
      </dgm:spPr>
      <dgm:t>
        <a:bodyPr/>
        <a:lstStyle/>
        <a:p>
          <a:endParaRPr lang="en-NL"/>
        </a:p>
      </dgm:t>
    </dgm:pt>
    <dgm:pt modelId="{E223D663-894B-4C73-82F6-5E052D9867B9}" type="sibTrans" cxnId="{2A9DA934-8407-4FC5-975D-AC8E30CBB41D}">
      <dgm:prSet/>
      <dgm:spPr/>
      <dgm:t>
        <a:bodyPr/>
        <a:lstStyle/>
        <a:p>
          <a:endParaRPr lang="en-NL"/>
        </a:p>
      </dgm:t>
    </dgm:pt>
    <dgm:pt modelId="{CA5BBB7C-1CDD-45CE-9C1B-417772291784}">
      <dgm:prSet phldrT="[Text]" custT="1"/>
      <dgm:spPr>
        <a:ln>
          <a:solidFill>
            <a:schemeClr val="accent6"/>
          </a:solidFill>
        </a:ln>
      </dgm:spPr>
      <dgm:t>
        <a:bodyPr/>
        <a:lstStyle/>
        <a:p>
          <a:r>
            <a:rPr lang="en-US" sz="1600" b="1" i="0" dirty="0">
              <a:latin typeface="Helvetica Neue"/>
            </a:rPr>
            <a:t>Agri-SMEs</a:t>
          </a:r>
          <a:r>
            <a:rPr lang="en-US" sz="1600" b="0" i="0" dirty="0">
              <a:latin typeface="Helvetica Neue"/>
            </a:rPr>
            <a:t> prepare to report these metrics and get support where required</a:t>
          </a:r>
          <a:endParaRPr lang="en-NL" sz="1600" dirty="0">
            <a:latin typeface="Helvetica Neue"/>
          </a:endParaRPr>
        </a:p>
      </dgm:t>
    </dgm:pt>
    <dgm:pt modelId="{FB1A51B8-9AA8-49F5-8299-DD8183C1192D}" type="parTrans" cxnId="{809FDFFB-9CFC-48A7-962A-562072F9A78A}">
      <dgm:prSet/>
      <dgm:spPr>
        <a:solidFill>
          <a:schemeClr val="accent6"/>
        </a:solidFill>
      </dgm:spPr>
      <dgm:t>
        <a:bodyPr/>
        <a:lstStyle/>
        <a:p>
          <a:endParaRPr lang="en-NL"/>
        </a:p>
      </dgm:t>
    </dgm:pt>
    <dgm:pt modelId="{FBD3751F-B72F-449A-AE97-01C3A0670630}" type="sibTrans" cxnId="{809FDFFB-9CFC-48A7-962A-562072F9A78A}">
      <dgm:prSet/>
      <dgm:spPr/>
      <dgm:t>
        <a:bodyPr/>
        <a:lstStyle/>
        <a:p>
          <a:endParaRPr lang="en-NL"/>
        </a:p>
      </dgm:t>
    </dgm:pt>
    <dgm:pt modelId="{92279F62-57EF-43AA-9353-82D303C45C9F}">
      <dgm:prSet phldrT="[Text]" custT="1"/>
      <dgm:spPr>
        <a:ln>
          <a:solidFill>
            <a:schemeClr val="accent6"/>
          </a:solidFill>
        </a:ln>
      </dgm:spPr>
      <dgm:t>
        <a:bodyPr/>
        <a:lstStyle/>
        <a:p>
          <a:r>
            <a:rPr lang="en-US" sz="1600" b="1" i="0" dirty="0">
              <a:latin typeface="Helvetica Neue"/>
            </a:rPr>
            <a:t>TA and BDS providers </a:t>
          </a:r>
          <a:r>
            <a:rPr lang="en-US" sz="1600" b="0" i="0" dirty="0">
              <a:latin typeface="Helvetica Neue"/>
            </a:rPr>
            <a:t>can target their support</a:t>
          </a:r>
          <a:endParaRPr lang="en-NL" sz="1600" dirty="0">
            <a:latin typeface="Helvetica Neue"/>
          </a:endParaRPr>
        </a:p>
      </dgm:t>
    </dgm:pt>
    <dgm:pt modelId="{7F649B0A-714B-47C3-AEEB-40E25F273834}" type="parTrans" cxnId="{7AB10D3E-CD1F-4E1E-92E8-3F794B435B52}">
      <dgm:prSet/>
      <dgm:spPr>
        <a:solidFill>
          <a:schemeClr val="accent6"/>
        </a:solidFill>
      </dgm:spPr>
      <dgm:t>
        <a:bodyPr/>
        <a:lstStyle/>
        <a:p>
          <a:endParaRPr lang="en-NL"/>
        </a:p>
      </dgm:t>
    </dgm:pt>
    <dgm:pt modelId="{DF31F622-721B-455D-8924-56C0C3E5CBBD}" type="sibTrans" cxnId="{7AB10D3E-CD1F-4E1E-92E8-3F794B435B52}">
      <dgm:prSet/>
      <dgm:spPr/>
      <dgm:t>
        <a:bodyPr/>
        <a:lstStyle/>
        <a:p>
          <a:endParaRPr lang="en-NL"/>
        </a:p>
      </dgm:t>
    </dgm:pt>
    <dgm:pt modelId="{02484279-1292-4915-88DD-DB696D544178}">
      <dgm:prSet custT="1"/>
      <dgm:spPr>
        <a:ln>
          <a:solidFill>
            <a:schemeClr val="accent6"/>
          </a:solidFill>
        </a:ln>
      </dgm:spPr>
      <dgm:t>
        <a:bodyPr/>
        <a:lstStyle/>
        <a:p>
          <a:r>
            <a:rPr lang="en-US" sz="1600" b="1" i="0" dirty="0">
              <a:latin typeface="Helvetica Neue"/>
            </a:rPr>
            <a:t>Lenders</a:t>
          </a:r>
          <a:r>
            <a:rPr lang="en-US" sz="1600" b="0" i="0" dirty="0">
              <a:latin typeface="Helvetica Neue"/>
            </a:rPr>
            <a:t> request these metrics and use them during pre-due diligence to save time</a:t>
          </a:r>
          <a:endParaRPr lang="en-US" sz="1600" dirty="0">
            <a:latin typeface="Helvetica Neue"/>
          </a:endParaRPr>
        </a:p>
      </dgm:t>
    </dgm:pt>
    <dgm:pt modelId="{3DE6691D-C2D2-48DC-93F8-12D3F15C46B7}" type="parTrans" cxnId="{A03891BA-7BAC-4D92-9499-8B99E52DE942}">
      <dgm:prSet/>
      <dgm:spPr>
        <a:solidFill>
          <a:schemeClr val="accent6"/>
        </a:solidFill>
      </dgm:spPr>
      <dgm:t>
        <a:bodyPr/>
        <a:lstStyle/>
        <a:p>
          <a:endParaRPr lang="en-NL"/>
        </a:p>
      </dgm:t>
    </dgm:pt>
    <dgm:pt modelId="{C6D59F31-56E7-404A-91E2-5131F7B80D94}" type="sibTrans" cxnId="{A03891BA-7BAC-4D92-9499-8B99E52DE942}">
      <dgm:prSet/>
      <dgm:spPr/>
      <dgm:t>
        <a:bodyPr/>
        <a:lstStyle/>
        <a:p>
          <a:endParaRPr lang="en-NL"/>
        </a:p>
      </dgm:t>
    </dgm:pt>
    <dgm:pt modelId="{26E38F68-F635-4A26-BAB3-850400944B13}" type="pres">
      <dgm:prSet presAssocID="{F5D8000F-C64E-4345-B731-DD261E5029B5}" presName="cycle" presStyleCnt="0">
        <dgm:presLayoutVars>
          <dgm:chMax val="1"/>
          <dgm:dir/>
          <dgm:animLvl val="ctr"/>
          <dgm:resizeHandles val="exact"/>
        </dgm:presLayoutVars>
      </dgm:prSet>
      <dgm:spPr/>
    </dgm:pt>
    <dgm:pt modelId="{90175A97-CA31-48AF-B461-483753E0B265}" type="pres">
      <dgm:prSet presAssocID="{0CDA6B24-AB09-4C37-9B33-618CFB85DA70}" presName="centerShape" presStyleLbl="node0" presStyleIdx="0" presStyleCnt="1" custScaleX="110801" custScaleY="112919"/>
      <dgm:spPr/>
    </dgm:pt>
    <dgm:pt modelId="{C6F72850-7609-4A70-A234-77712AAA0D6D}" type="pres">
      <dgm:prSet presAssocID="{9B889369-FCD1-4366-885C-E9D04EF67E76}" presName="parTrans" presStyleLbl="bgSibTrans2D1" presStyleIdx="0" presStyleCnt="4"/>
      <dgm:spPr/>
    </dgm:pt>
    <dgm:pt modelId="{0725F313-4C26-4F1C-A5F4-8163C47B19E4}" type="pres">
      <dgm:prSet presAssocID="{85CFEA7A-8429-488E-BEA1-FEEF424459FA}" presName="node" presStyleLbl="node1" presStyleIdx="0" presStyleCnt="4" custScaleX="111728" custScaleY="113569">
        <dgm:presLayoutVars>
          <dgm:bulletEnabled val="1"/>
        </dgm:presLayoutVars>
      </dgm:prSet>
      <dgm:spPr/>
    </dgm:pt>
    <dgm:pt modelId="{1AE7886D-3EC4-426C-B4E6-342E40CA315B}" type="pres">
      <dgm:prSet presAssocID="{3DE6691D-C2D2-48DC-93F8-12D3F15C46B7}" presName="parTrans" presStyleLbl="bgSibTrans2D1" presStyleIdx="1" presStyleCnt="4"/>
      <dgm:spPr/>
    </dgm:pt>
    <dgm:pt modelId="{F60445A8-A7B6-4A80-A13F-BE92FACD726D}" type="pres">
      <dgm:prSet presAssocID="{02484279-1292-4915-88DD-DB696D544178}" presName="node" presStyleLbl="node1" presStyleIdx="1" presStyleCnt="4">
        <dgm:presLayoutVars>
          <dgm:bulletEnabled val="1"/>
        </dgm:presLayoutVars>
      </dgm:prSet>
      <dgm:spPr/>
    </dgm:pt>
    <dgm:pt modelId="{EA79DEC9-0BB4-4D7E-A4A3-0B257D1CD01B}" type="pres">
      <dgm:prSet presAssocID="{FB1A51B8-9AA8-49F5-8299-DD8183C1192D}" presName="parTrans" presStyleLbl="bgSibTrans2D1" presStyleIdx="2" presStyleCnt="4"/>
      <dgm:spPr/>
    </dgm:pt>
    <dgm:pt modelId="{5BD22E79-EF43-476D-9097-ECC0A36F797F}" type="pres">
      <dgm:prSet presAssocID="{CA5BBB7C-1CDD-45CE-9C1B-417772291784}" presName="node" presStyleLbl="node1" presStyleIdx="2" presStyleCnt="4">
        <dgm:presLayoutVars>
          <dgm:bulletEnabled val="1"/>
        </dgm:presLayoutVars>
      </dgm:prSet>
      <dgm:spPr/>
    </dgm:pt>
    <dgm:pt modelId="{206CF1F8-CBD4-4E46-9DB2-3F31F93EC0F5}" type="pres">
      <dgm:prSet presAssocID="{7F649B0A-714B-47C3-AEEB-40E25F273834}" presName="parTrans" presStyleLbl="bgSibTrans2D1" presStyleIdx="3" presStyleCnt="4"/>
      <dgm:spPr/>
    </dgm:pt>
    <dgm:pt modelId="{F050681B-411B-49C8-BF4A-C5DF914AAE34}" type="pres">
      <dgm:prSet presAssocID="{92279F62-57EF-43AA-9353-82D303C45C9F}" presName="node" presStyleLbl="node1" presStyleIdx="3" presStyleCnt="4">
        <dgm:presLayoutVars>
          <dgm:bulletEnabled val="1"/>
        </dgm:presLayoutVars>
      </dgm:prSet>
      <dgm:spPr/>
    </dgm:pt>
  </dgm:ptLst>
  <dgm:cxnLst>
    <dgm:cxn modelId="{F0745319-BD5D-4253-B963-333F4229E650}" type="presOf" srcId="{0CDA6B24-AB09-4C37-9B33-618CFB85DA70}" destId="{90175A97-CA31-48AF-B461-483753E0B265}" srcOrd="0" destOrd="0" presId="urn:microsoft.com/office/officeart/2005/8/layout/radial4"/>
    <dgm:cxn modelId="{4F6DBE19-0F0B-4C29-BBBC-2E5B828D6CF8}" type="presOf" srcId="{F5D8000F-C64E-4345-B731-DD261E5029B5}" destId="{26E38F68-F635-4A26-BAB3-850400944B13}" srcOrd="0" destOrd="0" presId="urn:microsoft.com/office/officeart/2005/8/layout/radial4"/>
    <dgm:cxn modelId="{2A9DA934-8407-4FC5-975D-AC8E30CBB41D}" srcId="{0CDA6B24-AB09-4C37-9B33-618CFB85DA70}" destId="{85CFEA7A-8429-488E-BEA1-FEEF424459FA}" srcOrd="0" destOrd="0" parTransId="{9B889369-FCD1-4366-885C-E9D04EF67E76}" sibTransId="{E223D663-894B-4C73-82F6-5E052D9867B9}"/>
    <dgm:cxn modelId="{7AB10D3E-CD1F-4E1E-92E8-3F794B435B52}" srcId="{0CDA6B24-AB09-4C37-9B33-618CFB85DA70}" destId="{92279F62-57EF-43AA-9353-82D303C45C9F}" srcOrd="3" destOrd="0" parTransId="{7F649B0A-714B-47C3-AEEB-40E25F273834}" sibTransId="{DF31F622-721B-455D-8924-56C0C3E5CBBD}"/>
    <dgm:cxn modelId="{EAF51759-3839-4C5A-84AE-60E8E6DF447D}" type="presOf" srcId="{85CFEA7A-8429-488E-BEA1-FEEF424459FA}" destId="{0725F313-4C26-4F1C-A5F4-8163C47B19E4}" srcOrd="0" destOrd="0" presId="urn:microsoft.com/office/officeart/2005/8/layout/radial4"/>
    <dgm:cxn modelId="{F0D0BB73-0853-4D0D-AC3B-17AA3587BAD5}" srcId="{F5D8000F-C64E-4345-B731-DD261E5029B5}" destId="{0CDA6B24-AB09-4C37-9B33-618CFB85DA70}" srcOrd="0" destOrd="0" parTransId="{5C7F3E1A-B6A5-4E82-BA4B-21D58E9036C5}" sibTransId="{F4E1101F-C456-4D65-B65E-EAB65AF9E56E}"/>
    <dgm:cxn modelId="{11FFDE8A-F863-4BE9-9E13-5231F07F2592}" type="presOf" srcId="{3DE6691D-C2D2-48DC-93F8-12D3F15C46B7}" destId="{1AE7886D-3EC4-426C-B4E6-342E40CA315B}" srcOrd="0" destOrd="0" presId="urn:microsoft.com/office/officeart/2005/8/layout/radial4"/>
    <dgm:cxn modelId="{14E8AEB9-F71E-4FA4-A63D-207D283C91FD}" type="presOf" srcId="{FB1A51B8-9AA8-49F5-8299-DD8183C1192D}" destId="{EA79DEC9-0BB4-4D7E-A4A3-0B257D1CD01B}" srcOrd="0" destOrd="0" presId="urn:microsoft.com/office/officeart/2005/8/layout/radial4"/>
    <dgm:cxn modelId="{A03891BA-7BAC-4D92-9499-8B99E52DE942}" srcId="{0CDA6B24-AB09-4C37-9B33-618CFB85DA70}" destId="{02484279-1292-4915-88DD-DB696D544178}" srcOrd="1" destOrd="0" parTransId="{3DE6691D-C2D2-48DC-93F8-12D3F15C46B7}" sibTransId="{C6D59F31-56E7-404A-91E2-5131F7B80D94}"/>
    <dgm:cxn modelId="{A746ADBA-FB97-4A37-92E2-4A5C7002E8B4}" type="presOf" srcId="{9B889369-FCD1-4366-885C-E9D04EF67E76}" destId="{C6F72850-7609-4A70-A234-77712AAA0D6D}" srcOrd="0" destOrd="0" presId="urn:microsoft.com/office/officeart/2005/8/layout/radial4"/>
    <dgm:cxn modelId="{22627CC0-2615-4A52-9B9A-0FCDD1F0A022}" type="presOf" srcId="{92279F62-57EF-43AA-9353-82D303C45C9F}" destId="{F050681B-411B-49C8-BF4A-C5DF914AAE34}" srcOrd="0" destOrd="0" presId="urn:microsoft.com/office/officeart/2005/8/layout/radial4"/>
    <dgm:cxn modelId="{BCED21D3-A3B1-4EEC-A6CF-0F0260983E23}" type="presOf" srcId="{CA5BBB7C-1CDD-45CE-9C1B-417772291784}" destId="{5BD22E79-EF43-476D-9097-ECC0A36F797F}" srcOrd="0" destOrd="0" presId="urn:microsoft.com/office/officeart/2005/8/layout/radial4"/>
    <dgm:cxn modelId="{6F55B5DA-6EDB-43D6-83D8-D3017F1DD991}" type="presOf" srcId="{02484279-1292-4915-88DD-DB696D544178}" destId="{F60445A8-A7B6-4A80-A13F-BE92FACD726D}" srcOrd="0" destOrd="0" presId="urn:microsoft.com/office/officeart/2005/8/layout/radial4"/>
    <dgm:cxn modelId="{0021BCDA-8F62-4B9B-8E81-28F235C90ECC}" type="presOf" srcId="{7F649B0A-714B-47C3-AEEB-40E25F273834}" destId="{206CF1F8-CBD4-4E46-9DB2-3F31F93EC0F5}" srcOrd="0" destOrd="0" presId="urn:microsoft.com/office/officeart/2005/8/layout/radial4"/>
    <dgm:cxn modelId="{809FDFFB-9CFC-48A7-962A-562072F9A78A}" srcId="{0CDA6B24-AB09-4C37-9B33-618CFB85DA70}" destId="{CA5BBB7C-1CDD-45CE-9C1B-417772291784}" srcOrd="2" destOrd="0" parTransId="{FB1A51B8-9AA8-49F5-8299-DD8183C1192D}" sibTransId="{FBD3751F-B72F-449A-AE97-01C3A0670630}"/>
    <dgm:cxn modelId="{D7331BAE-AF9C-4EE1-9F2C-0DC415C14E92}" type="presParOf" srcId="{26E38F68-F635-4A26-BAB3-850400944B13}" destId="{90175A97-CA31-48AF-B461-483753E0B265}" srcOrd="0" destOrd="0" presId="urn:microsoft.com/office/officeart/2005/8/layout/radial4"/>
    <dgm:cxn modelId="{3AE114D7-4BE8-4333-8D6A-D045786685AD}" type="presParOf" srcId="{26E38F68-F635-4A26-BAB3-850400944B13}" destId="{C6F72850-7609-4A70-A234-77712AAA0D6D}" srcOrd="1" destOrd="0" presId="urn:microsoft.com/office/officeart/2005/8/layout/radial4"/>
    <dgm:cxn modelId="{F23DF6AB-3C58-4153-A3EA-8F7E924D1B60}" type="presParOf" srcId="{26E38F68-F635-4A26-BAB3-850400944B13}" destId="{0725F313-4C26-4F1C-A5F4-8163C47B19E4}" srcOrd="2" destOrd="0" presId="urn:microsoft.com/office/officeart/2005/8/layout/radial4"/>
    <dgm:cxn modelId="{B4674095-4872-4847-B752-16EFE294CB09}" type="presParOf" srcId="{26E38F68-F635-4A26-BAB3-850400944B13}" destId="{1AE7886D-3EC4-426C-B4E6-342E40CA315B}" srcOrd="3" destOrd="0" presId="urn:microsoft.com/office/officeart/2005/8/layout/radial4"/>
    <dgm:cxn modelId="{ADF6813D-4872-44AE-8341-E4DEDC58B085}" type="presParOf" srcId="{26E38F68-F635-4A26-BAB3-850400944B13}" destId="{F60445A8-A7B6-4A80-A13F-BE92FACD726D}" srcOrd="4" destOrd="0" presId="urn:microsoft.com/office/officeart/2005/8/layout/radial4"/>
    <dgm:cxn modelId="{7B4D082C-A374-4036-99F1-00F5E01A6081}" type="presParOf" srcId="{26E38F68-F635-4A26-BAB3-850400944B13}" destId="{EA79DEC9-0BB4-4D7E-A4A3-0B257D1CD01B}" srcOrd="5" destOrd="0" presId="urn:microsoft.com/office/officeart/2005/8/layout/radial4"/>
    <dgm:cxn modelId="{C8D52945-59AD-4F7B-93A1-25F48E82FBB7}" type="presParOf" srcId="{26E38F68-F635-4A26-BAB3-850400944B13}" destId="{5BD22E79-EF43-476D-9097-ECC0A36F797F}" srcOrd="6" destOrd="0" presId="urn:microsoft.com/office/officeart/2005/8/layout/radial4"/>
    <dgm:cxn modelId="{7BF97B4C-CA2F-42A2-8622-6188E6502A5F}" type="presParOf" srcId="{26E38F68-F635-4A26-BAB3-850400944B13}" destId="{206CF1F8-CBD4-4E46-9DB2-3F31F93EC0F5}" srcOrd="7" destOrd="0" presId="urn:microsoft.com/office/officeart/2005/8/layout/radial4"/>
    <dgm:cxn modelId="{36E00B42-A80E-4F83-A5E2-616C0AEC4036}" type="presParOf" srcId="{26E38F68-F635-4A26-BAB3-850400944B13}" destId="{F050681B-411B-49C8-BF4A-C5DF914AAE34}"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1315A-8EE1-47FB-AC1B-1CC86CF0CCFA}">
      <dsp:nvSpPr>
        <dsp:cNvPr id="0" name=""/>
        <dsp:cNvSpPr/>
      </dsp:nvSpPr>
      <dsp:spPr>
        <a:xfrm>
          <a:off x="429238" y="0"/>
          <a:ext cx="6925257" cy="4328286"/>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260EFD-E125-4C53-9BAA-DB3013840817}">
      <dsp:nvSpPr>
        <dsp:cNvPr id="0" name=""/>
        <dsp:cNvSpPr/>
      </dsp:nvSpPr>
      <dsp:spPr>
        <a:xfrm>
          <a:off x="1111376" y="3218513"/>
          <a:ext cx="159280" cy="15928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E321E2-543F-4E68-8240-699088EAF0F9}">
      <dsp:nvSpPr>
        <dsp:cNvPr id="0" name=""/>
        <dsp:cNvSpPr/>
      </dsp:nvSpPr>
      <dsp:spPr>
        <a:xfrm>
          <a:off x="1289342" y="3180162"/>
          <a:ext cx="1184219" cy="103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00" tIns="0" rIns="0" bIns="0" numCol="1" spcCol="1270" anchor="t" anchorCtr="0">
          <a:noAutofit/>
        </a:bodyPr>
        <a:lstStyle/>
        <a:p>
          <a:pPr marL="0" lvl="0" indent="0" algn="l" defTabSz="711200" rtl="0">
            <a:lnSpc>
              <a:spcPct val="90000"/>
            </a:lnSpc>
            <a:spcBef>
              <a:spcPct val="0"/>
            </a:spcBef>
            <a:spcAft>
              <a:spcPct val="35000"/>
            </a:spcAft>
            <a:buNone/>
          </a:pPr>
          <a:r>
            <a:rPr lang="en-US" sz="1600" kern="1200">
              <a:latin typeface="Calibri Light" panose="020F0302020204030204"/>
            </a:rPr>
            <a:t> Market-led Assessment</a:t>
          </a:r>
          <a:endParaRPr lang="en-US" sz="1600" kern="1200"/>
        </a:p>
      </dsp:txBody>
      <dsp:txXfrm>
        <a:off x="1289342" y="3180162"/>
        <a:ext cx="1184219" cy="1030132"/>
      </dsp:txXfrm>
    </dsp:sp>
    <dsp:sp modelId="{9CEDCD32-6CC5-4CAF-B6A4-EFA066004AD3}">
      <dsp:nvSpPr>
        <dsp:cNvPr id="0" name=""/>
        <dsp:cNvSpPr/>
      </dsp:nvSpPr>
      <dsp:spPr>
        <a:xfrm>
          <a:off x="2236730" y="2211754"/>
          <a:ext cx="277010" cy="277010"/>
        </a:xfrm>
        <a:prstGeom prst="ellips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F8C2B6-86F5-4089-8833-2E047A662E3C}">
      <dsp:nvSpPr>
        <dsp:cNvPr id="0" name=""/>
        <dsp:cNvSpPr/>
      </dsp:nvSpPr>
      <dsp:spPr>
        <a:xfrm>
          <a:off x="2484788" y="2164146"/>
          <a:ext cx="1454304" cy="1978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782" tIns="0" rIns="0" bIns="0" numCol="1" spcCol="1270" anchor="t" anchorCtr="0">
          <a:noAutofit/>
        </a:bodyPr>
        <a:lstStyle/>
        <a:p>
          <a:pPr marL="0" lvl="0" indent="0" algn="l" defTabSz="711200" rtl="0">
            <a:lnSpc>
              <a:spcPct val="90000"/>
            </a:lnSpc>
            <a:spcBef>
              <a:spcPct val="0"/>
            </a:spcBef>
            <a:spcAft>
              <a:spcPct val="35000"/>
            </a:spcAft>
            <a:buNone/>
          </a:pPr>
          <a:r>
            <a:rPr lang="en-US" sz="1600" kern="1200">
              <a:latin typeface="Calibri Light" panose="020F0302020204030204"/>
            </a:rPr>
            <a:t>Capacity Building</a:t>
          </a:r>
          <a:br>
            <a:rPr lang="en-US" sz="1600" kern="1200">
              <a:latin typeface="Calibri Light" panose="020F0302020204030204"/>
            </a:rPr>
          </a:br>
          <a:r>
            <a:rPr lang="en-US" sz="1600" kern="1200">
              <a:latin typeface="Calibri Light" panose="020F0302020204030204"/>
            </a:rPr>
            <a:t>based on needs</a:t>
          </a:r>
          <a:endParaRPr lang="en-US" sz="1600" kern="1200"/>
        </a:p>
      </dsp:txBody>
      <dsp:txXfrm>
        <a:off x="2484788" y="2164146"/>
        <a:ext cx="1454304" cy="1978026"/>
      </dsp:txXfrm>
    </dsp:sp>
    <dsp:sp modelId="{434308A3-E954-417E-A678-4541A3AB5E93}">
      <dsp:nvSpPr>
        <dsp:cNvPr id="0" name=""/>
        <dsp:cNvSpPr/>
      </dsp:nvSpPr>
      <dsp:spPr>
        <a:xfrm>
          <a:off x="3673721" y="1469885"/>
          <a:ext cx="367038" cy="367038"/>
        </a:xfrm>
        <a:prstGeom prst="ellips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D0A9A4-76AA-4717-8FFE-CF4C99B44D1C}">
      <dsp:nvSpPr>
        <dsp:cNvPr id="0" name=""/>
        <dsp:cNvSpPr/>
      </dsp:nvSpPr>
      <dsp:spPr>
        <a:xfrm>
          <a:off x="4038287" y="1548576"/>
          <a:ext cx="1454304" cy="267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486" tIns="0" rIns="0" bIns="0" numCol="1" spcCol="1270" anchor="t" anchorCtr="0">
          <a:noAutofit/>
        </a:bodyPr>
        <a:lstStyle/>
        <a:p>
          <a:pPr marL="0" lvl="0" indent="0" algn="l" defTabSz="711200">
            <a:lnSpc>
              <a:spcPct val="90000"/>
            </a:lnSpc>
            <a:spcBef>
              <a:spcPct val="0"/>
            </a:spcBef>
            <a:spcAft>
              <a:spcPct val="35000"/>
            </a:spcAft>
            <a:buNone/>
          </a:pPr>
          <a:r>
            <a:rPr lang="en-US" sz="1600" kern="1200">
              <a:latin typeface="Calibri Light" panose="020F0302020204030204"/>
            </a:rPr>
            <a:t>Re-assessment</a:t>
          </a:r>
          <a:endParaRPr lang="en-US" sz="1600" kern="1200"/>
        </a:p>
      </dsp:txBody>
      <dsp:txXfrm>
        <a:off x="4038287" y="1548576"/>
        <a:ext cx="1454304" cy="2674880"/>
      </dsp:txXfrm>
    </dsp:sp>
    <dsp:sp modelId="{00AAD828-14FC-4A18-B256-75093D681FD7}">
      <dsp:nvSpPr>
        <dsp:cNvPr id="0" name=""/>
        <dsp:cNvSpPr/>
      </dsp:nvSpPr>
      <dsp:spPr>
        <a:xfrm>
          <a:off x="5238830" y="979058"/>
          <a:ext cx="491693" cy="491693"/>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2EE86A-6FB7-438F-8E32-BD3C8DB9B8EC}">
      <dsp:nvSpPr>
        <dsp:cNvPr id="0" name=""/>
        <dsp:cNvSpPr/>
      </dsp:nvSpPr>
      <dsp:spPr>
        <a:xfrm>
          <a:off x="5661607" y="888684"/>
          <a:ext cx="1454304" cy="3103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538" tIns="0" rIns="0" bIns="0" numCol="1" spcCol="1270" anchor="t" anchorCtr="0">
          <a:noAutofit/>
        </a:bodyPr>
        <a:lstStyle/>
        <a:p>
          <a:pPr marL="0" lvl="0" indent="0" algn="l" defTabSz="711200" rtl="0">
            <a:lnSpc>
              <a:spcPct val="90000"/>
            </a:lnSpc>
            <a:spcBef>
              <a:spcPct val="0"/>
            </a:spcBef>
            <a:spcAft>
              <a:spcPct val="35000"/>
            </a:spcAft>
            <a:buNone/>
          </a:pPr>
          <a:r>
            <a:rPr lang="en-US" sz="1600" kern="1200">
              <a:latin typeface="Calibri Light" panose="020F0302020204030204"/>
            </a:rPr>
            <a:t>Digital profile with track record</a:t>
          </a:r>
        </a:p>
      </dsp:txBody>
      <dsp:txXfrm>
        <a:off x="5661607" y="888684"/>
        <a:ext cx="1454304" cy="31033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CB7D1-B52A-4B69-8E78-DF7EAE261F8C}">
      <dsp:nvSpPr>
        <dsp:cNvPr id="0" name=""/>
        <dsp:cNvSpPr/>
      </dsp:nvSpPr>
      <dsp:spPr>
        <a:xfrm>
          <a:off x="178828" y="1310"/>
          <a:ext cx="1432781" cy="143278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Uncertain about relevance</a:t>
          </a:r>
          <a:endParaRPr lang="en-US" sz="1800" b="0" kern="1200" dirty="0"/>
        </a:p>
      </dsp:txBody>
      <dsp:txXfrm>
        <a:off x="388654" y="211136"/>
        <a:ext cx="1013129" cy="1013129"/>
      </dsp:txXfrm>
    </dsp:sp>
    <dsp:sp modelId="{6AE06E67-7567-40D7-A3BA-370B52B3F00A}">
      <dsp:nvSpPr>
        <dsp:cNvPr id="0" name=""/>
        <dsp:cNvSpPr/>
      </dsp:nvSpPr>
      <dsp:spPr>
        <a:xfrm>
          <a:off x="479712" y="1550434"/>
          <a:ext cx="831013" cy="831013"/>
        </a:xfrm>
        <a:prstGeom prst="mathPlus">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89863" y="1868213"/>
        <a:ext cx="610711" cy="195455"/>
      </dsp:txXfrm>
    </dsp:sp>
    <dsp:sp modelId="{977B9899-F9AC-440C-A049-2D9F607FAE27}">
      <dsp:nvSpPr>
        <dsp:cNvPr id="0" name=""/>
        <dsp:cNvSpPr/>
      </dsp:nvSpPr>
      <dsp:spPr>
        <a:xfrm>
          <a:off x="178828" y="2497790"/>
          <a:ext cx="1432781" cy="143278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0" kern="1200" dirty="0"/>
            <a:t>Collect many generic business metrics</a:t>
          </a:r>
        </a:p>
      </dsp:txBody>
      <dsp:txXfrm>
        <a:off x="388654" y="2707616"/>
        <a:ext cx="1013129" cy="1013129"/>
      </dsp:txXfrm>
    </dsp:sp>
    <dsp:sp modelId="{A37FE656-63E2-483B-829D-92BAFCC874DF}">
      <dsp:nvSpPr>
        <dsp:cNvPr id="0" name=""/>
        <dsp:cNvSpPr/>
      </dsp:nvSpPr>
      <dsp:spPr>
        <a:xfrm>
          <a:off x="479712" y="4046913"/>
          <a:ext cx="831013" cy="831013"/>
        </a:xfrm>
        <a:prstGeom prst="mathPlus">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89863" y="4364692"/>
        <a:ext cx="610711" cy="195455"/>
      </dsp:txXfrm>
    </dsp:sp>
    <dsp:sp modelId="{2C023B27-6036-4AD4-8D83-EF39FB89A01E}">
      <dsp:nvSpPr>
        <dsp:cNvPr id="0" name=""/>
        <dsp:cNvSpPr/>
      </dsp:nvSpPr>
      <dsp:spPr>
        <a:xfrm>
          <a:off x="178828" y="4994269"/>
          <a:ext cx="1432781" cy="143278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Request all info early on</a:t>
          </a:r>
        </a:p>
      </dsp:txBody>
      <dsp:txXfrm>
        <a:off x="388654" y="5204095"/>
        <a:ext cx="1013129" cy="1013129"/>
      </dsp:txXfrm>
    </dsp:sp>
    <dsp:sp modelId="{5A652B30-4411-4AF1-9A81-A9DD4F9C88EC}">
      <dsp:nvSpPr>
        <dsp:cNvPr id="0" name=""/>
        <dsp:cNvSpPr/>
      </dsp:nvSpPr>
      <dsp:spPr>
        <a:xfrm>
          <a:off x="1826527" y="2947683"/>
          <a:ext cx="455624" cy="53299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1826527" y="3054282"/>
        <a:ext cx="318937" cy="319796"/>
      </dsp:txXfrm>
    </dsp:sp>
    <dsp:sp modelId="{12D2DE62-330B-44AE-8210-3E94D274894A}">
      <dsp:nvSpPr>
        <dsp:cNvPr id="0" name=""/>
        <dsp:cNvSpPr/>
      </dsp:nvSpPr>
      <dsp:spPr>
        <a:xfrm>
          <a:off x="2471279" y="1781399"/>
          <a:ext cx="2865563" cy="2865563"/>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en-US" sz="2400" b="1" kern="1200" dirty="0">
              <a:latin typeface="Calibri Light" panose="020F0302020204030204"/>
            </a:rPr>
            <a:t>Decreased efficiency and certainty of agri-SME assessments</a:t>
          </a:r>
          <a:endParaRPr lang="en-US" sz="2400" b="1" kern="1200" dirty="0"/>
        </a:p>
      </dsp:txBody>
      <dsp:txXfrm>
        <a:off x="2890931" y="2201051"/>
        <a:ext cx="2026259" cy="20262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73510-CC69-4263-AC72-C8B51A9A41B6}">
      <dsp:nvSpPr>
        <dsp:cNvPr id="0" name=""/>
        <dsp:cNvSpPr/>
      </dsp:nvSpPr>
      <dsp:spPr>
        <a:xfrm>
          <a:off x="5571272" y="508078"/>
          <a:ext cx="2441853" cy="244230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88FFC4-2756-4C2A-9D8F-A1DBC153550F}">
      <dsp:nvSpPr>
        <dsp:cNvPr id="0" name=""/>
        <dsp:cNvSpPr/>
      </dsp:nvSpPr>
      <dsp:spPr>
        <a:xfrm>
          <a:off x="5652349" y="589502"/>
          <a:ext cx="2279698" cy="2279456"/>
        </a:xfrm>
        <a:prstGeom prst="ellips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a:t>Opportunity for agri-SMEs to demonstrate their creditworthiness</a:t>
          </a:r>
        </a:p>
      </dsp:txBody>
      <dsp:txXfrm>
        <a:off x="5978247" y="915200"/>
        <a:ext cx="1627902" cy="1628060"/>
      </dsp:txXfrm>
    </dsp:sp>
    <dsp:sp modelId="{F1536BE7-4FC3-453B-A3C0-9904749A3FB3}">
      <dsp:nvSpPr>
        <dsp:cNvPr id="0" name=""/>
        <dsp:cNvSpPr/>
      </dsp:nvSpPr>
      <dsp:spPr>
        <a:xfrm>
          <a:off x="5652349" y="2995380"/>
          <a:ext cx="2279698" cy="1338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ctr" defTabSz="533400">
            <a:lnSpc>
              <a:spcPct val="90000"/>
            </a:lnSpc>
            <a:spcBef>
              <a:spcPct val="0"/>
            </a:spcBef>
            <a:spcAft>
              <a:spcPct val="15000"/>
            </a:spcAft>
            <a:buNone/>
          </a:pPr>
          <a:r>
            <a:rPr lang="en-US" sz="1200" kern="1200" dirty="0"/>
            <a:t>As an alternative to physical collateral</a:t>
          </a:r>
        </a:p>
      </dsp:txBody>
      <dsp:txXfrm>
        <a:off x="5652349" y="2995380"/>
        <a:ext cx="2279698" cy="1338789"/>
      </dsp:txXfrm>
    </dsp:sp>
    <dsp:sp modelId="{64A23667-33C0-417B-93DB-CC065B03B90A}">
      <dsp:nvSpPr>
        <dsp:cNvPr id="0" name=""/>
        <dsp:cNvSpPr/>
      </dsp:nvSpPr>
      <dsp:spPr>
        <a:xfrm rot="2700000">
          <a:off x="3050487" y="511030"/>
          <a:ext cx="2435971" cy="2435971"/>
        </a:xfrm>
        <a:prstGeom prst="teardrop">
          <a:avLst>
            <a:gd name="adj" fmla="val 1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74C184-4625-4334-8EF7-B8A1EDD70D17}">
      <dsp:nvSpPr>
        <dsp:cNvPr id="0" name=""/>
        <dsp:cNvSpPr/>
      </dsp:nvSpPr>
      <dsp:spPr>
        <a:xfrm>
          <a:off x="3128624" y="589502"/>
          <a:ext cx="2279698" cy="2279456"/>
        </a:xfrm>
        <a:prstGeom prst="ellips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a:t>Research identified relevant areas of information</a:t>
          </a:r>
        </a:p>
      </dsp:txBody>
      <dsp:txXfrm>
        <a:off x="3454522" y="915200"/>
        <a:ext cx="1627902" cy="1628060"/>
      </dsp:txXfrm>
    </dsp:sp>
    <dsp:sp modelId="{424D7330-CD43-4298-A739-F366BAD94EB6}">
      <dsp:nvSpPr>
        <dsp:cNvPr id="0" name=""/>
        <dsp:cNvSpPr/>
      </dsp:nvSpPr>
      <dsp:spPr>
        <a:xfrm>
          <a:off x="3128624" y="2995380"/>
          <a:ext cx="2279698" cy="1338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rtl="0">
            <a:lnSpc>
              <a:spcPct val="90000"/>
            </a:lnSpc>
            <a:spcBef>
              <a:spcPct val="0"/>
            </a:spcBef>
            <a:spcAft>
              <a:spcPct val="15000"/>
            </a:spcAft>
            <a:buChar char="•"/>
          </a:pPr>
          <a:r>
            <a:rPr lang="en-US" sz="1200" kern="1200"/>
            <a:t> Pricing, risk and compliance, governance and business planning capabilities contributing to receiving a loan</a:t>
          </a:r>
        </a:p>
        <a:p>
          <a:pPr marL="114300" lvl="1" indent="-114300" algn="l" defTabSz="533400">
            <a:lnSpc>
              <a:spcPct val="90000"/>
            </a:lnSpc>
            <a:spcBef>
              <a:spcPct val="0"/>
            </a:spcBef>
            <a:spcAft>
              <a:spcPct val="15000"/>
            </a:spcAft>
            <a:buChar char="•"/>
          </a:pPr>
          <a:r>
            <a:rPr lang="en-US" sz="1200" kern="1200"/>
            <a:t>Lack of governance and internal management causing defaults</a:t>
          </a:r>
        </a:p>
      </dsp:txBody>
      <dsp:txXfrm>
        <a:off x="3128624" y="2995380"/>
        <a:ext cx="2279698" cy="1338789"/>
      </dsp:txXfrm>
    </dsp:sp>
    <dsp:sp modelId="{0638DFBC-B0F0-47E3-A173-70C1D6D15E52}">
      <dsp:nvSpPr>
        <dsp:cNvPr id="0" name=""/>
        <dsp:cNvSpPr/>
      </dsp:nvSpPr>
      <dsp:spPr>
        <a:xfrm rot="2700000">
          <a:off x="526762" y="511030"/>
          <a:ext cx="2435971" cy="2435971"/>
        </a:xfrm>
        <a:prstGeom prst="teardrop">
          <a:avLst>
            <a:gd name="adj" fmla="val 1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8116B0-3351-4DE9-8E92-DED12F917980}">
      <dsp:nvSpPr>
        <dsp:cNvPr id="0" name=""/>
        <dsp:cNvSpPr/>
      </dsp:nvSpPr>
      <dsp:spPr>
        <a:xfrm>
          <a:off x="604899" y="589502"/>
          <a:ext cx="2279698" cy="2279456"/>
        </a:xfrm>
        <a:prstGeom prst="ellips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a:t>Lenders agree management capacity and governance are important</a:t>
          </a:r>
        </a:p>
      </dsp:txBody>
      <dsp:txXfrm>
        <a:off x="930797" y="915200"/>
        <a:ext cx="1627902" cy="1628060"/>
      </dsp:txXfrm>
    </dsp:sp>
    <dsp:sp modelId="{AABCA159-5C1A-4DF6-B450-C8A75A2CB928}">
      <dsp:nvSpPr>
        <dsp:cNvPr id="0" name=""/>
        <dsp:cNvSpPr/>
      </dsp:nvSpPr>
      <dsp:spPr>
        <a:xfrm>
          <a:off x="604899" y="2995380"/>
          <a:ext cx="2279698" cy="1338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1" indent="0" algn="ctr" defTabSz="533400">
            <a:lnSpc>
              <a:spcPct val="90000"/>
            </a:lnSpc>
            <a:spcBef>
              <a:spcPct val="0"/>
            </a:spcBef>
            <a:spcAft>
              <a:spcPct val="15000"/>
            </a:spcAft>
            <a:buNone/>
          </a:pPr>
          <a:r>
            <a:rPr lang="en-US" sz="1200" kern="1200"/>
            <a:t>But their assessment is varied and ineffective</a:t>
          </a:r>
        </a:p>
      </dsp:txBody>
      <dsp:txXfrm>
        <a:off x="604899" y="2995380"/>
        <a:ext cx="2279698" cy="13387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77130-9ADA-451D-9D22-55E448D203CD}">
      <dsp:nvSpPr>
        <dsp:cNvPr id="0" name=""/>
        <dsp:cNvSpPr/>
      </dsp:nvSpPr>
      <dsp:spPr>
        <a:xfrm>
          <a:off x="0" y="4350412"/>
          <a:ext cx="8207376" cy="0"/>
        </a:xfrm>
        <a:prstGeom prst="line">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C87C68-146B-40FD-AC15-A6A61E8738F1}">
      <dsp:nvSpPr>
        <dsp:cNvPr id="0" name=""/>
        <dsp:cNvSpPr/>
      </dsp:nvSpPr>
      <dsp:spPr>
        <a:xfrm>
          <a:off x="0" y="3249939"/>
          <a:ext cx="8207376" cy="0"/>
        </a:xfrm>
        <a:prstGeom prst="line">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474A9F-9A2F-4E69-8DEF-53627B521B96}">
      <dsp:nvSpPr>
        <dsp:cNvPr id="0" name=""/>
        <dsp:cNvSpPr/>
      </dsp:nvSpPr>
      <dsp:spPr>
        <a:xfrm>
          <a:off x="0" y="2149467"/>
          <a:ext cx="8207376" cy="0"/>
        </a:xfrm>
        <a:prstGeom prst="line">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40E251-7DE3-4843-AB50-5659F70A96AB}">
      <dsp:nvSpPr>
        <dsp:cNvPr id="0" name=""/>
        <dsp:cNvSpPr/>
      </dsp:nvSpPr>
      <dsp:spPr>
        <a:xfrm>
          <a:off x="0" y="1048994"/>
          <a:ext cx="8207376" cy="0"/>
        </a:xfrm>
        <a:prstGeom prst="line">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4091C8-0800-4244-BB8A-C29F0688EE56}">
      <dsp:nvSpPr>
        <dsp:cNvPr id="0" name=""/>
        <dsp:cNvSpPr/>
      </dsp:nvSpPr>
      <dsp:spPr>
        <a:xfrm>
          <a:off x="2133917" y="925"/>
          <a:ext cx="6073458" cy="1048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38100" rIns="38100" bIns="38100" numCol="1" spcCol="1270" anchor="ctr" anchorCtr="0">
          <a:noAutofit/>
        </a:bodyPr>
        <a:lstStyle/>
        <a:p>
          <a:pPr marL="0" lvl="0" indent="0" algn="l" defTabSz="889000">
            <a:lnSpc>
              <a:spcPct val="90000"/>
            </a:lnSpc>
            <a:spcBef>
              <a:spcPct val="0"/>
            </a:spcBef>
            <a:spcAft>
              <a:spcPct val="35000"/>
            </a:spcAft>
            <a:buNone/>
          </a:pPr>
          <a:r>
            <a:rPr lang="en-US" sz="2000" b="1" kern="1200" dirty="0"/>
            <a:t>How lenders interpret the information provided</a:t>
          </a:r>
        </a:p>
      </dsp:txBody>
      <dsp:txXfrm>
        <a:off x="2133917" y="925"/>
        <a:ext cx="6073458" cy="1048069"/>
      </dsp:txXfrm>
    </dsp:sp>
    <dsp:sp modelId="{A582DCBA-19E9-4B27-BC4A-F92B78AE63B5}">
      <dsp:nvSpPr>
        <dsp:cNvPr id="0" name=""/>
        <dsp:cNvSpPr/>
      </dsp:nvSpPr>
      <dsp:spPr>
        <a:xfrm>
          <a:off x="0" y="925"/>
          <a:ext cx="2133917" cy="1048069"/>
        </a:xfrm>
        <a:prstGeom prst="round2SameRect">
          <a:avLst>
            <a:gd name="adj1" fmla="val 16670"/>
            <a:gd name="adj2" fmla="val 0"/>
          </a:avLst>
        </a:prstGeom>
        <a:solidFill>
          <a:schemeClr val="accent6">
            <a:lumMod val="75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a:t>Metric in B1 Business activity</a:t>
          </a:r>
        </a:p>
      </dsp:txBody>
      <dsp:txXfrm>
        <a:off x="51172" y="52097"/>
        <a:ext cx="2031573" cy="996897"/>
      </dsp:txXfrm>
    </dsp:sp>
    <dsp:sp modelId="{B5C0AEB9-7EBF-4F3B-8996-0BCE5E75FC78}">
      <dsp:nvSpPr>
        <dsp:cNvPr id="0" name=""/>
        <dsp:cNvSpPr/>
      </dsp:nvSpPr>
      <dsp:spPr>
        <a:xfrm>
          <a:off x="2133917" y="1101398"/>
          <a:ext cx="6073458" cy="1048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38100" rIns="38100" bIns="38100" numCol="1" spcCol="1270" anchor="ctr" anchorCtr="0">
          <a:noAutofit/>
        </a:bodyPr>
        <a:lstStyle/>
        <a:p>
          <a:pPr marL="0" lvl="0" indent="0" algn="l" defTabSz="889000">
            <a:lnSpc>
              <a:spcPct val="90000"/>
            </a:lnSpc>
            <a:spcBef>
              <a:spcPct val="0"/>
            </a:spcBef>
            <a:spcAft>
              <a:spcPct val="35000"/>
            </a:spcAft>
            <a:buNone/>
          </a:pPr>
          <a:r>
            <a:rPr lang="en-US" sz="2000" b="0" i="0" kern="1200" dirty="0"/>
            <a:t>Some diversification can increase resilience</a:t>
          </a:r>
          <a:endParaRPr lang="en-US" sz="2000" kern="1200" dirty="0"/>
        </a:p>
      </dsp:txBody>
      <dsp:txXfrm>
        <a:off x="2133917" y="1101398"/>
        <a:ext cx="6073458" cy="1048069"/>
      </dsp:txXfrm>
    </dsp:sp>
    <dsp:sp modelId="{FDFABC86-CAFD-485C-800F-F64899BBCE87}">
      <dsp:nvSpPr>
        <dsp:cNvPr id="0" name=""/>
        <dsp:cNvSpPr/>
      </dsp:nvSpPr>
      <dsp:spPr>
        <a:xfrm>
          <a:off x="0" y="1101398"/>
          <a:ext cx="2133917" cy="1048069"/>
        </a:xfrm>
        <a:prstGeom prst="round2SameRect">
          <a:avLst>
            <a:gd name="adj1" fmla="val 16670"/>
            <a:gd name="adj2" fmla="val 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0" i="0" kern="1200" dirty="0"/>
            <a:t>Top 3 commodities / products (by share of sales)</a:t>
          </a:r>
          <a:endParaRPr lang="en-US" sz="1800" kern="1200" dirty="0"/>
        </a:p>
      </dsp:txBody>
      <dsp:txXfrm>
        <a:off x="51172" y="1152570"/>
        <a:ext cx="2031573" cy="996897"/>
      </dsp:txXfrm>
    </dsp:sp>
    <dsp:sp modelId="{BD5EBFFD-298B-4C06-B8AC-A7E1FFEA3BCE}">
      <dsp:nvSpPr>
        <dsp:cNvPr id="0" name=""/>
        <dsp:cNvSpPr/>
      </dsp:nvSpPr>
      <dsp:spPr>
        <a:xfrm>
          <a:off x="2133917" y="2201870"/>
          <a:ext cx="6073458" cy="1048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38100" rIns="38100" bIns="38100" numCol="1" spcCol="1270" anchor="ctr" anchorCtr="0">
          <a:noAutofit/>
        </a:bodyPr>
        <a:lstStyle/>
        <a:p>
          <a:pPr marL="0" lvl="0" indent="0" algn="l" defTabSz="889000">
            <a:lnSpc>
              <a:spcPct val="90000"/>
            </a:lnSpc>
            <a:spcBef>
              <a:spcPct val="0"/>
            </a:spcBef>
            <a:spcAft>
              <a:spcPct val="35000"/>
            </a:spcAft>
            <a:buNone/>
          </a:pPr>
          <a:r>
            <a:rPr lang="en-US" sz="2000" b="0" i="0" kern="1200" dirty="0"/>
            <a:t>Being dependent on one client indicates a limited market and detracts from pursuit of broader market opportunities</a:t>
          </a:r>
          <a:endParaRPr lang="en-US" sz="2000" kern="1200" dirty="0"/>
        </a:p>
      </dsp:txBody>
      <dsp:txXfrm>
        <a:off x="2133917" y="2201870"/>
        <a:ext cx="6073458" cy="1048069"/>
      </dsp:txXfrm>
    </dsp:sp>
    <dsp:sp modelId="{FC6530CC-68B4-4F7B-9960-17E514270351}">
      <dsp:nvSpPr>
        <dsp:cNvPr id="0" name=""/>
        <dsp:cNvSpPr/>
      </dsp:nvSpPr>
      <dsp:spPr>
        <a:xfrm>
          <a:off x="0" y="2201870"/>
          <a:ext cx="2133917" cy="1048069"/>
        </a:xfrm>
        <a:prstGeom prst="round2SameRect">
          <a:avLst>
            <a:gd name="adj1" fmla="val 16670"/>
            <a:gd name="adj2" fmla="val 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0" i="0" kern="1200" dirty="0"/>
            <a:t>Top 3 clients (by share of sales)</a:t>
          </a:r>
          <a:endParaRPr lang="en-US" sz="1800" kern="1200" dirty="0"/>
        </a:p>
      </dsp:txBody>
      <dsp:txXfrm>
        <a:off x="51172" y="2253042"/>
        <a:ext cx="2031573" cy="996897"/>
      </dsp:txXfrm>
    </dsp:sp>
    <dsp:sp modelId="{1127117D-8D0C-45D6-95AC-20BC74D17C4C}">
      <dsp:nvSpPr>
        <dsp:cNvPr id="0" name=""/>
        <dsp:cNvSpPr/>
      </dsp:nvSpPr>
      <dsp:spPr>
        <a:xfrm>
          <a:off x="2133917" y="3302343"/>
          <a:ext cx="6073458" cy="1048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38100" rIns="38100" bIns="38100" numCol="1" spcCol="1270" anchor="ctr" anchorCtr="0">
          <a:noAutofit/>
        </a:bodyPr>
        <a:lstStyle/>
        <a:p>
          <a:pPr marL="0" lvl="0" indent="0" algn="l" defTabSz="889000">
            <a:lnSpc>
              <a:spcPct val="90000"/>
            </a:lnSpc>
            <a:spcBef>
              <a:spcPct val="0"/>
            </a:spcBef>
            <a:spcAft>
              <a:spcPct val="35000"/>
            </a:spcAft>
            <a:buNone/>
          </a:pPr>
          <a:r>
            <a:rPr lang="en-US" sz="2000" b="0" i="0" kern="1200" dirty="0"/>
            <a:t>"Several contracts with prices for a maize processor's flour was an indication of those clients' confidence in the business"</a:t>
          </a:r>
          <a:endParaRPr lang="en-US" sz="2000" kern="1200" dirty="0"/>
        </a:p>
      </dsp:txBody>
      <dsp:txXfrm>
        <a:off x="2133917" y="3302343"/>
        <a:ext cx="6073458" cy="1048069"/>
      </dsp:txXfrm>
    </dsp:sp>
    <dsp:sp modelId="{9EE391B3-5A60-4CBF-AD4B-D2DCCB7AB4AA}">
      <dsp:nvSpPr>
        <dsp:cNvPr id="0" name=""/>
        <dsp:cNvSpPr/>
      </dsp:nvSpPr>
      <dsp:spPr>
        <a:xfrm>
          <a:off x="0" y="3302343"/>
          <a:ext cx="2133917" cy="1048069"/>
        </a:xfrm>
        <a:prstGeom prst="round2SameRect">
          <a:avLst>
            <a:gd name="adj1" fmla="val 16670"/>
            <a:gd name="adj2" fmla="val 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0" i="0" kern="1200" dirty="0"/>
            <a:t>Current contracts specify pricing</a:t>
          </a:r>
          <a:endParaRPr lang="en-US" sz="1800" kern="1200" dirty="0"/>
        </a:p>
      </dsp:txBody>
      <dsp:txXfrm>
        <a:off x="51172" y="3353515"/>
        <a:ext cx="2031573" cy="9968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8F3E3-0528-47CB-A5BE-5B26CEEFCD58}">
      <dsp:nvSpPr>
        <dsp:cNvPr id="0" name=""/>
        <dsp:cNvSpPr/>
      </dsp:nvSpPr>
      <dsp:spPr>
        <a:xfrm>
          <a:off x="0" y="4350412"/>
          <a:ext cx="8207376" cy="0"/>
        </a:xfrm>
        <a:prstGeom prst="line">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0D0CDD-0342-4E81-96C1-60DE0D0E101B}">
      <dsp:nvSpPr>
        <dsp:cNvPr id="0" name=""/>
        <dsp:cNvSpPr/>
      </dsp:nvSpPr>
      <dsp:spPr>
        <a:xfrm>
          <a:off x="0" y="3249939"/>
          <a:ext cx="8207376" cy="0"/>
        </a:xfrm>
        <a:prstGeom prst="line">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474A9F-9A2F-4E69-8DEF-53627B521B96}">
      <dsp:nvSpPr>
        <dsp:cNvPr id="0" name=""/>
        <dsp:cNvSpPr/>
      </dsp:nvSpPr>
      <dsp:spPr>
        <a:xfrm>
          <a:off x="0" y="2149467"/>
          <a:ext cx="8207376" cy="0"/>
        </a:xfrm>
        <a:prstGeom prst="line">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40E251-7DE3-4843-AB50-5659F70A96AB}">
      <dsp:nvSpPr>
        <dsp:cNvPr id="0" name=""/>
        <dsp:cNvSpPr/>
      </dsp:nvSpPr>
      <dsp:spPr>
        <a:xfrm>
          <a:off x="0" y="1048994"/>
          <a:ext cx="8207376" cy="0"/>
        </a:xfrm>
        <a:prstGeom prst="line">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4091C8-0800-4244-BB8A-C29F0688EE56}">
      <dsp:nvSpPr>
        <dsp:cNvPr id="0" name=""/>
        <dsp:cNvSpPr/>
      </dsp:nvSpPr>
      <dsp:spPr>
        <a:xfrm>
          <a:off x="2133917" y="925"/>
          <a:ext cx="6073458" cy="1048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38100" rIns="38100" bIns="38100" numCol="1" spcCol="1270" anchor="ctr" anchorCtr="0">
          <a:noAutofit/>
        </a:bodyPr>
        <a:lstStyle/>
        <a:p>
          <a:pPr marL="0" lvl="0" indent="0" algn="l" defTabSz="889000">
            <a:lnSpc>
              <a:spcPct val="90000"/>
            </a:lnSpc>
            <a:spcBef>
              <a:spcPct val="0"/>
            </a:spcBef>
            <a:spcAft>
              <a:spcPct val="35000"/>
            </a:spcAft>
            <a:buNone/>
          </a:pPr>
          <a:r>
            <a:rPr lang="en-US" sz="2000" b="1" kern="1200" dirty="0"/>
            <a:t>How lenders interpret the information provided</a:t>
          </a:r>
        </a:p>
      </dsp:txBody>
      <dsp:txXfrm>
        <a:off x="2133917" y="925"/>
        <a:ext cx="6073458" cy="1048069"/>
      </dsp:txXfrm>
    </dsp:sp>
    <dsp:sp modelId="{A582DCBA-19E9-4B27-BC4A-F92B78AE63B5}">
      <dsp:nvSpPr>
        <dsp:cNvPr id="0" name=""/>
        <dsp:cNvSpPr/>
      </dsp:nvSpPr>
      <dsp:spPr>
        <a:xfrm>
          <a:off x="0" y="925"/>
          <a:ext cx="2133917" cy="1048069"/>
        </a:xfrm>
        <a:prstGeom prst="round2SameRect">
          <a:avLst>
            <a:gd name="adj1" fmla="val 16670"/>
            <a:gd name="adj2" fmla="val 0"/>
          </a:avLst>
        </a:prstGeom>
        <a:solidFill>
          <a:schemeClr val="accent6">
            <a:lumMod val="75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Metric in B2 Governance</a:t>
          </a:r>
        </a:p>
      </dsp:txBody>
      <dsp:txXfrm>
        <a:off x="51172" y="52097"/>
        <a:ext cx="2031573" cy="996897"/>
      </dsp:txXfrm>
    </dsp:sp>
    <dsp:sp modelId="{B5C0AEB9-7EBF-4F3B-8996-0BCE5E75FC78}">
      <dsp:nvSpPr>
        <dsp:cNvPr id="0" name=""/>
        <dsp:cNvSpPr/>
      </dsp:nvSpPr>
      <dsp:spPr>
        <a:xfrm>
          <a:off x="2133917" y="1101398"/>
          <a:ext cx="6073458" cy="1048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38100" rIns="38100" bIns="38100" numCol="1" spcCol="1270" anchor="ctr" anchorCtr="0">
          <a:noAutofit/>
        </a:bodyPr>
        <a:lstStyle/>
        <a:p>
          <a:pPr marL="0" lvl="0" indent="0" algn="l" defTabSz="889000">
            <a:lnSpc>
              <a:spcPct val="90000"/>
            </a:lnSpc>
            <a:spcBef>
              <a:spcPct val="0"/>
            </a:spcBef>
            <a:spcAft>
              <a:spcPct val="35000"/>
            </a:spcAft>
            <a:buNone/>
          </a:pPr>
          <a:r>
            <a:rPr lang="en-US" sz="2000" kern="1200" dirty="0"/>
            <a:t>"A revolving door of managers at a crop input provider was symptomatic of underlying operational and people issues, that detracted from running the business"</a:t>
          </a:r>
        </a:p>
      </dsp:txBody>
      <dsp:txXfrm>
        <a:off x="2133917" y="1101398"/>
        <a:ext cx="6073458" cy="1048069"/>
      </dsp:txXfrm>
    </dsp:sp>
    <dsp:sp modelId="{FDFABC86-CAFD-485C-800F-F64899BBCE87}">
      <dsp:nvSpPr>
        <dsp:cNvPr id="0" name=""/>
        <dsp:cNvSpPr/>
      </dsp:nvSpPr>
      <dsp:spPr>
        <a:xfrm>
          <a:off x="0" y="1101398"/>
          <a:ext cx="2133917" cy="1048069"/>
        </a:xfrm>
        <a:prstGeom prst="round2SameRect">
          <a:avLst>
            <a:gd name="adj1" fmla="val 16670"/>
            <a:gd name="adj2" fmla="val 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Recent changes in management</a:t>
          </a:r>
        </a:p>
      </dsp:txBody>
      <dsp:txXfrm>
        <a:off x="51172" y="1152570"/>
        <a:ext cx="2031573" cy="996897"/>
      </dsp:txXfrm>
    </dsp:sp>
    <dsp:sp modelId="{97DB56F2-7229-4EE5-84FD-38F02016E745}">
      <dsp:nvSpPr>
        <dsp:cNvPr id="0" name=""/>
        <dsp:cNvSpPr/>
      </dsp:nvSpPr>
      <dsp:spPr>
        <a:xfrm>
          <a:off x="2133917" y="2201870"/>
          <a:ext cx="6073458" cy="1048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38100" rIns="38100" bIns="38100" numCol="1" spcCol="1270" anchor="ctr" anchorCtr="0">
          <a:noAutofit/>
        </a:bodyPr>
        <a:lstStyle/>
        <a:p>
          <a:pPr marL="0" lvl="0" indent="0" algn="l" defTabSz="889000">
            <a:lnSpc>
              <a:spcPct val="90000"/>
            </a:lnSpc>
            <a:spcBef>
              <a:spcPct val="0"/>
            </a:spcBef>
            <a:spcAft>
              <a:spcPct val="35000"/>
            </a:spcAft>
            <a:buNone/>
          </a:pPr>
          <a:r>
            <a:rPr lang="en-US" sz="2000" kern="1200" dirty="0"/>
            <a:t>A manager who spends 100% of their time with the business is dedicated to its success</a:t>
          </a:r>
        </a:p>
      </dsp:txBody>
      <dsp:txXfrm>
        <a:off x="2133917" y="2201870"/>
        <a:ext cx="6073458" cy="1048069"/>
      </dsp:txXfrm>
    </dsp:sp>
    <dsp:sp modelId="{B5103789-CA09-4212-99DD-972634F5AF8F}">
      <dsp:nvSpPr>
        <dsp:cNvPr id="0" name=""/>
        <dsp:cNvSpPr/>
      </dsp:nvSpPr>
      <dsp:spPr>
        <a:xfrm>
          <a:off x="0" y="2201870"/>
          <a:ext cx="2133917" cy="1048069"/>
        </a:xfrm>
        <a:prstGeom prst="round2SameRect">
          <a:avLst>
            <a:gd name="adj1" fmla="val 16670"/>
            <a:gd name="adj2" fmla="val 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Level of commitment of the business manager to the business</a:t>
          </a:r>
        </a:p>
      </dsp:txBody>
      <dsp:txXfrm>
        <a:off x="51172" y="2253042"/>
        <a:ext cx="2031573" cy="996897"/>
      </dsp:txXfrm>
    </dsp:sp>
    <dsp:sp modelId="{F7B88516-70BF-4295-8089-7C1068184CBC}">
      <dsp:nvSpPr>
        <dsp:cNvPr id="0" name=""/>
        <dsp:cNvSpPr/>
      </dsp:nvSpPr>
      <dsp:spPr>
        <a:xfrm>
          <a:off x="2133917" y="3302343"/>
          <a:ext cx="6073458" cy="1048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38100" rIns="38100" bIns="38100" numCol="1" spcCol="1270" anchor="ctr" anchorCtr="0">
          <a:noAutofit/>
        </a:bodyPr>
        <a:lstStyle/>
        <a:p>
          <a:pPr marL="0" lvl="0" indent="0" algn="l" defTabSz="889000">
            <a:lnSpc>
              <a:spcPct val="90000"/>
            </a:lnSpc>
            <a:spcBef>
              <a:spcPct val="0"/>
            </a:spcBef>
            <a:spcAft>
              <a:spcPct val="35000"/>
            </a:spcAft>
            <a:buNone/>
          </a:pPr>
          <a:r>
            <a:rPr lang="en-US" sz="2000" kern="1200" dirty="0"/>
            <a:t>A management team whose day-to-day decision-making is determined by the board is unable to operate on their own or won't succeed in the longer term</a:t>
          </a:r>
        </a:p>
      </dsp:txBody>
      <dsp:txXfrm>
        <a:off x="2133917" y="3302343"/>
        <a:ext cx="6073458" cy="1048069"/>
      </dsp:txXfrm>
    </dsp:sp>
    <dsp:sp modelId="{E256AB95-8779-4F3B-AF7B-38BAC6AFAD33}">
      <dsp:nvSpPr>
        <dsp:cNvPr id="0" name=""/>
        <dsp:cNvSpPr/>
      </dsp:nvSpPr>
      <dsp:spPr>
        <a:xfrm>
          <a:off x="0" y="3302343"/>
          <a:ext cx="2133917" cy="1048069"/>
        </a:xfrm>
        <a:prstGeom prst="round2SameRect">
          <a:avLst>
            <a:gd name="adj1" fmla="val 16670"/>
            <a:gd name="adj2" fmla="val 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Clear division of authority between management and board</a:t>
          </a:r>
        </a:p>
      </dsp:txBody>
      <dsp:txXfrm>
        <a:off x="51172" y="3353515"/>
        <a:ext cx="2031573" cy="9968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75A97-CA31-48AF-B461-483753E0B265}">
      <dsp:nvSpPr>
        <dsp:cNvPr id="0" name=""/>
        <dsp:cNvSpPr/>
      </dsp:nvSpPr>
      <dsp:spPr>
        <a:xfrm>
          <a:off x="2459513" y="2143678"/>
          <a:ext cx="2055641" cy="2094936"/>
        </a:xfrm>
        <a:prstGeom prst="ellipse">
          <a:avLst/>
        </a:prstGeom>
        <a:solidFill>
          <a:schemeClr val="lt1">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Neue"/>
            </a:rPr>
            <a:t>Lower transaction costs </a:t>
          </a:r>
          <a:r>
            <a:rPr lang="en-US" sz="1800" kern="1200" dirty="0">
              <a:latin typeface="Helvetica Neue"/>
            </a:rPr>
            <a:t>= one less barrier for </a:t>
          </a:r>
          <a:r>
            <a:rPr lang="en-US" sz="1800" kern="1200" dirty="0" err="1">
              <a:latin typeface="Helvetica Neue"/>
            </a:rPr>
            <a:t>agri</a:t>
          </a:r>
          <a:r>
            <a:rPr lang="en-US" sz="1800" kern="1200" dirty="0">
              <a:latin typeface="Helvetica Neue"/>
            </a:rPr>
            <a:t>-SMEs to access finance</a:t>
          </a:r>
          <a:endParaRPr lang="en-NL" sz="1800" kern="1200" dirty="0">
            <a:latin typeface="Helvetica Neue"/>
          </a:endParaRPr>
        </a:p>
      </dsp:txBody>
      <dsp:txXfrm>
        <a:off x="2760555" y="2450474"/>
        <a:ext cx="1453557" cy="1481344"/>
      </dsp:txXfrm>
    </dsp:sp>
    <dsp:sp modelId="{C6F72850-7609-4A70-A234-77712AAA0D6D}">
      <dsp:nvSpPr>
        <dsp:cNvPr id="0" name=""/>
        <dsp:cNvSpPr/>
      </dsp:nvSpPr>
      <dsp:spPr>
        <a:xfrm rot="11700000">
          <a:off x="908087" y="2440036"/>
          <a:ext cx="1525442" cy="528747"/>
        </a:xfrm>
        <a:prstGeom prst="lef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0725F313-4C26-4F1C-A5F4-8163C47B19E4}">
      <dsp:nvSpPr>
        <dsp:cNvPr id="0" name=""/>
        <dsp:cNvSpPr/>
      </dsp:nvSpPr>
      <dsp:spPr>
        <a:xfrm>
          <a:off x="-50522" y="1706345"/>
          <a:ext cx="1969197" cy="1601316"/>
        </a:xfrm>
        <a:prstGeom prst="roundRect">
          <a:avLst>
            <a:gd name="adj" fmla="val 10000"/>
          </a:avLst>
        </a:prstGeom>
        <a:solidFill>
          <a:schemeClr val="lt1">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Helvetica Neue"/>
            </a:rPr>
            <a:t>Donors</a:t>
          </a:r>
          <a:r>
            <a:rPr lang="en-US" sz="1600" kern="1200" dirty="0">
              <a:latin typeface="Helvetica Neue"/>
            </a:rPr>
            <a:t> can maximize their leverage by prescribing the use of these metrics in the work they support</a:t>
          </a:r>
          <a:endParaRPr lang="en-NL" sz="1600" kern="1200" dirty="0">
            <a:latin typeface="Helvetica Neue"/>
          </a:endParaRPr>
        </a:p>
      </dsp:txBody>
      <dsp:txXfrm>
        <a:off x="-3621" y="1753246"/>
        <a:ext cx="1875395" cy="1507514"/>
      </dsp:txXfrm>
    </dsp:sp>
    <dsp:sp modelId="{1AE7886D-3EC4-426C-B4E6-342E40CA315B}">
      <dsp:nvSpPr>
        <dsp:cNvPr id="0" name=""/>
        <dsp:cNvSpPr/>
      </dsp:nvSpPr>
      <dsp:spPr>
        <a:xfrm rot="14700000">
          <a:off x="1933865" y="1216038"/>
          <a:ext cx="1511481" cy="528747"/>
        </a:xfrm>
        <a:prstGeom prst="lef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F60445A8-A7B6-4A80-A13F-BE92FACD726D}">
      <dsp:nvSpPr>
        <dsp:cNvPr id="0" name=""/>
        <dsp:cNvSpPr/>
      </dsp:nvSpPr>
      <dsp:spPr>
        <a:xfrm>
          <a:off x="1488970" y="90481"/>
          <a:ext cx="1762492" cy="1409994"/>
        </a:xfrm>
        <a:prstGeom prst="roundRect">
          <a:avLst>
            <a:gd name="adj" fmla="val 10000"/>
          </a:avLst>
        </a:prstGeom>
        <a:solidFill>
          <a:schemeClr val="lt1">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Helvetica Neue"/>
            </a:rPr>
            <a:t>Lenders</a:t>
          </a:r>
          <a:r>
            <a:rPr lang="en-US" sz="1600" b="0" i="0" kern="1200" dirty="0">
              <a:latin typeface="Helvetica Neue"/>
            </a:rPr>
            <a:t> request these metrics and use them during pre-due diligence to save time</a:t>
          </a:r>
          <a:endParaRPr lang="en-US" sz="1600" kern="1200" dirty="0">
            <a:latin typeface="Helvetica Neue"/>
          </a:endParaRPr>
        </a:p>
      </dsp:txBody>
      <dsp:txXfrm>
        <a:off x="1530267" y="131778"/>
        <a:ext cx="1679898" cy="1327400"/>
      </dsp:txXfrm>
    </dsp:sp>
    <dsp:sp modelId="{EA79DEC9-0BB4-4D7E-A4A3-0B257D1CD01B}">
      <dsp:nvSpPr>
        <dsp:cNvPr id="0" name=""/>
        <dsp:cNvSpPr/>
      </dsp:nvSpPr>
      <dsp:spPr>
        <a:xfrm rot="17700000">
          <a:off x="3529322" y="1216038"/>
          <a:ext cx="1511481" cy="528747"/>
        </a:xfrm>
        <a:prstGeom prst="lef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5BD22E79-EF43-476D-9097-ECC0A36F797F}">
      <dsp:nvSpPr>
        <dsp:cNvPr id="0" name=""/>
        <dsp:cNvSpPr/>
      </dsp:nvSpPr>
      <dsp:spPr>
        <a:xfrm>
          <a:off x="3723206" y="90481"/>
          <a:ext cx="1762492" cy="1409994"/>
        </a:xfrm>
        <a:prstGeom prst="roundRect">
          <a:avLst>
            <a:gd name="adj" fmla="val 10000"/>
          </a:avLst>
        </a:prstGeom>
        <a:solidFill>
          <a:schemeClr val="lt1">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Helvetica Neue"/>
            </a:rPr>
            <a:t>Agri-SMEs</a:t>
          </a:r>
          <a:r>
            <a:rPr lang="en-US" sz="1600" b="0" i="0" kern="1200" dirty="0">
              <a:latin typeface="Helvetica Neue"/>
            </a:rPr>
            <a:t> prepare to report these metrics and get support where required</a:t>
          </a:r>
          <a:endParaRPr lang="en-NL" sz="1600" kern="1200" dirty="0">
            <a:latin typeface="Helvetica Neue"/>
          </a:endParaRPr>
        </a:p>
      </dsp:txBody>
      <dsp:txXfrm>
        <a:off x="3764503" y="131778"/>
        <a:ext cx="1679898" cy="1327400"/>
      </dsp:txXfrm>
    </dsp:sp>
    <dsp:sp modelId="{206CF1F8-CBD4-4E46-9DB2-3F31F93EC0F5}">
      <dsp:nvSpPr>
        <dsp:cNvPr id="0" name=""/>
        <dsp:cNvSpPr/>
      </dsp:nvSpPr>
      <dsp:spPr>
        <a:xfrm rot="20700000">
          <a:off x="4541139" y="2440036"/>
          <a:ext cx="1525442" cy="528747"/>
        </a:xfrm>
        <a:prstGeom prst="lef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F050681B-411B-49C8-BF4A-C5DF914AAE34}">
      <dsp:nvSpPr>
        <dsp:cNvPr id="0" name=""/>
        <dsp:cNvSpPr/>
      </dsp:nvSpPr>
      <dsp:spPr>
        <a:xfrm>
          <a:off x="5159346" y="1802006"/>
          <a:ext cx="1762492" cy="1409994"/>
        </a:xfrm>
        <a:prstGeom prst="roundRect">
          <a:avLst>
            <a:gd name="adj" fmla="val 10000"/>
          </a:avLst>
        </a:prstGeom>
        <a:solidFill>
          <a:schemeClr val="lt1">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Helvetica Neue"/>
            </a:rPr>
            <a:t>TA and BDS providers </a:t>
          </a:r>
          <a:r>
            <a:rPr lang="en-US" sz="1600" b="0" i="0" kern="1200" dirty="0">
              <a:latin typeface="Helvetica Neue"/>
            </a:rPr>
            <a:t>can target their support</a:t>
          </a:r>
          <a:endParaRPr lang="en-NL" sz="1600" kern="1200" dirty="0">
            <a:latin typeface="Helvetica Neue"/>
          </a:endParaRPr>
        </a:p>
      </dsp:txBody>
      <dsp:txXfrm>
        <a:off x="5200643" y="1843303"/>
        <a:ext cx="1679898" cy="132740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7F6AB-005B-4491-91B5-FCCDCA28AA33}" type="datetimeFigureOut">
              <a:rPr lang="en-NL" smtClean="0"/>
              <a:t>3/9/21</a:t>
            </a:fld>
            <a:endParaRPr lang="en-NL"/>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A5A54-4CC5-4FB7-9E70-0543C53416EA}" type="slidenum">
              <a:rPr lang="en-NL" smtClean="0"/>
              <a:t>‹#›</a:t>
            </a:fld>
            <a:endParaRPr lang="en-NL"/>
          </a:p>
        </p:txBody>
      </p:sp>
    </p:spTree>
    <p:extLst>
      <p:ext uri="{BB962C8B-B14F-4D97-AF65-F5344CB8AC3E}">
        <p14:creationId xmlns:p14="http://schemas.microsoft.com/office/powerpoint/2010/main" val="3653666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today’s webinar “ The secret to mobilizing funds for </a:t>
            </a:r>
            <a:r>
              <a:rPr lang="en-US" dirty="0" err="1"/>
              <a:t>agri</a:t>
            </a:r>
            <a:r>
              <a:rPr lang="en-US" dirty="0"/>
              <a:t>-SMEs ”.  We are expecting a large crowd today so we will wait a minute to get them settled. </a:t>
            </a:r>
          </a:p>
          <a:p>
            <a:r>
              <a:rPr lang="en-US" dirty="0"/>
              <a:t>  </a:t>
            </a:r>
            <a:endParaRPr lang="en-US" dirty="0">
              <a:cs typeface="Calibri"/>
            </a:endParaRPr>
          </a:p>
          <a:p>
            <a:r>
              <a:rPr lang="en-US" dirty="0"/>
              <a:t>Okay, I think we are ready to go. Thank you for joining us for today’s webinar, ““ The secret to mobilizing funds for </a:t>
            </a:r>
            <a:r>
              <a:rPr lang="en-US" dirty="0" err="1"/>
              <a:t>agri</a:t>
            </a:r>
            <a:r>
              <a:rPr lang="en-US" dirty="0"/>
              <a:t>-SMEs”. Today’s webinar is being hosted by AGRA and our presenters are from AGRA,  the Center for Financial Inclusion and </a:t>
            </a:r>
            <a:r>
              <a:rPr lang="en-US" dirty="0" err="1"/>
              <a:t>SCOPEinsight</a:t>
            </a:r>
            <a:r>
              <a:rPr lang="en-US" dirty="0"/>
              <a:t>.   </a:t>
            </a:r>
            <a:endParaRPr lang="en-US" dirty="0">
              <a:cs typeface="Calibri"/>
            </a:endParaRPr>
          </a:p>
          <a:p>
            <a:r>
              <a:rPr lang="en-US" dirty="0"/>
              <a:t>Before I introduce our speakers, I would like to cover a few housekeeping topics. </a:t>
            </a:r>
            <a:endParaRPr lang="en-US" dirty="0">
              <a:cs typeface="Calibri"/>
            </a:endParaRPr>
          </a:p>
          <a:p>
            <a:r>
              <a:rPr lang="en-US" dirty="0"/>
              <a:t>- Today’s webinar is being recorded. We will be able to share a link with you after the event is complete. We welcome you to revisit the content yourself and share it with colleagues. </a:t>
            </a:r>
            <a:endParaRPr lang="en-US" dirty="0">
              <a:cs typeface="Calibri"/>
            </a:endParaRPr>
          </a:p>
          <a:p>
            <a:r>
              <a:rPr lang="en-US" dirty="0"/>
              <a:t>- We also invite your comments and questions but please hold them until the end.  There will be ample time to ask questions </a:t>
            </a:r>
          </a:p>
        </p:txBody>
      </p:sp>
      <p:sp>
        <p:nvSpPr>
          <p:cNvPr id="4" name="Slide Number Placeholder 3"/>
          <p:cNvSpPr>
            <a:spLocks noGrp="1"/>
          </p:cNvSpPr>
          <p:nvPr>
            <p:ph type="sldNum" sz="quarter" idx="5"/>
          </p:nvPr>
        </p:nvSpPr>
        <p:spPr/>
        <p:txBody>
          <a:bodyPr/>
          <a:lstStyle/>
          <a:p>
            <a:fld id="{D4DA5A54-4CC5-4FB7-9E70-0543C53416EA}" type="slidenum">
              <a:rPr lang="en-NL" smtClean="0"/>
              <a:t>1</a:t>
            </a:fld>
            <a:endParaRPr lang="en-NL"/>
          </a:p>
        </p:txBody>
      </p:sp>
    </p:spTree>
    <p:extLst>
      <p:ext uri="{BB962C8B-B14F-4D97-AF65-F5344CB8AC3E}">
        <p14:creationId xmlns:p14="http://schemas.microsoft.com/office/powerpoint/2010/main" val="986015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a:t>The graduation process needs to be built on metrics that can also address info asymmetry</a:t>
            </a:r>
            <a:endParaRPr lang="en-US">
              <a:cs typeface="Calibri" panose="020F0502020204030204"/>
            </a:endParaRPr>
          </a:p>
          <a:p>
            <a:br>
              <a:rPr lang="en-US"/>
            </a:br>
            <a:endParaRPr lang="en-US"/>
          </a:p>
          <a:p>
            <a:endParaRPr lang="en-NL">
              <a:cs typeface="Calibri"/>
            </a:endParaRPr>
          </a:p>
        </p:txBody>
      </p:sp>
      <p:sp>
        <p:nvSpPr>
          <p:cNvPr id="4" name="Slide Number Placeholder 3"/>
          <p:cNvSpPr>
            <a:spLocks noGrp="1"/>
          </p:cNvSpPr>
          <p:nvPr>
            <p:ph type="sldNum" sz="quarter" idx="5"/>
          </p:nvPr>
        </p:nvSpPr>
        <p:spPr/>
        <p:txBody>
          <a:bodyPr/>
          <a:lstStyle/>
          <a:p>
            <a:fld id="{D4DA5A54-4CC5-4FB7-9E70-0543C53416EA}" type="slidenum">
              <a:rPr lang="en-NL" smtClean="0"/>
              <a:t>13</a:t>
            </a:fld>
            <a:endParaRPr lang="en-NL"/>
          </a:p>
        </p:txBody>
      </p:sp>
    </p:spTree>
    <p:extLst>
      <p:ext uri="{BB962C8B-B14F-4D97-AF65-F5344CB8AC3E}">
        <p14:creationId xmlns:p14="http://schemas.microsoft.com/office/powerpoint/2010/main" val="3714454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Recap here – Missed </a:t>
            </a:r>
            <a:r>
              <a:rPr lang="en-US" err="1">
                <a:cs typeface="Calibri"/>
              </a:rPr>
              <a:t>opp</a:t>
            </a:r>
            <a:r>
              <a:rPr lang="en-US">
                <a:cs typeface="Calibri"/>
              </a:rPr>
              <a:t> for both, graduation, one language</a:t>
            </a:r>
          </a:p>
          <a:p>
            <a:pPr marL="171450" indent="-171450">
              <a:buFont typeface="Arial"/>
              <a:buChar char="•"/>
            </a:pPr>
            <a:r>
              <a:rPr lang="en-US"/>
              <a:t>A standardized set of bankability metrics would alleviate some of the existing barriers faced by SMEs in accessing finance by serving as a common language between </a:t>
            </a:r>
            <a:r>
              <a:rPr lang="en-US" err="1"/>
              <a:t>agri</a:t>
            </a:r>
            <a:r>
              <a:rPr lang="en-US"/>
              <a:t>-SMEs and lenders.</a:t>
            </a:r>
          </a:p>
          <a:p>
            <a:pPr marL="1200150" lvl="1" indent="-171450">
              <a:buFont typeface="Arial"/>
              <a:buChar char="•"/>
            </a:pPr>
            <a:r>
              <a:rPr lang="en-GB"/>
              <a:t>For lenders, the metrics would provide an overview of the state of an </a:t>
            </a:r>
            <a:r>
              <a:rPr lang="en-GB" err="1"/>
              <a:t>agri</a:t>
            </a:r>
            <a:r>
              <a:rPr lang="en-GB"/>
              <a:t>-SME's business t</a:t>
            </a:r>
            <a:r>
              <a:rPr lang="en-US"/>
              <a:t>hat is robust enough for the lender to make an informed decision about whether to continue with due diligence</a:t>
            </a:r>
            <a:r>
              <a:rPr lang="en-GB"/>
              <a:t>.</a:t>
            </a:r>
            <a:endParaRPr lang="en-US">
              <a:cs typeface="Calibri"/>
            </a:endParaRPr>
          </a:p>
          <a:p>
            <a:pPr marL="1200150" lvl="1" indent="-171450">
              <a:buFont typeface="Arial"/>
              <a:buChar char="•"/>
            </a:pPr>
            <a:r>
              <a:rPr lang="en-US"/>
              <a:t>For </a:t>
            </a:r>
            <a:r>
              <a:rPr lang="en-US" err="1"/>
              <a:t>agri</a:t>
            </a:r>
            <a:r>
              <a:rPr lang="en-US"/>
              <a:t>-SMEs and the service providers that support them, the metrics would clarify the expectations of lenders, so they can better prepare for the assessments and respond to the lenders’ information requests more quickly and efficiently. In a way, these metrics are a guideline to getting ready for finance. </a:t>
            </a:r>
            <a:endParaRPr lang="en-GB">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D4DA5A54-4CC5-4FB7-9E70-0543C53416EA}" type="slidenum">
              <a:rPr lang="en-NL" smtClean="0"/>
              <a:t>14</a:t>
            </a:fld>
            <a:endParaRPr lang="en-NL"/>
          </a:p>
        </p:txBody>
      </p:sp>
    </p:spTree>
    <p:extLst>
      <p:ext uri="{BB962C8B-B14F-4D97-AF65-F5344CB8AC3E}">
        <p14:creationId xmlns:p14="http://schemas.microsoft.com/office/powerpoint/2010/main" val="3503207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dirty="0"/>
              <a:t>Extensive research: literature research; interviewed and surveyed over 90+ industry actors (social lenders, local financial institutions, TA/BDS providers and other supporting actors) involved in agri-SME lending; analyzed forms from different lenders; an Advisory Council of sector experts; leveraged other standard datasets and analysis of </a:t>
            </a:r>
            <a:r>
              <a:rPr lang="en-US" dirty="0" err="1"/>
              <a:t>SCOPEinsight's</a:t>
            </a:r>
            <a:r>
              <a:rPr lang="en-US" dirty="0"/>
              <a:t> comprehensive dataset</a:t>
            </a:r>
          </a:p>
          <a:p>
            <a:pPr marL="285750" indent="-285750">
              <a:buFont typeface="Arial,Sans-Serif"/>
              <a:buChar char="•"/>
            </a:pPr>
            <a:r>
              <a:rPr lang="en-US" dirty="0"/>
              <a:t>Common lender behaviors observed:</a:t>
            </a:r>
            <a:endParaRPr lang="en-US" dirty="0">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i="1" dirty="0"/>
              <a:t>Uncertainty about which metrics are the most relevant at each stage of the deal flow</a:t>
            </a:r>
            <a:r>
              <a:rPr lang="en-US" dirty="0"/>
              <a:t>– the information requested lacks a clear set of priorities, particularly earlier in the process, that would enable lenders to perform efficient pre-screening and initial evaluations. </a:t>
            </a:r>
            <a:endParaRPr lang="en-US" dirty="0">
              <a:cs typeface="Calibri" panose="020F0502020204030204"/>
            </a:endParaRPr>
          </a:p>
          <a:p>
            <a:pPr marL="628650" lvl="1" indent="-171450">
              <a:buFont typeface="Arial"/>
              <a:buChar char="•"/>
            </a:pPr>
            <a:r>
              <a:rPr lang="en-US" i="1" dirty="0"/>
              <a:t>Collect a large amount of generic business metrics</a:t>
            </a:r>
            <a:r>
              <a:rPr lang="en-US" dirty="0"/>
              <a:t> - When lenders were asked to prioritize, their responses varied from quantitative metrics to qualitative ones. </a:t>
            </a:r>
            <a:endParaRPr lang="en-US" dirty="0">
              <a:cs typeface="Calibri" panose="020F0502020204030204"/>
            </a:endParaRPr>
          </a:p>
          <a:p>
            <a:pPr marL="628650" lvl="1" indent="-171450">
              <a:buFont typeface="Arial"/>
              <a:buChar char="•"/>
            </a:pPr>
            <a:r>
              <a:rPr lang="en-US" i="1" dirty="0"/>
              <a:t>Request everything early on in the process</a:t>
            </a:r>
            <a:r>
              <a:rPr lang="en-US" dirty="0"/>
              <a:t> – given the high cost of due-diligence, lenders understandably request a lot of information but this hasn’t been optimized for pre-due diligence, so lenders end up requesting this long list of information from prospective clients from the start.</a:t>
            </a:r>
            <a:endParaRPr lang="en-US" dirty="0">
              <a:cs typeface="Calibri" panose="020F0502020204030204"/>
            </a:endParaRPr>
          </a:p>
          <a:p>
            <a:pPr marL="285750" indent="-171450">
              <a:buFont typeface="Arial"/>
              <a:buChar char="•"/>
            </a:pPr>
            <a:r>
              <a:rPr lang="en-US" dirty="0"/>
              <a:t>Decreased efficiency and certainty increases time/effort and risk, which hinders lending, particularly to smaller &amp; less-formal agri-SMEs – Deciding on a clear set of metrics can save lenders time and help them evaluate risk more efficiently.</a:t>
            </a:r>
            <a:endParaRPr lang="en-US" dirty="0">
              <a:cs typeface="Calibri"/>
            </a:endParaRPr>
          </a:p>
        </p:txBody>
      </p:sp>
      <p:sp>
        <p:nvSpPr>
          <p:cNvPr id="4" name="Slide Number Placeholder 3"/>
          <p:cNvSpPr>
            <a:spLocks noGrp="1"/>
          </p:cNvSpPr>
          <p:nvPr>
            <p:ph type="sldNum" sz="quarter" idx="5"/>
          </p:nvPr>
        </p:nvSpPr>
        <p:spPr/>
        <p:txBody>
          <a:bodyPr/>
          <a:lstStyle/>
          <a:p>
            <a:fld id="{D4DA5A54-4CC5-4FB7-9E70-0543C53416EA}" type="slidenum">
              <a:rPr lang="en-NL" smtClean="0"/>
              <a:t>15</a:t>
            </a:fld>
            <a:endParaRPr lang="en-NL"/>
          </a:p>
        </p:txBody>
      </p:sp>
    </p:spTree>
    <p:extLst>
      <p:ext uri="{BB962C8B-B14F-4D97-AF65-F5344CB8AC3E}">
        <p14:creationId xmlns:p14="http://schemas.microsoft.com/office/powerpoint/2010/main" val="383417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cs typeface="Calibri"/>
              </a:rPr>
              <a:t>Lenders agree that management capacity and governance are broadly important topics but unclear on the specifics as these metrics are challenging to quantify and verify during pre due diligence. </a:t>
            </a:r>
          </a:p>
          <a:p>
            <a:pPr marL="285750" indent="-285750">
              <a:buFont typeface="Arial"/>
              <a:buChar char="•"/>
            </a:pPr>
            <a:r>
              <a:rPr lang="en-US" dirty="0">
                <a:cs typeface="Calibri"/>
              </a:rPr>
              <a:t>Our research revealed important takeaways:</a:t>
            </a:r>
          </a:p>
          <a:p>
            <a:pPr marL="742950" lvl="1" indent="-285750">
              <a:buFont typeface="Arial"/>
              <a:buChar char="•"/>
            </a:pPr>
            <a:r>
              <a:rPr lang="en-US" u="sng" dirty="0">
                <a:cs typeface="Calibri"/>
              </a:rPr>
              <a:t>From 400 metrics on 2336 agri-SMEs in the SCOPEinsight dataset</a:t>
            </a:r>
            <a:r>
              <a:rPr lang="en-US" dirty="0">
                <a:cs typeface="Calibri"/>
              </a:rPr>
              <a:t> - </a:t>
            </a:r>
            <a:r>
              <a:rPr lang="en-US" dirty="0"/>
              <a:t>high scores in the “marketing strategies” (including pricing and market monitoring), “internal organization” (including risk and compliance), “governance”, and “business planning” dimensions increased the likelihood of an agri-SME receiving a loan, implying increased creditworthiness.</a:t>
            </a:r>
            <a:endParaRPr lang="en-US" dirty="0">
              <a:cs typeface="Calibri"/>
            </a:endParaRPr>
          </a:p>
          <a:p>
            <a:pPr marL="742950" lvl="1" indent="-285750">
              <a:buFont typeface="Arial"/>
              <a:buChar char="•"/>
            </a:pPr>
            <a:r>
              <a:rPr lang="en-US" u="sng" dirty="0">
                <a:cs typeface="Calibri"/>
              </a:rPr>
              <a:t>From</a:t>
            </a:r>
            <a:r>
              <a:rPr lang="en-US" u="sng" dirty="0"/>
              <a:t> CSAF members' portfolio and client data</a:t>
            </a:r>
            <a:r>
              <a:rPr lang="en-US" dirty="0"/>
              <a:t> - governance and internal management are the primary reasons for default, making the ability of lenders to assess against these themes essential to successful lending</a:t>
            </a:r>
            <a:endParaRPr lang="en-US" dirty="0">
              <a:cs typeface="Calibri"/>
            </a:endParaRPr>
          </a:p>
          <a:p>
            <a:pPr marL="285750" lvl="0" indent="-285750">
              <a:buFont typeface="Arial"/>
              <a:buChar char="•"/>
            </a:pPr>
            <a:r>
              <a:rPr lang="en-US" dirty="0">
                <a:cs typeface="Calibri"/>
              </a:rPr>
              <a:t>Opportunity for agri-SMEs to share alternative information with lenders than can support their creditworthiness, without physical collateral</a:t>
            </a:r>
          </a:p>
          <a:p>
            <a:pPr marL="742950" lvl="1" indent="-2857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D4DA5A54-4CC5-4FB7-9E70-0543C53416EA}" type="slidenum">
              <a:rPr lang="en-NL" smtClean="0"/>
              <a:t>17</a:t>
            </a:fld>
            <a:endParaRPr lang="en-NL"/>
          </a:p>
        </p:txBody>
      </p:sp>
    </p:spTree>
    <p:extLst>
      <p:ext uri="{BB962C8B-B14F-4D97-AF65-F5344CB8AC3E}">
        <p14:creationId xmlns:p14="http://schemas.microsoft.com/office/powerpoint/2010/main" val="3329257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common language, the "bankability metrics", is no longer a secret! This set of straightforward data points for agri-SMEs to report to lenders is organized to align to a lender's typical deal flow: from sourcing and pre-screening, through their initial assessment to full due diligence.</a:t>
            </a:r>
          </a:p>
          <a:p>
            <a:pPr marL="285750" indent="-285750">
              <a:buFont typeface="Arial"/>
              <a:buChar char="•"/>
            </a:pPr>
            <a:r>
              <a:rPr lang="en-US" dirty="0">
                <a:cs typeface="Calibri"/>
              </a:rPr>
              <a:t>General section – includes information metrics that are organized around four main areas:</a:t>
            </a:r>
            <a:endParaRPr lang="en-US" dirty="0"/>
          </a:p>
          <a:p>
            <a:pPr marL="742950" lvl="1" indent="-285750">
              <a:buFont typeface="Arial"/>
              <a:buChar char="•"/>
            </a:pPr>
            <a:r>
              <a:rPr lang="en-US" dirty="0">
                <a:cs typeface="Calibri"/>
              </a:rPr>
              <a:t>Company information - </a:t>
            </a:r>
            <a:r>
              <a:rPr lang="en-US" dirty="0"/>
              <a:t>Business activity, business type, registration and tax ID, organization structure, etc. </a:t>
            </a:r>
            <a:endParaRPr lang="en-US" dirty="0">
              <a:cs typeface="Calibri"/>
            </a:endParaRPr>
          </a:p>
          <a:p>
            <a:pPr marL="742950" lvl="1" indent="-285750">
              <a:buFont typeface="Arial"/>
              <a:buChar char="•"/>
            </a:pPr>
            <a:r>
              <a:rPr lang="en-US" dirty="0">
                <a:cs typeface="Calibri"/>
              </a:rPr>
              <a:t>Contact information - </a:t>
            </a:r>
            <a:r>
              <a:rPr lang="en-US" dirty="0"/>
              <a:t>Location, address, and primary contact details</a:t>
            </a:r>
            <a:endParaRPr lang="en-US" dirty="0">
              <a:cs typeface="Calibri"/>
            </a:endParaRPr>
          </a:p>
          <a:p>
            <a:pPr marL="742950" lvl="1" indent="-285750">
              <a:buFont typeface="Arial"/>
              <a:buChar char="•"/>
            </a:pPr>
            <a:r>
              <a:rPr lang="en-US" dirty="0">
                <a:cs typeface="Calibri"/>
              </a:rPr>
              <a:t>Finance request - </a:t>
            </a:r>
            <a:r>
              <a:rPr lang="en-US" dirty="0"/>
              <a:t>Loan amount requested, financing purpose, timeframe when financing is needed, and how it will be repaid</a:t>
            </a:r>
            <a:endParaRPr lang="en-US" dirty="0">
              <a:cs typeface="Calibri"/>
            </a:endParaRPr>
          </a:p>
          <a:p>
            <a:pPr marL="742950" lvl="1" indent="-285750">
              <a:buFont typeface="Arial"/>
              <a:buChar char="•"/>
            </a:pPr>
            <a:r>
              <a:rPr lang="en-US" dirty="0">
                <a:cs typeface="Calibri"/>
              </a:rPr>
              <a:t>Documents - </a:t>
            </a:r>
            <a:r>
              <a:rPr lang="en-US" dirty="0"/>
              <a:t>Comprehensive list of financial and legal documents</a:t>
            </a:r>
            <a:endParaRPr lang="en-US" dirty="0">
              <a:cs typeface="Calibri"/>
            </a:endParaRPr>
          </a:p>
          <a:p>
            <a:pPr marL="285750" indent="-285750">
              <a:buFont typeface="Arial"/>
              <a:buChar char="•"/>
            </a:pPr>
            <a:r>
              <a:rPr lang="en-US" dirty="0">
                <a:cs typeface="Calibri"/>
              </a:rPr>
              <a:t>Bankability section, which we'll explore the highlights of in more detail</a:t>
            </a:r>
          </a:p>
          <a:p>
            <a:pPr marL="742950" lvl="1" indent="-285750">
              <a:buFont typeface="Arial"/>
              <a:buChar char="•"/>
            </a:pPr>
            <a:r>
              <a:rPr lang="en-US" dirty="0">
                <a:cs typeface="Calibri"/>
              </a:rPr>
              <a:t>Business activity - </a:t>
            </a:r>
            <a:r>
              <a:rPr lang="en-US" dirty="0"/>
              <a:t>information on the organization size, experience, business activity, links to markets, and level of indebtedness. (mostly quantitative)</a:t>
            </a:r>
            <a:endParaRPr lang="en-US" dirty="0">
              <a:cs typeface="Calibri"/>
            </a:endParaRPr>
          </a:p>
          <a:p>
            <a:pPr marL="742950" lvl="1" indent="-285750">
              <a:buFont typeface="Arial"/>
              <a:buChar char="•"/>
            </a:pPr>
            <a:r>
              <a:rPr lang="en-US" dirty="0">
                <a:cs typeface="Calibri"/>
              </a:rPr>
              <a:t>Governance - </a:t>
            </a:r>
            <a:r>
              <a:rPr lang="en-US" dirty="0"/>
              <a:t>information on the management team, their experience, dedication, and decision-making processes (highly qualitative and difficult to measure)</a:t>
            </a:r>
            <a:endParaRPr lang="en-US" dirty="0">
              <a:cs typeface="Calibri"/>
            </a:endParaRPr>
          </a:p>
          <a:p>
            <a:pPr marL="742950" lvl="1" indent="-285750">
              <a:buFont typeface="Arial"/>
              <a:buChar char="•"/>
            </a:pPr>
            <a:r>
              <a:rPr lang="en-US" dirty="0">
                <a:cs typeface="Calibri"/>
              </a:rPr>
              <a:t>Financials: key balance sheet &amp; income statement metrics, as might be expected. Lenders consider audited financials significantly more reliable.</a:t>
            </a:r>
          </a:p>
        </p:txBody>
      </p:sp>
      <p:sp>
        <p:nvSpPr>
          <p:cNvPr id="4" name="Slide Number Placeholder 3"/>
          <p:cNvSpPr>
            <a:spLocks noGrp="1"/>
          </p:cNvSpPr>
          <p:nvPr>
            <p:ph type="sldNum" sz="quarter" idx="5"/>
          </p:nvPr>
        </p:nvSpPr>
        <p:spPr/>
        <p:txBody>
          <a:bodyPr/>
          <a:lstStyle/>
          <a:p>
            <a:fld id="{D4DA5A54-4CC5-4FB7-9E70-0543C53416EA}" type="slidenum">
              <a:rPr lang="en-NL" smtClean="0"/>
              <a:t>18</a:t>
            </a:fld>
            <a:endParaRPr lang="en-NL"/>
          </a:p>
        </p:txBody>
      </p:sp>
    </p:spTree>
    <p:extLst>
      <p:ext uri="{BB962C8B-B14F-4D97-AF65-F5344CB8AC3E}">
        <p14:creationId xmlns:p14="http://schemas.microsoft.com/office/powerpoint/2010/main" val="2160813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cs typeface="Calibri"/>
              </a:rPr>
              <a:t>The business activity section has 6 metrics: (in addition to the ones on the screen) year founded, number of employees, disclosure of financial obligations</a:t>
            </a:r>
          </a:p>
          <a:p>
            <a:pPr marL="285750" indent="-285750">
              <a:buFont typeface="Arial"/>
              <a:buChar char="•"/>
            </a:pPr>
            <a:r>
              <a:rPr lang="en-US">
                <a:cs typeface="Calibri"/>
              </a:rPr>
              <a:t>Highlighting here 3 main metrics that are a clear indication of the business activity that lenders look into:</a:t>
            </a:r>
          </a:p>
          <a:p>
            <a:pPr marL="1200150" lvl="1" indent="-285750">
              <a:buFont typeface="Arial"/>
              <a:buChar char="•"/>
            </a:pPr>
            <a:r>
              <a:rPr lang="en-US">
                <a:cs typeface="Calibri"/>
              </a:rPr>
              <a:t>Top 3 products – information on your core business activity </a:t>
            </a:r>
          </a:p>
          <a:p>
            <a:pPr marL="1200150" lvl="1" indent="-285750">
              <a:buFont typeface="Arial"/>
              <a:buChar char="•"/>
            </a:pPr>
            <a:r>
              <a:rPr lang="en-US">
                <a:cs typeface="Calibri"/>
              </a:rPr>
              <a:t>Top 3 clients – information on markets</a:t>
            </a:r>
          </a:p>
          <a:p>
            <a:pPr marL="1200150" lvl="1" indent="-285750">
              <a:buFont typeface="Arial"/>
              <a:buChar char="•"/>
            </a:pPr>
            <a:r>
              <a:rPr lang="en-US">
                <a:cs typeface="Calibri"/>
              </a:rPr>
              <a:t>Contract and pricing – information on price stability </a:t>
            </a:r>
          </a:p>
        </p:txBody>
      </p:sp>
      <p:sp>
        <p:nvSpPr>
          <p:cNvPr id="4" name="Slide Number Placeholder 3"/>
          <p:cNvSpPr>
            <a:spLocks noGrp="1"/>
          </p:cNvSpPr>
          <p:nvPr>
            <p:ph type="sldNum" sz="quarter" idx="5"/>
          </p:nvPr>
        </p:nvSpPr>
        <p:spPr/>
        <p:txBody>
          <a:bodyPr/>
          <a:lstStyle/>
          <a:p>
            <a:fld id="{D4DA5A54-4CC5-4FB7-9E70-0543C53416EA}" type="slidenum">
              <a:rPr lang="en-NL" smtClean="0"/>
              <a:t>19</a:t>
            </a:fld>
            <a:endParaRPr lang="en-NL"/>
          </a:p>
        </p:txBody>
      </p:sp>
    </p:spTree>
    <p:extLst>
      <p:ext uri="{BB962C8B-B14F-4D97-AF65-F5344CB8AC3E}">
        <p14:creationId xmlns:p14="http://schemas.microsoft.com/office/powerpoint/2010/main" val="2808698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Reiterate - ascertaining management skills and governance capacity is challenging</a:t>
            </a:r>
          </a:p>
          <a:p>
            <a:pPr marL="285750" indent="-285750">
              <a:buFont typeface="Arial"/>
              <a:buChar char="•"/>
            </a:pPr>
            <a:r>
              <a:rPr lang="en-US">
                <a:cs typeface="Calibri"/>
              </a:rPr>
              <a:t>Proxies to measure </a:t>
            </a:r>
            <a:r>
              <a:rPr lang="en-US"/>
              <a:t>governance, management capacity and experience</a:t>
            </a:r>
            <a:endParaRPr lang="en-US">
              <a:cs typeface="Calibri"/>
            </a:endParaRPr>
          </a:p>
        </p:txBody>
      </p:sp>
      <p:sp>
        <p:nvSpPr>
          <p:cNvPr id="4" name="Slide Number Placeholder 3"/>
          <p:cNvSpPr>
            <a:spLocks noGrp="1"/>
          </p:cNvSpPr>
          <p:nvPr>
            <p:ph type="sldNum" sz="quarter" idx="5"/>
          </p:nvPr>
        </p:nvSpPr>
        <p:spPr/>
        <p:txBody>
          <a:bodyPr/>
          <a:lstStyle/>
          <a:p>
            <a:fld id="{D4DA5A54-4CC5-4FB7-9E70-0543C53416EA}" type="slidenum">
              <a:rPr lang="en-NL" smtClean="0"/>
              <a:t>20</a:t>
            </a:fld>
            <a:endParaRPr lang="en-NL"/>
          </a:p>
        </p:txBody>
      </p:sp>
    </p:spTree>
    <p:extLst>
      <p:ext uri="{BB962C8B-B14F-4D97-AF65-F5344CB8AC3E}">
        <p14:creationId xmlns:p14="http://schemas.microsoft.com/office/powerpoint/2010/main" val="1728181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dirty="0"/>
              <a:t>A shared understanding will help </a:t>
            </a:r>
            <a:r>
              <a:rPr lang="en-US" dirty="0" err="1"/>
              <a:t>agri</a:t>
            </a:r>
            <a:r>
              <a:rPr lang="en-US" dirty="0"/>
              <a:t>-SMEs be successful businesses and banks lend to agricultural businesses, helping to break the </a:t>
            </a:r>
            <a:r>
              <a:rPr lang="en-US" dirty="0" err="1"/>
              <a:t>agri</a:t>
            </a:r>
            <a:r>
              <a:rPr lang="en-US" dirty="0"/>
              <a:t>-SME finance deadlock</a:t>
            </a:r>
          </a:p>
          <a:p>
            <a:pPr marL="171450" indent="-171450">
              <a:buFont typeface="Arial,Sans-Serif"/>
              <a:buChar char="•"/>
            </a:pPr>
            <a:r>
              <a:rPr lang="en-US" dirty="0"/>
              <a:t>Stakeholders of all types should benefit:</a:t>
            </a:r>
          </a:p>
          <a:p>
            <a:pPr marL="628650" lvl="1" indent="-171450">
              <a:buFont typeface="Arial,Sans-Serif"/>
              <a:buChar char="•"/>
            </a:pPr>
            <a:r>
              <a:rPr lang="en-US" dirty="0"/>
              <a:t>Lenders should request these metrics from prospective </a:t>
            </a:r>
            <a:r>
              <a:rPr lang="en-US" dirty="0" err="1"/>
              <a:t>agri</a:t>
            </a:r>
            <a:r>
              <a:rPr lang="en-US" dirty="0"/>
              <a:t>-SMEs during the pre-screening process, saving time and making a pre-due diligence decision more confidently. They can also clarify their lending expectations by sharing the metrics with the </a:t>
            </a:r>
            <a:r>
              <a:rPr lang="en-US" dirty="0" err="1"/>
              <a:t>agri</a:t>
            </a:r>
            <a:r>
              <a:rPr lang="en-US" dirty="0"/>
              <a:t>-SME support providers they work with.</a:t>
            </a:r>
          </a:p>
          <a:p>
            <a:pPr marL="628650" lvl="1" indent="-171450">
              <a:buFont typeface="Arial,Sans-Serif"/>
              <a:buChar char="•"/>
            </a:pPr>
            <a:r>
              <a:rPr lang="en-US" dirty="0"/>
              <a:t>Agri-SMEs should prepare to report these metrics and seek support if required</a:t>
            </a:r>
          </a:p>
          <a:p>
            <a:pPr marL="628650" lvl="1" indent="-171450">
              <a:buFont typeface="Arial,Sans-Serif"/>
              <a:buChar char="•"/>
            </a:pPr>
            <a:r>
              <a:rPr lang="en-US" dirty="0"/>
              <a:t>TA and BDS providers should use the metrics to identify an </a:t>
            </a:r>
            <a:r>
              <a:rPr lang="en-US" dirty="0" err="1"/>
              <a:t>agri</a:t>
            </a:r>
            <a:r>
              <a:rPr lang="en-US" dirty="0"/>
              <a:t>-SME’s pain points and build their capacity accordingly. They can also seek minimum lending requirements from the lenders in their network, establishing a clear eligibility baseline for each lender.</a:t>
            </a:r>
          </a:p>
          <a:p>
            <a:pPr marL="628650" lvl="1" indent="-171450">
              <a:buFont typeface="Arial,Sans-Serif"/>
              <a:buChar char="•"/>
            </a:pPr>
            <a:r>
              <a:rPr lang="en-US" dirty="0"/>
              <a:t>Additionally, donors should maximize their leverage by prescribing the use of these metrics in the work they support</a:t>
            </a:r>
          </a:p>
          <a:p>
            <a:pPr marL="628650" lvl="1" indent="-171450">
              <a:buFont typeface="Arial,Sans-Serif"/>
              <a:buChar char="•"/>
            </a:pPr>
            <a:r>
              <a:rPr lang="en-US" dirty="0"/>
              <a:t>And widespread adoption could also improve the efficiency of matchmaking platforms, including the AGRF Deal Room, and the hundreds of other investment services and information solutions, like VC4Africa and AVPA</a:t>
            </a:r>
          </a:p>
          <a:p>
            <a:pPr marL="171450" lvl="0" indent="-171450">
              <a:buFont typeface="Arial,Sans-Serif"/>
              <a:buChar char="•"/>
            </a:pPr>
            <a:r>
              <a:rPr lang="en-US" dirty="0"/>
              <a:t>If you’d like to be involved, get in touch with the team!</a:t>
            </a:r>
          </a:p>
          <a:p>
            <a:pPr marL="171450" indent="-171450">
              <a:buFont typeface="Arial,Sans-Serif"/>
              <a:buChar char="•"/>
            </a:pPr>
            <a:r>
              <a:rPr lang="en-US" dirty="0"/>
              <a:t>In summary, lower transaction costs are one less barrier for </a:t>
            </a:r>
            <a:r>
              <a:rPr lang="en-US" dirty="0" err="1"/>
              <a:t>agri</a:t>
            </a:r>
            <a:r>
              <a:rPr lang="en-US" dirty="0"/>
              <a:t>-SMEs accessing the finance they need to grow and meet the food needs of the future.</a:t>
            </a:r>
          </a:p>
          <a:p>
            <a:endParaRPr lang="en-NL" dirty="0"/>
          </a:p>
        </p:txBody>
      </p:sp>
      <p:sp>
        <p:nvSpPr>
          <p:cNvPr id="4" name="Slide Number Placeholder 3"/>
          <p:cNvSpPr>
            <a:spLocks noGrp="1"/>
          </p:cNvSpPr>
          <p:nvPr>
            <p:ph type="sldNum" sz="quarter" idx="5"/>
          </p:nvPr>
        </p:nvSpPr>
        <p:spPr/>
        <p:txBody>
          <a:bodyPr/>
          <a:lstStyle/>
          <a:p>
            <a:fld id="{D4DA5A54-4CC5-4FB7-9E70-0543C53416EA}" type="slidenum">
              <a:rPr lang="en-NL" smtClean="0"/>
              <a:t>23</a:t>
            </a:fld>
            <a:endParaRPr lang="en-NL"/>
          </a:p>
        </p:txBody>
      </p:sp>
    </p:spTree>
    <p:extLst>
      <p:ext uri="{BB962C8B-B14F-4D97-AF65-F5344CB8AC3E}">
        <p14:creationId xmlns:p14="http://schemas.microsoft.com/office/powerpoint/2010/main" val="3226711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Helvetica Neue"/>
              </a:rPr>
              <a:t>How easy/hard is this? Is this short or long term? Start thinking about / starting the adoption of about applying them to your business / incorporating them into your processes</a:t>
            </a:r>
            <a:endParaRPr lang="en-US" dirty="0"/>
          </a:p>
        </p:txBody>
      </p:sp>
      <p:sp>
        <p:nvSpPr>
          <p:cNvPr id="4" name="Slide Number Placeholder 3"/>
          <p:cNvSpPr>
            <a:spLocks noGrp="1"/>
          </p:cNvSpPr>
          <p:nvPr>
            <p:ph type="sldNum" sz="quarter" idx="5"/>
          </p:nvPr>
        </p:nvSpPr>
        <p:spPr/>
        <p:txBody>
          <a:bodyPr/>
          <a:lstStyle/>
          <a:p>
            <a:fld id="{D4DA5A54-4CC5-4FB7-9E70-0543C53416EA}" type="slidenum">
              <a:rPr lang="en-NL" smtClean="0"/>
              <a:t>24</a:t>
            </a:fld>
            <a:endParaRPr lang="en-NL"/>
          </a:p>
        </p:txBody>
      </p:sp>
    </p:spTree>
    <p:extLst>
      <p:ext uri="{BB962C8B-B14F-4D97-AF65-F5344CB8AC3E}">
        <p14:creationId xmlns:p14="http://schemas.microsoft.com/office/powerpoint/2010/main" val="2831663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have an impressive line up of speakers.  First we will hear from Hedwig </a:t>
            </a:r>
            <a:r>
              <a:rPr lang="en-US" dirty="0" err="1">
                <a:cs typeface="Calibri"/>
              </a:rPr>
              <a:t>Sierwertsen</a:t>
            </a:r>
            <a:r>
              <a:rPr lang="en-US" dirty="0">
                <a:cs typeface="Calibri"/>
              </a:rPr>
              <a:t> who is the head of Inclusive finance at AGRA.  Then we will hear from </a:t>
            </a:r>
            <a:r>
              <a:rPr lang="en-US" dirty="0" err="1">
                <a:cs typeface="Calibri"/>
              </a:rPr>
              <a:t>SCOPEinsight's</a:t>
            </a:r>
            <a:r>
              <a:rPr lang="en-US" dirty="0">
                <a:cs typeface="Calibri"/>
              </a:rPr>
              <a:t> Chief Operating Officer, </a:t>
            </a:r>
            <a:r>
              <a:rPr lang="en-US" dirty="0" err="1">
                <a:cs typeface="Calibri"/>
              </a:rPr>
              <a:t>Marise</a:t>
            </a:r>
            <a:r>
              <a:rPr lang="en-US" dirty="0">
                <a:cs typeface="Calibri"/>
              </a:rPr>
              <a:t> </a:t>
            </a:r>
            <a:r>
              <a:rPr lang="en-US" dirty="0" err="1">
                <a:cs typeface="Calibri"/>
              </a:rPr>
              <a:t>Blom</a:t>
            </a:r>
            <a:r>
              <a:rPr lang="en-US" dirty="0">
                <a:cs typeface="Calibri"/>
              </a:rPr>
              <a:t>.  Followed by Eda </a:t>
            </a:r>
            <a:r>
              <a:rPr lang="en-US" dirty="0" err="1">
                <a:cs typeface="Calibri"/>
              </a:rPr>
              <a:t>Dokle</a:t>
            </a:r>
            <a:r>
              <a:rPr lang="en-US" dirty="0">
                <a:cs typeface="Calibri"/>
              </a:rPr>
              <a:t> who is a research specialist at the center for financial inclusion and finally from Henry </a:t>
            </a:r>
            <a:r>
              <a:rPr lang="en-US" dirty="0" err="1">
                <a:cs typeface="Calibri"/>
              </a:rPr>
              <a:t>brust</a:t>
            </a:r>
            <a:r>
              <a:rPr lang="en-US" dirty="0">
                <a:cs typeface="Calibri"/>
              </a:rPr>
              <a:t> who is CFI's Director of Research.</a:t>
            </a:r>
          </a:p>
        </p:txBody>
      </p:sp>
      <p:sp>
        <p:nvSpPr>
          <p:cNvPr id="4" name="Slide Number Placeholder 3"/>
          <p:cNvSpPr>
            <a:spLocks noGrp="1"/>
          </p:cNvSpPr>
          <p:nvPr>
            <p:ph type="sldNum" sz="quarter" idx="5"/>
          </p:nvPr>
        </p:nvSpPr>
        <p:spPr/>
        <p:txBody>
          <a:bodyPr/>
          <a:lstStyle/>
          <a:p>
            <a:fld id="{D4DA5A54-4CC5-4FB7-9E70-0543C53416EA}" type="slidenum">
              <a:rPr lang="en-NL" smtClean="0"/>
              <a:t>2</a:t>
            </a:fld>
            <a:endParaRPr lang="en-NL"/>
          </a:p>
        </p:txBody>
      </p:sp>
    </p:spTree>
    <p:extLst>
      <p:ext uri="{BB962C8B-B14F-4D97-AF65-F5344CB8AC3E}">
        <p14:creationId xmlns:p14="http://schemas.microsoft.com/office/powerpoint/2010/main" val="1744150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Our presentation today is divided into seven parts.  The first section will cover why AGRA invested in the metrics presented to you today.  the second part will explain why agri-SMEs fail to access finance.  The third part will cover why a common language is essential for access to finance.  Then we will uncover what the secret langague is and what can be found in the bankability report.  Then we will explain how this can become the normal and we will finished by a short Q&amp;A session where you can type your questions into the chat.</a:t>
            </a:r>
          </a:p>
        </p:txBody>
      </p:sp>
      <p:sp>
        <p:nvSpPr>
          <p:cNvPr id="4" name="Slide Number Placeholder 3"/>
          <p:cNvSpPr>
            <a:spLocks noGrp="1"/>
          </p:cNvSpPr>
          <p:nvPr>
            <p:ph type="sldNum" sz="quarter" idx="5"/>
          </p:nvPr>
        </p:nvSpPr>
        <p:spPr/>
        <p:txBody>
          <a:bodyPr/>
          <a:lstStyle/>
          <a:p>
            <a:fld id="{D4DA5A54-4CC5-4FB7-9E70-0543C53416EA}" type="slidenum">
              <a:rPr lang="en-NL" smtClean="0"/>
              <a:t>3</a:t>
            </a:fld>
            <a:endParaRPr lang="en-NL"/>
          </a:p>
        </p:txBody>
      </p:sp>
    </p:spTree>
    <p:extLst>
      <p:ext uri="{BB962C8B-B14F-4D97-AF65-F5344CB8AC3E}">
        <p14:creationId xmlns:p14="http://schemas.microsoft.com/office/powerpoint/2010/main" val="718534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AGRA was created by Kofi Annan in 2006 to facilitate a uniquely African green revolution whereby millions of small scale producers are enabled to improve their yields and income in a sustainable manner. Agricultural MSMEs are key in delivering better seeds, blended fertilizer, post harvest technology and market access to small scale producers. If we cannot make these MSMEs more competitive we will fail to reach farmers with affordable products and services.  Making MSMEs more competitive means they need access to finance. However, the annual lending gap in sub-Sharan Africa is estimated to be sixty five billion dollars a year. This reality translates into </a:t>
            </a:r>
            <a:r>
              <a:rPr lang="en-US" err="1"/>
              <a:t>agri</a:t>
            </a:r>
            <a:r>
              <a:rPr lang="en-US"/>
              <a:t>-SMEs not having the necessary finance to grow and investors missing big investment opportunities. So why do MSMEs not get access to finance?</a:t>
            </a:r>
            <a:endParaRPr lang="en-NL"/>
          </a:p>
        </p:txBody>
      </p:sp>
      <p:sp>
        <p:nvSpPr>
          <p:cNvPr id="4" name="Slide Number Placeholder 3"/>
          <p:cNvSpPr>
            <a:spLocks noGrp="1"/>
          </p:cNvSpPr>
          <p:nvPr>
            <p:ph type="sldNum" sz="quarter" idx="5"/>
          </p:nvPr>
        </p:nvSpPr>
        <p:spPr/>
        <p:txBody>
          <a:bodyPr/>
          <a:lstStyle/>
          <a:p>
            <a:fld id="{D4DA5A54-4CC5-4FB7-9E70-0543C53416EA}" type="slidenum">
              <a:rPr lang="en-NL" smtClean="0"/>
              <a:t>5</a:t>
            </a:fld>
            <a:endParaRPr lang="en-NL"/>
          </a:p>
        </p:txBody>
      </p:sp>
    </p:spTree>
    <p:extLst>
      <p:ext uri="{BB962C8B-B14F-4D97-AF65-F5344CB8AC3E}">
        <p14:creationId xmlns:p14="http://schemas.microsoft.com/office/powerpoint/2010/main" val="2641976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There are many reasons for MSMEs not getting access to finance, some are related to the MSMEs themselves and some are related to the way bankers think about MSMEs. Most MSMEs cannot easily proof to banks that they can productively use the loan and repay it. I always say that bankers are people that finance you when you can proof that you do not need the money! So how do we support MSMEs to proof in an efficient manner (because for bankers time is money) that they are an interesting client for the financier? By starting to speak the same language!</a:t>
            </a:r>
            <a:endParaRPr lang="en-US" dirty="0"/>
          </a:p>
        </p:txBody>
      </p:sp>
      <p:sp>
        <p:nvSpPr>
          <p:cNvPr id="4" name="Slide Number Placeholder 3"/>
          <p:cNvSpPr>
            <a:spLocks noGrp="1"/>
          </p:cNvSpPr>
          <p:nvPr>
            <p:ph type="sldNum" sz="quarter" idx="5"/>
          </p:nvPr>
        </p:nvSpPr>
        <p:spPr/>
        <p:txBody>
          <a:bodyPr/>
          <a:lstStyle/>
          <a:p>
            <a:fld id="{CCC4562D-EE7B-084C-9701-8544EECE47DD}" type="slidenum">
              <a:rPr lang="en-BE" smtClean="0"/>
              <a:t>6</a:t>
            </a:fld>
            <a:endParaRPr lang="en-BE"/>
          </a:p>
        </p:txBody>
      </p:sp>
    </p:spTree>
    <p:extLst>
      <p:ext uri="{BB962C8B-B14F-4D97-AF65-F5344CB8AC3E}">
        <p14:creationId xmlns:p14="http://schemas.microsoft.com/office/powerpoint/2010/main" val="3075019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cs typeface="Calibri"/>
              </a:rPr>
              <a:t>So in order to support MSMEs and banks to speak the same language, AGRA looked at how the market for microfinance boomed in the late nineties. Microfinance institutions evolved from marginal small non professional institutions into a flourishing sector, when MFIs, funders and supporters agreed on common performance standards and started to use those standards in rating tools and during due diligence. These standards then evolved in a matchmaking platform called MIX market which became one of the largest data sharing platform for the microfinance sector, brokering millions of dollars each year. AGRA saw the analogy: what if we can develop common indicators that can be used for rating, due diligence and performance measurement of Agricultural SMEs? And see where we are today: Sharing with you version 1.0 of that common language.</a:t>
            </a:r>
          </a:p>
        </p:txBody>
      </p:sp>
      <p:sp>
        <p:nvSpPr>
          <p:cNvPr id="4" name="Tijdelijke aanduiding voor dianummer 3"/>
          <p:cNvSpPr>
            <a:spLocks noGrp="1"/>
          </p:cNvSpPr>
          <p:nvPr>
            <p:ph type="sldNum" sz="quarter" idx="5"/>
          </p:nvPr>
        </p:nvSpPr>
        <p:spPr/>
        <p:txBody>
          <a:bodyPr/>
          <a:lstStyle/>
          <a:p>
            <a:fld id="{D4DA5A54-4CC5-4FB7-9E70-0543C53416EA}" type="slidenum">
              <a:rPr lang="en-NL" smtClean="0"/>
              <a:t>7</a:t>
            </a:fld>
            <a:endParaRPr lang="en-NL"/>
          </a:p>
        </p:txBody>
      </p:sp>
    </p:spTree>
    <p:extLst>
      <p:ext uri="{BB962C8B-B14F-4D97-AF65-F5344CB8AC3E}">
        <p14:creationId xmlns:p14="http://schemas.microsoft.com/office/powerpoint/2010/main" val="3349164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D4DA5A54-4CC5-4FB7-9E70-0543C53416EA}" type="slidenum">
              <a:rPr lang="en-NL" smtClean="0"/>
              <a:t>9</a:t>
            </a:fld>
            <a:endParaRPr lang="en-NL"/>
          </a:p>
        </p:txBody>
      </p:sp>
    </p:spTree>
    <p:extLst>
      <p:ext uri="{BB962C8B-B14F-4D97-AF65-F5344CB8AC3E}">
        <p14:creationId xmlns:p14="http://schemas.microsoft.com/office/powerpoint/2010/main" val="1231097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from Eda: I really liked </a:t>
            </a:r>
            <a:r>
              <a:rPr lang="en-US" dirty="0" err="1"/>
              <a:t>smth</a:t>
            </a:r>
            <a:r>
              <a:rPr lang="en-US" dirty="0"/>
              <a:t> from the last AGRA webinar that EXEO Capital said: We (investors and </a:t>
            </a:r>
            <a:r>
              <a:rPr lang="en-US" dirty="0" err="1"/>
              <a:t>agri</a:t>
            </a:r>
            <a:r>
              <a:rPr lang="en-US" dirty="0"/>
              <a:t>-SMEs) need to get ready to sit on the same table and talk the same language. Many </a:t>
            </a:r>
            <a:r>
              <a:rPr lang="en-US" dirty="0" err="1"/>
              <a:t>agri</a:t>
            </a:r>
            <a:r>
              <a:rPr lang="en-US" dirty="0"/>
              <a:t>-SMEs get scared from the finance language that FI use and always think that they are not ready.</a:t>
            </a:r>
          </a:p>
          <a:p>
            <a:endParaRPr lang="en-US"/>
          </a:p>
        </p:txBody>
      </p:sp>
      <p:sp>
        <p:nvSpPr>
          <p:cNvPr id="4" name="Slide Number Placeholder 3"/>
          <p:cNvSpPr>
            <a:spLocks noGrp="1"/>
          </p:cNvSpPr>
          <p:nvPr>
            <p:ph type="sldNum" sz="quarter" idx="10"/>
          </p:nvPr>
        </p:nvSpPr>
        <p:spPr/>
        <p:txBody>
          <a:bodyPr/>
          <a:lstStyle/>
          <a:p>
            <a:pPr marL="0" marR="0" lvl="0" indent="0" algn="r" defTabSz="914213" rtl="0" eaLnBrk="1" fontAlgn="auto" latinLnBrk="0" hangingPunct="1">
              <a:lnSpc>
                <a:spcPct val="100000"/>
              </a:lnSpc>
              <a:spcBef>
                <a:spcPts val="0"/>
              </a:spcBef>
              <a:spcAft>
                <a:spcPts val="0"/>
              </a:spcAft>
              <a:buClrTx/>
              <a:buSzTx/>
              <a:buFontTx/>
              <a:buNone/>
              <a:tabLst/>
              <a:defRPr/>
            </a:pPr>
            <a:fld id="{5B97AA18-09AC-410D-A485-F0ED730DD00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13"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5222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from Eda: Another comment from the AGRA webinar that may go as a voice over to the first point: Investor- we need to work with institutions that offer technical assistance to these businesses. If we are not able to invest, direct them to other partners (buyers/TA) that enable them to become investment ready. They meant (</a:t>
            </a:r>
            <a:r>
              <a:rPr lang="en-US" dirty="0" err="1"/>
              <a:t>i</a:t>
            </a:r>
            <a:r>
              <a:rPr lang="en-US" dirty="0"/>
              <a:t> think): let's not just shut the door to these </a:t>
            </a:r>
            <a:r>
              <a:rPr lang="en-US" dirty="0" err="1"/>
              <a:t>agri</a:t>
            </a:r>
            <a:r>
              <a:rPr lang="en-US" dirty="0"/>
              <a:t>-SMEs, if we don't initially finance them, but direct them to other for support/capacity building/handholding</a:t>
            </a:r>
          </a:p>
        </p:txBody>
      </p:sp>
      <p:sp>
        <p:nvSpPr>
          <p:cNvPr id="4" name="Slide Number Placeholder 3"/>
          <p:cNvSpPr>
            <a:spLocks noGrp="1"/>
          </p:cNvSpPr>
          <p:nvPr>
            <p:ph type="sldNum" sz="quarter" idx="5"/>
          </p:nvPr>
        </p:nvSpPr>
        <p:spPr/>
        <p:txBody>
          <a:bodyPr/>
          <a:lstStyle/>
          <a:p>
            <a:fld id="{D4DA5A54-4CC5-4FB7-9E70-0543C53416EA}" type="slidenum">
              <a:rPr lang="en-NL" smtClean="0"/>
              <a:t>12</a:t>
            </a:fld>
            <a:endParaRPr lang="en-NL"/>
          </a:p>
        </p:txBody>
      </p:sp>
    </p:spTree>
    <p:extLst>
      <p:ext uri="{BB962C8B-B14F-4D97-AF65-F5344CB8AC3E}">
        <p14:creationId xmlns:p14="http://schemas.microsoft.com/office/powerpoint/2010/main" val="382566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themix.org/" TargetMode="External"/><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themix.org/" TargetMode="External"/><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b="1" i="0">
                <a:latin typeface="Helvetica Neue" charset="0"/>
                <a:ea typeface="Helvetica Neue" charset="0"/>
                <a:cs typeface="Helvetica Neue" charset="0"/>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b="0" i="0">
                <a:latin typeface="Helvetica Neue" charset="0"/>
                <a:ea typeface="Helvetica Neue" charset="0"/>
                <a:cs typeface="Helvetica Neu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C4AB5D-09B4-624F-A3CE-2A47FB74638B}" type="datetimeFigureOut">
              <a:rPr lang="en-US" smtClean="0"/>
              <a:t>3/9/21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E1BAC-296A-EB42-9F78-73C039A5CE1A}" type="slidenum">
              <a:rPr lang="en-US" smtClean="0"/>
              <a:t>‹#›</a:t>
            </a:fld>
            <a:endParaRPr lang="en-US"/>
          </a:p>
        </p:txBody>
      </p:sp>
    </p:spTree>
    <p:extLst>
      <p:ext uri="{BB962C8B-B14F-4D97-AF65-F5344CB8AC3E}">
        <p14:creationId xmlns:p14="http://schemas.microsoft.com/office/powerpoint/2010/main" val="86408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C4AB5D-09B4-624F-A3CE-2A47FB74638B}" type="datetimeFigureOut">
              <a:rPr lang="en-US" smtClean="0"/>
              <a:t>3/9/21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E1BAC-296A-EB42-9F78-73C039A5CE1A}" type="slidenum">
              <a:rPr lang="en-US" smtClean="0"/>
              <a:t>‹#›</a:t>
            </a:fld>
            <a:endParaRPr lang="en-US"/>
          </a:p>
        </p:txBody>
      </p:sp>
    </p:spTree>
    <p:extLst>
      <p:ext uri="{BB962C8B-B14F-4D97-AF65-F5344CB8AC3E}">
        <p14:creationId xmlns:p14="http://schemas.microsoft.com/office/powerpoint/2010/main" val="1285864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C4AB5D-09B4-624F-A3CE-2A47FB74638B}" type="datetimeFigureOut">
              <a:rPr lang="en-US" smtClean="0"/>
              <a:t>3/9/21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E1BAC-296A-EB42-9F78-73C039A5CE1A}" type="slidenum">
              <a:rPr lang="en-US" smtClean="0"/>
              <a:t>‹#›</a:t>
            </a:fld>
            <a:endParaRPr lang="en-US"/>
          </a:p>
        </p:txBody>
      </p:sp>
    </p:spTree>
    <p:extLst>
      <p:ext uri="{BB962C8B-B14F-4D97-AF65-F5344CB8AC3E}">
        <p14:creationId xmlns:p14="http://schemas.microsoft.com/office/powerpoint/2010/main" val="1394846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9F6243AB-A69E-2F4C-93AE-C2598CCAC783}"/>
              </a:ext>
            </a:extLst>
          </p:cNvPr>
          <p:cNvSpPr>
            <a:spLocks noGrp="1"/>
          </p:cNvSpPr>
          <p:nvPr>
            <p:ph type="sldNum" sz="quarter" idx="10"/>
          </p:nvPr>
        </p:nvSpPr>
        <p:spPr>
          <a:xfrm>
            <a:off x="8675635" y="5996365"/>
            <a:ext cx="404812" cy="365125"/>
          </a:xfrm>
          <a:prstGeom prst="rect">
            <a:avLst/>
          </a:prstGeom>
        </p:spPr>
        <p:txBody>
          <a:bodyPr/>
          <a:lstStyle/>
          <a:p>
            <a:fld id="{A51A16C2-DCFA-4B8D-8379-F9BC060473A6}" type="slidenum">
              <a:rPr lang="en-GB" smtClean="0">
                <a:solidFill>
                  <a:srgbClr val="304873"/>
                </a:solidFill>
                <a:latin typeface="Open Sans"/>
              </a:rPr>
              <a:pPr/>
              <a:t>‹#›</a:t>
            </a:fld>
            <a:endParaRPr lang="en-GB">
              <a:solidFill>
                <a:srgbClr val="304873"/>
              </a:solidFill>
              <a:latin typeface="Open Sans"/>
            </a:endParaRPr>
          </a:p>
        </p:txBody>
      </p:sp>
      <p:grpSp>
        <p:nvGrpSpPr>
          <p:cNvPr id="13" name="Group 5">
            <a:extLst>
              <a:ext uri="{FF2B5EF4-FFF2-40B4-BE49-F238E27FC236}">
                <a16:creationId xmlns:a16="http://schemas.microsoft.com/office/drawing/2014/main" id="{FC39E2AF-C707-6245-A31E-95E8892190EF}"/>
              </a:ext>
            </a:extLst>
          </p:cNvPr>
          <p:cNvGrpSpPr/>
          <p:nvPr/>
        </p:nvGrpSpPr>
        <p:grpSpPr>
          <a:xfrm>
            <a:off x="4107328" y="5747753"/>
            <a:ext cx="929344" cy="566763"/>
            <a:chOff x="763698" y="1962838"/>
            <a:chExt cx="3129289" cy="1431304"/>
          </a:xfrm>
          <a:solidFill>
            <a:srgbClr val="FFFFFF"/>
          </a:solidFill>
        </p:grpSpPr>
        <p:pic>
          <p:nvPicPr>
            <p:cNvPr id="14" name="Picture 13" descr="MIX">
              <a:hlinkClick r:id="rId2" tgtFrame="&quot;_blank&quot;"/>
              <a:extLst>
                <a:ext uri="{FF2B5EF4-FFF2-40B4-BE49-F238E27FC236}">
                  <a16:creationId xmlns:a16="http://schemas.microsoft.com/office/drawing/2014/main" id="{6A4440FF-506F-F245-92A3-48D9501EE891}"/>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3698" y="2413754"/>
              <a:ext cx="1688211" cy="658402"/>
            </a:xfrm>
            <a:prstGeom prst="rect">
              <a:avLst/>
            </a:prstGeom>
            <a:grpFill/>
            <a:ln>
              <a:noFill/>
            </a:ln>
          </p:spPr>
        </p:pic>
        <p:pic>
          <p:nvPicPr>
            <p:cNvPr id="15" name="Picture 14">
              <a:extLst>
                <a:ext uri="{FF2B5EF4-FFF2-40B4-BE49-F238E27FC236}">
                  <a16:creationId xmlns:a16="http://schemas.microsoft.com/office/drawing/2014/main" id="{64289C1A-D640-5C46-96AF-A18F3357B7B8}"/>
                </a:ext>
              </a:extLst>
            </p:cNvPr>
            <p:cNvPicPr/>
            <p:nvPr/>
          </p:nvPicPr>
          <p:blipFill>
            <a:blip r:embed="rId4" cstate="screen">
              <a:extLst>
                <a:ext uri="{28A0092B-C50C-407E-A947-70E740481C1C}">
                  <a14:useLocalDpi xmlns:a14="http://schemas.microsoft.com/office/drawing/2010/main"/>
                </a:ext>
              </a:extLst>
            </a:blip>
            <a:stretch>
              <a:fillRect/>
            </a:stretch>
          </p:blipFill>
          <p:spPr>
            <a:xfrm>
              <a:off x="2444535" y="1962838"/>
              <a:ext cx="1448452" cy="1431304"/>
            </a:xfrm>
            <a:prstGeom prst="rect">
              <a:avLst/>
            </a:prstGeom>
            <a:grpFill/>
          </p:spPr>
        </p:pic>
      </p:grpSp>
      <p:sp>
        <p:nvSpPr>
          <p:cNvPr id="7" name="Title Placeholder 1"/>
          <p:cNvSpPr>
            <a:spLocks noGrp="1"/>
          </p:cNvSpPr>
          <p:nvPr>
            <p:ph type="title"/>
          </p:nvPr>
        </p:nvSpPr>
        <p:spPr>
          <a:xfrm>
            <a:off x="300037" y="266705"/>
            <a:ext cx="8486777" cy="476251"/>
          </a:xfrm>
          <a:prstGeom prst="rect">
            <a:avLst/>
          </a:prstGeom>
        </p:spPr>
        <p:txBody>
          <a:bodyPr vert="horz" lIns="91438" tIns="45719" rIns="91438" bIns="45719" rtlCol="0" anchor="ctr">
            <a:normAutofit/>
          </a:bodyPr>
          <a:lstStyle/>
          <a:p>
            <a:r>
              <a:rPr lang="en-US"/>
              <a:t>Click to edit Master title style</a:t>
            </a:r>
            <a:endParaRPr lang="en-GB"/>
          </a:p>
        </p:txBody>
      </p:sp>
    </p:spTree>
    <p:extLst>
      <p:ext uri="{BB962C8B-B14F-4D97-AF65-F5344CB8AC3E}">
        <p14:creationId xmlns:p14="http://schemas.microsoft.com/office/powerpoint/2010/main" val="1821750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9F6243AB-A69E-2F4C-93AE-C2598CCAC783}"/>
              </a:ext>
            </a:extLst>
          </p:cNvPr>
          <p:cNvSpPr>
            <a:spLocks noGrp="1"/>
          </p:cNvSpPr>
          <p:nvPr>
            <p:ph type="sldNum" sz="quarter" idx="10"/>
          </p:nvPr>
        </p:nvSpPr>
        <p:spPr>
          <a:xfrm>
            <a:off x="8675635" y="5996365"/>
            <a:ext cx="404812" cy="365125"/>
          </a:xfrm>
          <a:prstGeom prst="rect">
            <a:avLst/>
          </a:prstGeom>
        </p:spPr>
        <p:txBody>
          <a:bodyPr/>
          <a:lstStyle/>
          <a:p>
            <a:fld id="{A51A16C2-DCFA-4B8D-8379-F9BC060473A6}" type="slidenum">
              <a:rPr lang="en-GB" smtClean="0">
                <a:solidFill>
                  <a:srgbClr val="304873"/>
                </a:solidFill>
                <a:latin typeface="Open Sans"/>
              </a:rPr>
              <a:pPr/>
              <a:t>‹#›</a:t>
            </a:fld>
            <a:endParaRPr lang="en-GB">
              <a:solidFill>
                <a:srgbClr val="304873"/>
              </a:solidFill>
              <a:latin typeface="Open Sans"/>
            </a:endParaRPr>
          </a:p>
        </p:txBody>
      </p:sp>
      <p:grpSp>
        <p:nvGrpSpPr>
          <p:cNvPr id="13" name="Group 5">
            <a:extLst>
              <a:ext uri="{FF2B5EF4-FFF2-40B4-BE49-F238E27FC236}">
                <a16:creationId xmlns:a16="http://schemas.microsoft.com/office/drawing/2014/main" id="{FC39E2AF-C707-6245-A31E-95E8892190EF}"/>
              </a:ext>
            </a:extLst>
          </p:cNvPr>
          <p:cNvGrpSpPr/>
          <p:nvPr/>
        </p:nvGrpSpPr>
        <p:grpSpPr>
          <a:xfrm>
            <a:off x="4107328" y="5747753"/>
            <a:ext cx="929344" cy="566763"/>
            <a:chOff x="763698" y="1962838"/>
            <a:chExt cx="3129289" cy="1431304"/>
          </a:xfrm>
          <a:solidFill>
            <a:srgbClr val="FFFFFF"/>
          </a:solidFill>
        </p:grpSpPr>
        <p:pic>
          <p:nvPicPr>
            <p:cNvPr id="14" name="Picture 13" descr="MIX">
              <a:hlinkClick r:id="rId2" tgtFrame="&quot;_blank&quot;"/>
              <a:extLst>
                <a:ext uri="{FF2B5EF4-FFF2-40B4-BE49-F238E27FC236}">
                  <a16:creationId xmlns:a16="http://schemas.microsoft.com/office/drawing/2014/main" id="{6A4440FF-506F-F245-92A3-48D9501EE891}"/>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3698" y="2413754"/>
              <a:ext cx="1688211" cy="658402"/>
            </a:xfrm>
            <a:prstGeom prst="rect">
              <a:avLst/>
            </a:prstGeom>
            <a:grpFill/>
            <a:ln>
              <a:noFill/>
            </a:ln>
          </p:spPr>
        </p:pic>
        <p:pic>
          <p:nvPicPr>
            <p:cNvPr id="15" name="Picture 14">
              <a:extLst>
                <a:ext uri="{FF2B5EF4-FFF2-40B4-BE49-F238E27FC236}">
                  <a16:creationId xmlns:a16="http://schemas.microsoft.com/office/drawing/2014/main" id="{64289C1A-D640-5C46-96AF-A18F3357B7B8}"/>
                </a:ext>
              </a:extLst>
            </p:cNvPr>
            <p:cNvPicPr/>
            <p:nvPr/>
          </p:nvPicPr>
          <p:blipFill>
            <a:blip r:embed="rId4" cstate="screen">
              <a:extLst>
                <a:ext uri="{28A0092B-C50C-407E-A947-70E740481C1C}">
                  <a14:useLocalDpi xmlns:a14="http://schemas.microsoft.com/office/drawing/2010/main"/>
                </a:ext>
              </a:extLst>
            </a:blip>
            <a:stretch>
              <a:fillRect/>
            </a:stretch>
          </p:blipFill>
          <p:spPr>
            <a:xfrm>
              <a:off x="2444535" y="1962838"/>
              <a:ext cx="1448452" cy="1431304"/>
            </a:xfrm>
            <a:prstGeom prst="rect">
              <a:avLst/>
            </a:prstGeom>
            <a:grpFill/>
          </p:spPr>
        </p:pic>
      </p:grpSp>
      <p:sp>
        <p:nvSpPr>
          <p:cNvPr id="7" name="Title Placeholder 1"/>
          <p:cNvSpPr>
            <a:spLocks noGrp="1"/>
          </p:cNvSpPr>
          <p:nvPr>
            <p:ph type="title"/>
          </p:nvPr>
        </p:nvSpPr>
        <p:spPr>
          <a:xfrm>
            <a:off x="300037" y="266705"/>
            <a:ext cx="8486777" cy="476251"/>
          </a:xfrm>
          <a:prstGeom prst="rect">
            <a:avLst/>
          </a:prstGeom>
        </p:spPr>
        <p:txBody>
          <a:bodyPr vert="horz" lIns="91438" tIns="45719" rIns="91438" bIns="45719" rtlCol="0" anchor="ctr">
            <a:normAutofit/>
          </a:bodyPr>
          <a:lstStyle/>
          <a:p>
            <a:r>
              <a:rPr lang="en-US"/>
              <a:t>Click to edit Master title style</a:t>
            </a:r>
            <a:endParaRPr lang="en-GB"/>
          </a:p>
        </p:txBody>
      </p:sp>
    </p:spTree>
    <p:extLst>
      <p:ext uri="{BB962C8B-B14F-4D97-AF65-F5344CB8AC3E}">
        <p14:creationId xmlns:p14="http://schemas.microsoft.com/office/powerpoint/2010/main" val="3918102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ullet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75635" y="5996365"/>
            <a:ext cx="404812" cy="365125"/>
          </a:xfrm>
          <a:prstGeom prst="rect">
            <a:avLst/>
          </a:prstGeom>
        </p:spPr>
        <p:txBody>
          <a:bodyPr/>
          <a:lstStyle/>
          <a:p>
            <a:fld id="{A51A16C2-DCFA-4B8D-8379-F9BC060473A6}" type="slidenum">
              <a:rPr lang="en-GB" smtClean="0">
                <a:solidFill>
                  <a:srgbClr val="304873"/>
                </a:solidFill>
                <a:latin typeface="Open Sans"/>
              </a:rPr>
              <a:pPr/>
              <a:t>‹#›</a:t>
            </a:fld>
            <a:endParaRPr lang="en-GB">
              <a:solidFill>
                <a:srgbClr val="304873"/>
              </a:solidFill>
              <a:latin typeface="Open Sans"/>
            </a:endParaRPr>
          </a:p>
        </p:txBody>
      </p:sp>
      <p:sp>
        <p:nvSpPr>
          <p:cNvPr id="5" name="Text Placeholder 4"/>
          <p:cNvSpPr>
            <a:spLocks noGrp="1"/>
          </p:cNvSpPr>
          <p:nvPr>
            <p:ph type="body" sz="quarter" idx="11"/>
          </p:nvPr>
        </p:nvSpPr>
        <p:spPr>
          <a:xfrm>
            <a:off x="300037" y="1316736"/>
            <a:ext cx="8486776" cy="4105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849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C4AB5D-09B4-624F-A3CE-2A47FB74638B}" type="datetimeFigureOut">
              <a:rPr lang="en-US" smtClean="0"/>
              <a:t>3/9/21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E1BAC-296A-EB42-9F78-73C039A5CE1A}" type="slidenum">
              <a:rPr lang="en-US" smtClean="0"/>
              <a:t>‹#›</a:t>
            </a:fld>
            <a:endParaRPr lang="en-US"/>
          </a:p>
        </p:txBody>
      </p:sp>
    </p:spTree>
    <p:extLst>
      <p:ext uri="{BB962C8B-B14F-4D97-AF65-F5344CB8AC3E}">
        <p14:creationId xmlns:p14="http://schemas.microsoft.com/office/powerpoint/2010/main" val="575520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C4AB5D-09B4-624F-A3CE-2A47FB74638B}" type="datetimeFigureOut">
              <a:rPr lang="en-US" smtClean="0"/>
              <a:t>3/9/21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E1BAC-296A-EB42-9F78-73C039A5CE1A}" type="slidenum">
              <a:rPr lang="en-US" smtClean="0"/>
              <a:t>‹#›</a:t>
            </a:fld>
            <a:endParaRPr lang="en-US"/>
          </a:p>
        </p:txBody>
      </p:sp>
    </p:spTree>
    <p:extLst>
      <p:ext uri="{BB962C8B-B14F-4D97-AF65-F5344CB8AC3E}">
        <p14:creationId xmlns:p14="http://schemas.microsoft.com/office/powerpoint/2010/main" val="514479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C4AB5D-09B4-624F-A3CE-2A47FB74638B}" type="datetimeFigureOut">
              <a:rPr lang="en-US" smtClean="0"/>
              <a:t>3/9/21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E1BAC-296A-EB42-9F78-73C039A5CE1A}" type="slidenum">
              <a:rPr lang="en-US" smtClean="0"/>
              <a:t>‹#›</a:t>
            </a:fld>
            <a:endParaRPr lang="en-US"/>
          </a:p>
        </p:txBody>
      </p:sp>
    </p:spTree>
    <p:extLst>
      <p:ext uri="{BB962C8B-B14F-4D97-AF65-F5344CB8AC3E}">
        <p14:creationId xmlns:p14="http://schemas.microsoft.com/office/powerpoint/2010/main" val="1080280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C4AB5D-09B4-624F-A3CE-2A47FB74638B}" type="datetimeFigureOut">
              <a:rPr lang="en-US" smtClean="0"/>
              <a:t>3/9/21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4E1BAC-296A-EB42-9F78-73C039A5CE1A}" type="slidenum">
              <a:rPr lang="en-US" smtClean="0"/>
              <a:t>‹#›</a:t>
            </a:fld>
            <a:endParaRPr lang="en-US"/>
          </a:p>
        </p:txBody>
      </p:sp>
    </p:spTree>
    <p:extLst>
      <p:ext uri="{BB962C8B-B14F-4D97-AF65-F5344CB8AC3E}">
        <p14:creationId xmlns:p14="http://schemas.microsoft.com/office/powerpoint/2010/main" val="1455158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C4AB5D-09B4-624F-A3CE-2A47FB74638B}" type="datetimeFigureOut">
              <a:rPr lang="en-US" smtClean="0"/>
              <a:t>3/9/21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4E1BAC-296A-EB42-9F78-73C039A5CE1A}" type="slidenum">
              <a:rPr lang="en-US" smtClean="0"/>
              <a:t>‹#›</a:t>
            </a:fld>
            <a:endParaRPr lang="en-US"/>
          </a:p>
        </p:txBody>
      </p:sp>
    </p:spTree>
    <p:extLst>
      <p:ext uri="{BB962C8B-B14F-4D97-AF65-F5344CB8AC3E}">
        <p14:creationId xmlns:p14="http://schemas.microsoft.com/office/powerpoint/2010/main" val="1298498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4AB5D-09B4-624F-A3CE-2A47FB74638B}" type="datetimeFigureOut">
              <a:rPr lang="en-US" smtClean="0"/>
              <a:t>3/9/21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4E1BAC-296A-EB42-9F78-73C039A5CE1A}" type="slidenum">
              <a:rPr lang="en-US" smtClean="0"/>
              <a:t>‹#›</a:t>
            </a:fld>
            <a:endParaRPr lang="en-US"/>
          </a:p>
        </p:txBody>
      </p:sp>
    </p:spTree>
    <p:extLst>
      <p:ext uri="{BB962C8B-B14F-4D97-AF65-F5344CB8AC3E}">
        <p14:creationId xmlns:p14="http://schemas.microsoft.com/office/powerpoint/2010/main" val="1138813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C4AB5D-09B4-624F-A3CE-2A47FB74638B}" type="datetimeFigureOut">
              <a:rPr lang="en-US" smtClean="0"/>
              <a:t>3/9/21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E1BAC-296A-EB42-9F78-73C039A5CE1A}" type="slidenum">
              <a:rPr lang="en-US" smtClean="0"/>
              <a:t>‹#›</a:t>
            </a:fld>
            <a:endParaRPr lang="en-US"/>
          </a:p>
        </p:txBody>
      </p:sp>
    </p:spTree>
    <p:extLst>
      <p:ext uri="{BB962C8B-B14F-4D97-AF65-F5344CB8AC3E}">
        <p14:creationId xmlns:p14="http://schemas.microsoft.com/office/powerpoint/2010/main" val="1660518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C4AB5D-09B4-624F-A3CE-2A47FB74638B}" type="datetimeFigureOut">
              <a:rPr lang="en-US" smtClean="0"/>
              <a:t>3/9/21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E1BAC-296A-EB42-9F78-73C039A5CE1A}" type="slidenum">
              <a:rPr lang="en-US" smtClean="0"/>
              <a:t>‹#›</a:t>
            </a:fld>
            <a:endParaRPr lang="en-US"/>
          </a:p>
        </p:txBody>
      </p:sp>
    </p:spTree>
    <p:extLst>
      <p:ext uri="{BB962C8B-B14F-4D97-AF65-F5344CB8AC3E}">
        <p14:creationId xmlns:p14="http://schemas.microsoft.com/office/powerpoint/2010/main" val="1777529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4AB5D-09B4-624F-A3CE-2A47FB74638B}" type="datetimeFigureOut">
              <a:rPr lang="en-US" smtClean="0"/>
              <a:t>3/9/21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E1BAC-296A-EB42-9F78-73C039A5CE1A}" type="slidenum">
              <a:rPr lang="en-US" smtClean="0"/>
              <a:t>‹#›</a:t>
            </a:fld>
            <a:endParaRPr lang="en-US"/>
          </a:p>
        </p:txBody>
      </p:sp>
    </p:spTree>
    <p:extLst>
      <p:ext uri="{BB962C8B-B14F-4D97-AF65-F5344CB8AC3E}">
        <p14:creationId xmlns:p14="http://schemas.microsoft.com/office/powerpoint/2010/main" val="755527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Lst>
  <p:txStyles>
    <p:titleStyle>
      <a:lvl1pPr algn="l" defTabSz="914400" rtl="0" eaLnBrk="1" latinLnBrk="0" hangingPunct="1">
        <a:lnSpc>
          <a:spcPct val="90000"/>
        </a:lnSpc>
        <a:spcBef>
          <a:spcPct val="0"/>
        </a:spcBef>
        <a:buNone/>
        <a:defRPr sz="4200" b="1" i="0" kern="1200">
          <a:solidFill>
            <a:schemeClr val="tx1"/>
          </a:solidFill>
          <a:latin typeface="Helvetica Neue" charset="0"/>
          <a:ea typeface="Helvetica Neue" charset="0"/>
          <a:cs typeface="Helvetica Neue"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22.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3.jpeg"/><Relationship Id="rId10" Type="http://schemas.openxmlformats.org/officeDocument/2006/relationships/image" Target="../media/image25.png"/><Relationship Id="rId4" Type="http://schemas.openxmlformats.org/officeDocument/2006/relationships/notesSlide" Target="../notesSlides/notesSlide10.xml"/><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6.xml"/><Relationship Id="rId11" Type="http://schemas.openxmlformats.org/officeDocument/2006/relationships/image" Target="../media/image28.png"/><Relationship Id="rId5" Type="http://schemas.openxmlformats.org/officeDocument/2006/relationships/diagramQuickStyle" Target="../diagrams/quickStyle6.xml"/><Relationship Id="rId10" Type="http://schemas.openxmlformats.org/officeDocument/2006/relationships/image" Target="../media/image27.png"/><Relationship Id="rId4" Type="http://schemas.openxmlformats.org/officeDocument/2006/relationships/diagramLayout" Target="../diagrams/layout6.xml"/><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3967335"/>
            <a:ext cx="4572000" cy="1431161"/>
          </a:xfrm>
          <a:prstGeom prst="rect">
            <a:avLst/>
          </a:prstGeom>
          <a:noFill/>
        </p:spPr>
        <p:txBody>
          <a:bodyPr wrap="square" rtlCol="0">
            <a:spAutoFit/>
          </a:bodyPr>
          <a:lstStyle/>
          <a:p>
            <a:r>
              <a:rPr lang="en-US" sz="2300" b="1">
                <a:solidFill>
                  <a:schemeClr val="bg1"/>
                </a:solidFill>
                <a:latin typeface="Helvetica Neue" charset="0"/>
                <a:ea typeface="Helvetica Neue" charset="0"/>
                <a:cs typeface="Helvetica Neue" charset="0"/>
              </a:rPr>
              <a:t>The secret to mobilizing funds for agri-SMEs</a:t>
            </a:r>
          </a:p>
          <a:p>
            <a:endParaRPr lang="en-US" sz="2300" b="1">
              <a:solidFill>
                <a:schemeClr val="bg1"/>
              </a:solidFill>
              <a:latin typeface="Helvetica Neue" charset="0"/>
              <a:ea typeface="Helvetica Neue" charset="0"/>
              <a:cs typeface="Helvetica Neue" charset="0"/>
            </a:endParaRPr>
          </a:p>
          <a:p>
            <a:r>
              <a:rPr lang="en-US" b="1">
                <a:solidFill>
                  <a:schemeClr val="bg1"/>
                </a:solidFill>
                <a:latin typeface="Helvetica Neue" charset="0"/>
                <a:ea typeface="Helvetica Neue" charset="0"/>
                <a:cs typeface="Helvetica Neue" charset="0"/>
              </a:rPr>
              <a:t>Webinar, March 4</a:t>
            </a:r>
            <a:r>
              <a:rPr lang="en-US" b="1" baseline="30000">
                <a:solidFill>
                  <a:schemeClr val="bg1"/>
                </a:solidFill>
                <a:latin typeface="Helvetica Neue" charset="0"/>
                <a:ea typeface="Helvetica Neue" charset="0"/>
                <a:cs typeface="Helvetica Neue" charset="0"/>
              </a:rPr>
              <a:t>th, </a:t>
            </a:r>
            <a:r>
              <a:rPr lang="en-US" b="1">
                <a:solidFill>
                  <a:schemeClr val="bg1"/>
                </a:solidFill>
                <a:latin typeface="Helvetica Neue" charset="0"/>
                <a:ea typeface="Helvetica Neue" charset="0"/>
                <a:cs typeface="Helvetica Neue" charset="0"/>
              </a:rPr>
              <a:t>2021</a:t>
            </a:r>
          </a:p>
        </p:txBody>
      </p:sp>
    </p:spTree>
    <p:extLst>
      <p:ext uri="{BB962C8B-B14F-4D97-AF65-F5344CB8AC3E}">
        <p14:creationId xmlns:p14="http://schemas.microsoft.com/office/powerpoint/2010/main" val="579728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9">
            <a:extLst>
              <a:ext uri="{FF2B5EF4-FFF2-40B4-BE49-F238E27FC236}">
                <a16:creationId xmlns:a16="http://schemas.microsoft.com/office/drawing/2014/main" id="{7D5295E2-D251-4310-B5A2-6FE218849BEF}"/>
              </a:ext>
            </a:extLst>
          </p:cNvPr>
          <p:cNvGraphicFramePr/>
          <p:nvPr>
            <p:extLst>
              <p:ext uri="{D42A27DB-BD31-4B8C-83A1-F6EECF244321}">
                <p14:modId xmlns:p14="http://schemas.microsoft.com/office/powerpoint/2010/main" val="2389713954"/>
              </p:ext>
            </p:extLst>
          </p:nvPr>
        </p:nvGraphicFramePr>
        <p:xfrm>
          <a:off x="632901" y="1770232"/>
          <a:ext cx="7783735" cy="4328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D8E139B0-6FA0-4E1F-B459-60D9F1CCDFB9}"/>
              </a:ext>
            </a:extLst>
          </p:cNvPr>
          <p:cNvSpPr>
            <a:spLocks noGrp="1"/>
          </p:cNvSpPr>
          <p:nvPr>
            <p:ph type="title"/>
          </p:nvPr>
        </p:nvSpPr>
        <p:spPr>
          <a:xfrm>
            <a:off x="373626" y="365126"/>
            <a:ext cx="8340095" cy="1344455"/>
          </a:xfrm>
        </p:spPr>
        <p:txBody>
          <a:bodyPr>
            <a:noAutofit/>
          </a:bodyPr>
          <a:lstStyle/>
          <a:p>
            <a:r>
              <a:rPr lang="en-US" sz="3200" dirty="0">
                <a:latin typeface="Helvetica Neue"/>
              </a:rPr>
              <a:t>To reduce risk for lenders, </a:t>
            </a:r>
            <a:r>
              <a:rPr lang="en-US" sz="3200" dirty="0" err="1">
                <a:latin typeface="Helvetica Neue"/>
              </a:rPr>
              <a:t>agri</a:t>
            </a:r>
            <a:r>
              <a:rPr lang="en-US" sz="3200" dirty="0">
                <a:latin typeface="Helvetica Neue"/>
              </a:rPr>
              <a:t>-SMEs must demonstrate they are well-managed and meet market requirements</a:t>
            </a:r>
            <a:endParaRPr lang="en-NL" sz="3200" dirty="0">
              <a:latin typeface="Helvetica Neue"/>
            </a:endParaRPr>
          </a:p>
        </p:txBody>
      </p:sp>
      <p:pic>
        <p:nvPicPr>
          <p:cNvPr id="19" name="Picture 18">
            <a:extLst>
              <a:ext uri="{FF2B5EF4-FFF2-40B4-BE49-F238E27FC236}">
                <a16:creationId xmlns:a16="http://schemas.microsoft.com/office/drawing/2014/main" id="{DA9F9548-5BF2-4F1A-94E7-8C7EA5AE966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00354" y="5428037"/>
            <a:ext cx="552494" cy="552494"/>
          </a:xfrm>
          <a:prstGeom prst="rect">
            <a:avLst/>
          </a:prstGeom>
        </p:spPr>
      </p:pic>
      <p:pic>
        <p:nvPicPr>
          <p:cNvPr id="30" name="Picture 29">
            <a:extLst>
              <a:ext uri="{FF2B5EF4-FFF2-40B4-BE49-F238E27FC236}">
                <a16:creationId xmlns:a16="http://schemas.microsoft.com/office/drawing/2014/main" id="{E87A7B75-DAF5-42A7-976D-1DCB1DE869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15377" y="3579470"/>
            <a:ext cx="552494" cy="552494"/>
          </a:xfrm>
          <a:prstGeom prst="rect">
            <a:avLst/>
          </a:prstGeom>
        </p:spPr>
      </p:pic>
      <p:sp>
        <p:nvSpPr>
          <p:cNvPr id="506" name="Content Placeholder 2">
            <a:extLst>
              <a:ext uri="{FF2B5EF4-FFF2-40B4-BE49-F238E27FC236}">
                <a16:creationId xmlns:a16="http://schemas.microsoft.com/office/drawing/2014/main" id="{29100CCD-19AF-4FC5-81A3-3AE022435816}"/>
              </a:ext>
            </a:extLst>
          </p:cNvPr>
          <p:cNvSpPr txBox="1">
            <a:spLocks/>
          </p:cNvSpPr>
          <p:nvPr/>
        </p:nvSpPr>
        <p:spPr>
          <a:xfrm>
            <a:off x="6592657" y="4161398"/>
            <a:ext cx="1824969" cy="858343"/>
          </a:xfrm>
          <a:prstGeom prst="rect">
            <a:avLst/>
          </a:prstGeom>
        </p:spPr>
        <p:txBody>
          <a:bodyPr vert="horz" lIns="0" tIns="34290" rIns="0" bIns="34290" rtlCol="0" anchor="t">
            <a:normAutofit lnSpcReduction="10000"/>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lang="en-US" sz="2800" kern="1200">
                <a:solidFill>
                  <a:srgbClr val="39383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lang="en-US" sz="2400" kern="1200">
                <a:solidFill>
                  <a:srgbClr val="39383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lang="en-US" sz="2000" kern="1200">
                <a:solidFill>
                  <a:srgbClr val="39383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lang="en-US" sz="1800" kern="1200">
                <a:solidFill>
                  <a:srgbClr val="39383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lang="en-US" sz="1800" kern="1200">
                <a:solidFill>
                  <a:srgbClr val="39383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accent6">
                    <a:lumMod val="50000"/>
                  </a:schemeClr>
                </a:solidFill>
                <a:latin typeface="Arial"/>
                <a:cs typeface="Arial"/>
              </a:rPr>
              <a:t>T</a:t>
            </a:r>
            <a:r>
              <a:rPr lang="en-US" sz="1400" b="1" dirty="0">
                <a:solidFill>
                  <a:schemeClr val="accent6">
                    <a:lumMod val="50000"/>
                  </a:schemeClr>
                </a:solidFill>
                <a:latin typeface="Arial"/>
                <a:cs typeface="Arial"/>
              </a:rPr>
              <a:t>he </a:t>
            </a:r>
            <a:r>
              <a:rPr lang="en-US" sz="1400" b="1" dirty="0" err="1">
                <a:solidFill>
                  <a:schemeClr val="accent6">
                    <a:lumMod val="50000"/>
                  </a:schemeClr>
                </a:solidFill>
                <a:latin typeface="Arial"/>
                <a:cs typeface="Arial"/>
              </a:rPr>
              <a:t>agri</a:t>
            </a:r>
            <a:r>
              <a:rPr lang="en-US" sz="1400" b="1" dirty="0">
                <a:solidFill>
                  <a:schemeClr val="accent6">
                    <a:lumMod val="50000"/>
                  </a:schemeClr>
                </a:solidFill>
                <a:latin typeface="Arial"/>
                <a:cs typeface="Arial"/>
              </a:rPr>
              <a:t>-SME Track Record needs to speak a language lenders understand</a:t>
            </a:r>
            <a:endParaRPr lang="en-US" sz="1400" b="1">
              <a:solidFill>
                <a:schemeClr val="accent6">
                  <a:lumMod val="50000"/>
                </a:schemeClr>
              </a:solidFill>
            </a:endParaRPr>
          </a:p>
        </p:txBody>
      </p:sp>
    </p:spTree>
    <p:extLst>
      <p:ext uri="{BB962C8B-B14F-4D97-AF65-F5344CB8AC3E}">
        <p14:creationId xmlns:p14="http://schemas.microsoft.com/office/powerpoint/2010/main" val="3127570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6096" y="535423"/>
            <a:ext cx="8637099" cy="693515"/>
          </a:xfrm>
        </p:spPr>
        <p:txBody>
          <a:bodyPr>
            <a:noAutofit/>
          </a:bodyPr>
          <a:lstStyle/>
          <a:p>
            <a:r>
              <a:rPr lang="en-US" sz="3200">
                <a:solidFill>
                  <a:srgbClr val="081734"/>
                </a:solidFill>
                <a:latin typeface="Helveti"/>
                <a:ea typeface="Open Sans"/>
                <a:cs typeface="Open Sans"/>
              </a:rPr>
              <a:t>A common language leads to better informed parties and lowers cost to gather data</a:t>
            </a:r>
            <a:endParaRPr lang="en-US" sz="3200">
              <a:latin typeface="Helveti"/>
              <a:ea typeface="Open Sans"/>
            </a:endParaRPr>
          </a:p>
        </p:txBody>
      </p:sp>
      <p:sp>
        <p:nvSpPr>
          <p:cNvPr id="36" name="Title 1">
            <a:extLst>
              <a:ext uri="{FF2B5EF4-FFF2-40B4-BE49-F238E27FC236}">
                <a16:creationId xmlns:a16="http://schemas.microsoft.com/office/drawing/2014/main" id="{B50A98B0-0231-D344-8BCD-BBAAF4F62754}"/>
              </a:ext>
            </a:extLst>
          </p:cNvPr>
          <p:cNvSpPr txBox="1">
            <a:spLocks/>
          </p:cNvSpPr>
          <p:nvPr/>
        </p:nvSpPr>
        <p:spPr>
          <a:xfrm>
            <a:off x="286096" y="1062424"/>
            <a:ext cx="7843838" cy="357188"/>
          </a:xfrm>
          <a:prstGeom prst="rect">
            <a:avLst/>
          </a:prstGeom>
        </p:spPr>
        <p:txBody>
          <a:bodyPr vert="horz" lIns="68579" tIns="34289" rIns="68579" bIns="34289" rtlCol="0" anchor="ctr">
            <a:normAutofit/>
          </a:bodyPr>
          <a:lstStyle>
            <a:lvl1pPr algn="l" defTabSz="914349" rtl="0" eaLnBrk="1" latinLnBrk="0" hangingPunct="1">
              <a:lnSpc>
                <a:spcPct val="90000"/>
              </a:lnSpc>
              <a:spcBef>
                <a:spcPct val="0"/>
              </a:spcBef>
              <a:buNone/>
              <a:defRPr sz="24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defTabSz="685762">
              <a:defRPr/>
            </a:pPr>
            <a:endParaRPr lang="en-US" sz="1425">
              <a:solidFill>
                <a:srgbClr val="1F497D"/>
              </a:solidFill>
              <a:latin typeface="Montserrat Regular"/>
              <a:cs typeface="Montserrat Regular"/>
            </a:endParaRPr>
          </a:p>
        </p:txBody>
      </p:sp>
      <p:pic>
        <p:nvPicPr>
          <p:cNvPr id="6" name="Picture 5">
            <a:extLst>
              <a:ext uri="{FF2B5EF4-FFF2-40B4-BE49-F238E27FC236}">
                <a16:creationId xmlns:a16="http://schemas.microsoft.com/office/drawing/2014/main" id="{A544A933-2444-4733-8D83-09080A4D3250}"/>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093534" y="2435233"/>
            <a:ext cx="701423" cy="701423"/>
          </a:xfrm>
          <a:prstGeom prst="rect">
            <a:avLst/>
          </a:prstGeom>
        </p:spPr>
      </p:pic>
      <p:sp>
        <p:nvSpPr>
          <p:cNvPr id="16" name="TextBox 15">
            <a:extLst>
              <a:ext uri="{FF2B5EF4-FFF2-40B4-BE49-F238E27FC236}">
                <a16:creationId xmlns:a16="http://schemas.microsoft.com/office/drawing/2014/main" id="{DD16C756-F0F5-43AB-BA7E-773C23E92298}"/>
              </a:ext>
            </a:extLst>
          </p:cNvPr>
          <p:cNvSpPr txBox="1"/>
          <p:nvPr/>
        </p:nvSpPr>
        <p:spPr>
          <a:xfrm>
            <a:off x="1402624" y="5649772"/>
            <a:ext cx="1488716" cy="323165"/>
          </a:xfrm>
          <a:prstGeom prst="rect">
            <a:avLst/>
          </a:prstGeom>
          <a:noFill/>
        </p:spPr>
        <p:txBody>
          <a:bodyPr wrap="square" lIns="91440" tIns="45720" rIns="91440" bIns="45720" anchor="t">
            <a:spAutoFit/>
          </a:bodyPr>
          <a:lstStyle/>
          <a:p>
            <a:pPr algn="ctr" defTabSz="685660">
              <a:defRPr/>
            </a:pPr>
            <a:r>
              <a:rPr lang="en-US" sz="1500" b="1">
                <a:solidFill>
                  <a:srgbClr val="081734"/>
                </a:solidFill>
                <a:latin typeface="Open Sans"/>
              </a:rPr>
              <a:t>Agri-SMEs</a:t>
            </a:r>
            <a:endParaRPr lang="en-US"/>
          </a:p>
        </p:txBody>
      </p:sp>
      <p:sp>
        <p:nvSpPr>
          <p:cNvPr id="26" name="TextBox 25">
            <a:extLst>
              <a:ext uri="{FF2B5EF4-FFF2-40B4-BE49-F238E27FC236}">
                <a16:creationId xmlns:a16="http://schemas.microsoft.com/office/drawing/2014/main" id="{969CC6F9-5018-4D3C-911B-6847A2F54C76}"/>
              </a:ext>
            </a:extLst>
          </p:cNvPr>
          <p:cNvSpPr txBox="1"/>
          <p:nvPr/>
        </p:nvSpPr>
        <p:spPr>
          <a:xfrm>
            <a:off x="6028711" y="5649772"/>
            <a:ext cx="1598990" cy="323165"/>
          </a:xfrm>
          <a:prstGeom prst="rect">
            <a:avLst/>
          </a:prstGeom>
          <a:noFill/>
        </p:spPr>
        <p:txBody>
          <a:bodyPr wrap="square" lIns="91440" tIns="45720" rIns="91440" bIns="45720" anchor="t">
            <a:spAutoFit/>
          </a:bodyPr>
          <a:lstStyle/>
          <a:p>
            <a:pPr algn="ctr" defTabSz="685660">
              <a:defRPr/>
            </a:pPr>
            <a:r>
              <a:rPr lang="en-US" sz="1500" b="1">
                <a:solidFill>
                  <a:srgbClr val="081734"/>
                </a:solidFill>
                <a:latin typeface="Open Sans"/>
              </a:rPr>
              <a:t>Lenders</a:t>
            </a:r>
            <a:endParaRPr lang="en-US"/>
          </a:p>
        </p:txBody>
      </p:sp>
      <p:pic>
        <p:nvPicPr>
          <p:cNvPr id="22" name="Google Shape;113;p16">
            <a:extLst>
              <a:ext uri="{FF2B5EF4-FFF2-40B4-BE49-F238E27FC236}">
                <a16:creationId xmlns:a16="http://schemas.microsoft.com/office/drawing/2014/main" id="{784FD345-9E90-4694-8EBD-BA547D86C458}"/>
              </a:ext>
            </a:extLst>
          </p:cNvPr>
          <p:cNvPicPr preferRelativeResize="0"/>
          <p:nvPr/>
        </p:nvPicPr>
        <p:blipFill rotWithShape="1">
          <a:blip r:embed="rId4">
            <a:alphaModFix/>
            <a:duotone>
              <a:prstClr val="black"/>
              <a:schemeClr val="accent2">
                <a:tint val="45000"/>
                <a:satMod val="400000"/>
              </a:schemeClr>
            </a:duotone>
          </a:blip>
          <a:srcRect/>
          <a:stretch/>
        </p:blipFill>
        <p:spPr>
          <a:xfrm>
            <a:off x="741508" y="4337240"/>
            <a:ext cx="1241671" cy="1241671"/>
          </a:xfrm>
          <a:prstGeom prst="rect">
            <a:avLst/>
          </a:prstGeom>
          <a:noFill/>
          <a:ln>
            <a:noFill/>
          </a:ln>
        </p:spPr>
      </p:pic>
      <p:pic>
        <p:nvPicPr>
          <p:cNvPr id="25" name="Google Shape;167;p17">
            <a:extLst>
              <a:ext uri="{FF2B5EF4-FFF2-40B4-BE49-F238E27FC236}">
                <a16:creationId xmlns:a16="http://schemas.microsoft.com/office/drawing/2014/main" id="{82429EF9-CC11-42AA-A010-B3353C65043B}"/>
              </a:ext>
            </a:extLst>
          </p:cNvPr>
          <p:cNvPicPr preferRelativeResize="0"/>
          <p:nvPr/>
        </p:nvPicPr>
        <p:blipFill rotWithShape="1">
          <a:blip r:embed="rId5">
            <a:alphaModFix/>
            <a:duotone>
              <a:prstClr val="black"/>
              <a:schemeClr val="accent5">
                <a:lumMod val="75000"/>
                <a:tint val="45000"/>
                <a:satMod val="400000"/>
              </a:schemeClr>
            </a:duotone>
          </a:blip>
          <a:srcRect/>
          <a:stretch/>
        </p:blipFill>
        <p:spPr>
          <a:xfrm>
            <a:off x="6263579" y="4202898"/>
            <a:ext cx="1364122" cy="1384994"/>
          </a:xfrm>
          <a:prstGeom prst="rect">
            <a:avLst/>
          </a:prstGeom>
          <a:noFill/>
          <a:ln>
            <a:noFill/>
          </a:ln>
        </p:spPr>
      </p:pic>
      <p:pic>
        <p:nvPicPr>
          <p:cNvPr id="4" name="Google Shape;167;p17">
            <a:extLst>
              <a:ext uri="{FF2B5EF4-FFF2-40B4-BE49-F238E27FC236}">
                <a16:creationId xmlns:a16="http://schemas.microsoft.com/office/drawing/2014/main" id="{6B9A129B-A793-4231-8868-6382A3965ACE}"/>
              </a:ext>
            </a:extLst>
          </p:cNvPr>
          <p:cNvPicPr preferRelativeResize="0"/>
          <p:nvPr/>
        </p:nvPicPr>
        <p:blipFill rotWithShape="1">
          <a:blip r:embed="rId5">
            <a:alphaModFix/>
            <a:duotone>
              <a:prstClr val="black"/>
              <a:schemeClr val="accent5">
                <a:lumMod val="75000"/>
                <a:tint val="45000"/>
                <a:satMod val="400000"/>
              </a:schemeClr>
            </a:duotone>
          </a:blip>
          <a:srcRect/>
          <a:stretch/>
        </p:blipFill>
        <p:spPr>
          <a:xfrm>
            <a:off x="5313301" y="4193917"/>
            <a:ext cx="1364122" cy="1384994"/>
          </a:xfrm>
          <a:prstGeom prst="rect">
            <a:avLst/>
          </a:prstGeom>
          <a:noFill/>
          <a:ln>
            <a:noFill/>
          </a:ln>
        </p:spPr>
      </p:pic>
      <p:pic>
        <p:nvPicPr>
          <p:cNvPr id="5" name="Google Shape;167;p17">
            <a:extLst>
              <a:ext uri="{FF2B5EF4-FFF2-40B4-BE49-F238E27FC236}">
                <a16:creationId xmlns:a16="http://schemas.microsoft.com/office/drawing/2014/main" id="{4B9E9BFD-36B2-432C-802A-142618ED330A}"/>
              </a:ext>
            </a:extLst>
          </p:cNvPr>
          <p:cNvPicPr preferRelativeResize="0"/>
          <p:nvPr/>
        </p:nvPicPr>
        <p:blipFill rotWithShape="1">
          <a:blip r:embed="rId5">
            <a:alphaModFix/>
            <a:duotone>
              <a:prstClr val="black"/>
              <a:schemeClr val="accent5">
                <a:lumMod val="75000"/>
                <a:tint val="45000"/>
                <a:satMod val="400000"/>
              </a:schemeClr>
            </a:duotone>
          </a:blip>
          <a:srcRect/>
          <a:stretch/>
        </p:blipFill>
        <p:spPr>
          <a:xfrm>
            <a:off x="7213857" y="4193917"/>
            <a:ext cx="1364122" cy="1384994"/>
          </a:xfrm>
          <a:prstGeom prst="rect">
            <a:avLst/>
          </a:prstGeom>
          <a:noFill/>
          <a:ln>
            <a:noFill/>
          </a:ln>
        </p:spPr>
      </p:pic>
      <p:pic>
        <p:nvPicPr>
          <p:cNvPr id="8" name="Google Shape;113;p16">
            <a:extLst>
              <a:ext uri="{FF2B5EF4-FFF2-40B4-BE49-F238E27FC236}">
                <a16:creationId xmlns:a16="http://schemas.microsoft.com/office/drawing/2014/main" id="{38EF8C49-DD1A-411E-BF87-54C8E1C4804E}"/>
              </a:ext>
            </a:extLst>
          </p:cNvPr>
          <p:cNvPicPr preferRelativeResize="0"/>
          <p:nvPr/>
        </p:nvPicPr>
        <p:blipFill rotWithShape="1">
          <a:blip r:embed="rId4">
            <a:alphaModFix/>
            <a:duotone>
              <a:prstClr val="black"/>
              <a:schemeClr val="accent2">
                <a:tint val="45000"/>
                <a:satMod val="400000"/>
              </a:schemeClr>
            </a:duotone>
          </a:blip>
          <a:srcRect/>
          <a:stretch/>
        </p:blipFill>
        <p:spPr>
          <a:xfrm>
            <a:off x="2146982" y="4337240"/>
            <a:ext cx="1241671" cy="1241671"/>
          </a:xfrm>
          <a:prstGeom prst="rect">
            <a:avLst/>
          </a:prstGeom>
          <a:noFill/>
          <a:ln>
            <a:noFill/>
          </a:ln>
        </p:spPr>
      </p:pic>
      <p:sp>
        <p:nvSpPr>
          <p:cNvPr id="9" name="Rectangle 8">
            <a:extLst>
              <a:ext uri="{FF2B5EF4-FFF2-40B4-BE49-F238E27FC236}">
                <a16:creationId xmlns:a16="http://schemas.microsoft.com/office/drawing/2014/main" id="{AAC92028-E85C-40D9-9C99-A32740EB3073}"/>
              </a:ext>
            </a:extLst>
          </p:cNvPr>
          <p:cNvSpPr/>
          <p:nvPr/>
        </p:nvSpPr>
        <p:spPr>
          <a:xfrm>
            <a:off x="3823145" y="5712401"/>
            <a:ext cx="1360264" cy="5951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DEF8EEFB-36BD-4226-8DD4-CDD4944B8364}"/>
              </a:ext>
            </a:extLst>
          </p:cNvPr>
          <p:cNvSpPr txBox="1">
            <a:spLocks/>
          </p:cNvSpPr>
          <p:nvPr/>
        </p:nvSpPr>
        <p:spPr>
          <a:xfrm>
            <a:off x="3149894" y="3173472"/>
            <a:ext cx="2367217" cy="858343"/>
          </a:xfrm>
          <a:prstGeom prst="rect">
            <a:avLst/>
          </a:prstGeom>
        </p:spPr>
        <p:txBody>
          <a:bodyPr vert="horz" lIns="0" tIns="34290" rIns="0" bIns="34290" rtlCol="0" anchor="t">
            <a:normAutofit lnSpcReduction="10000"/>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lang="en-US" sz="2800" kern="1200">
                <a:solidFill>
                  <a:srgbClr val="39383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lang="en-US" sz="2400" kern="1200">
                <a:solidFill>
                  <a:srgbClr val="39383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lang="en-US" sz="2000" kern="1200">
                <a:solidFill>
                  <a:srgbClr val="39383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lang="en-US" sz="1800" kern="1200">
                <a:solidFill>
                  <a:srgbClr val="39383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lang="en-US" sz="1800" kern="1200">
                <a:solidFill>
                  <a:srgbClr val="39383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a:solidFill>
                  <a:schemeClr val="accent5">
                    <a:lumMod val="75000"/>
                  </a:schemeClr>
                </a:solidFill>
                <a:latin typeface="Arial"/>
                <a:cs typeface="Arial"/>
              </a:rPr>
              <a:t>A common language </a:t>
            </a:r>
            <a:br>
              <a:rPr lang="en-US" sz="1400" b="1">
                <a:solidFill>
                  <a:schemeClr val="accent5">
                    <a:lumMod val="75000"/>
                  </a:schemeClr>
                </a:solidFill>
                <a:latin typeface="Arial"/>
                <a:cs typeface="Arial"/>
              </a:rPr>
            </a:br>
            <a:r>
              <a:rPr lang="en-US" sz="1400" b="1">
                <a:solidFill>
                  <a:schemeClr val="accent5">
                    <a:lumMod val="75000"/>
                  </a:schemeClr>
                </a:solidFill>
                <a:latin typeface="Arial"/>
                <a:cs typeface="Arial"/>
              </a:rPr>
              <a:t>increases mutual understanding and </a:t>
            </a:r>
            <a:br>
              <a:rPr lang="en-US" sz="1400" b="1">
                <a:solidFill>
                  <a:schemeClr val="accent5">
                    <a:lumMod val="75000"/>
                  </a:schemeClr>
                </a:solidFill>
                <a:latin typeface="Arial"/>
                <a:cs typeface="Arial"/>
              </a:rPr>
            </a:br>
            <a:r>
              <a:rPr lang="en-US" sz="1400" b="1">
                <a:solidFill>
                  <a:schemeClr val="accent5">
                    <a:lumMod val="75000"/>
                  </a:schemeClr>
                </a:solidFill>
                <a:latin typeface="Arial"/>
                <a:cs typeface="Arial"/>
              </a:rPr>
              <a:t>reduces costs</a:t>
            </a:r>
            <a:endParaRPr lang="en-US" sz="1400" b="1">
              <a:solidFill>
                <a:schemeClr val="accent5">
                  <a:lumMod val="75000"/>
                </a:schemeClr>
              </a:solidFill>
            </a:endParaRPr>
          </a:p>
        </p:txBody>
      </p:sp>
      <p:sp>
        <p:nvSpPr>
          <p:cNvPr id="2" name="Speech Bubble: Rectangle with Corners Rounded 1">
            <a:extLst>
              <a:ext uri="{FF2B5EF4-FFF2-40B4-BE49-F238E27FC236}">
                <a16:creationId xmlns:a16="http://schemas.microsoft.com/office/drawing/2014/main" id="{CEA32EBF-C524-4BA6-8B0F-5BFF0DC615D8}"/>
              </a:ext>
            </a:extLst>
          </p:cNvPr>
          <p:cNvSpPr/>
          <p:nvPr/>
        </p:nvSpPr>
        <p:spPr>
          <a:xfrm>
            <a:off x="380878" y="1805965"/>
            <a:ext cx="2670373" cy="425183"/>
          </a:xfrm>
          <a:prstGeom prst="wedgeRoundRectCallout">
            <a:avLst>
              <a:gd name="adj1" fmla="val -22439"/>
              <a:gd name="adj2" fmla="val 8970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Am I ready to handle a loan?</a:t>
            </a:r>
          </a:p>
        </p:txBody>
      </p:sp>
      <p:sp>
        <p:nvSpPr>
          <p:cNvPr id="17" name="Speech Bubble: Rectangle with Corners Rounded 16">
            <a:extLst>
              <a:ext uri="{FF2B5EF4-FFF2-40B4-BE49-F238E27FC236}">
                <a16:creationId xmlns:a16="http://schemas.microsoft.com/office/drawing/2014/main" id="{62E2901B-B913-45C3-877A-6F88032C96B2}"/>
              </a:ext>
            </a:extLst>
          </p:cNvPr>
          <p:cNvSpPr/>
          <p:nvPr/>
        </p:nvSpPr>
        <p:spPr>
          <a:xfrm>
            <a:off x="1032388" y="2523177"/>
            <a:ext cx="2018863" cy="736565"/>
          </a:xfrm>
          <a:prstGeom prst="wedgeRoundRectCallout">
            <a:avLst>
              <a:gd name="adj1" fmla="val 29791"/>
              <a:gd name="adj2" fmla="val 7067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What information do I need to provide?</a:t>
            </a:r>
          </a:p>
        </p:txBody>
      </p:sp>
      <p:sp>
        <p:nvSpPr>
          <p:cNvPr id="18" name="Speech Bubble: Rectangle with Corners Rounded 17">
            <a:extLst>
              <a:ext uri="{FF2B5EF4-FFF2-40B4-BE49-F238E27FC236}">
                <a16:creationId xmlns:a16="http://schemas.microsoft.com/office/drawing/2014/main" id="{AF91B015-AE8B-4424-8BDB-5C0683F28CA0}"/>
              </a:ext>
            </a:extLst>
          </p:cNvPr>
          <p:cNvSpPr/>
          <p:nvPr/>
        </p:nvSpPr>
        <p:spPr>
          <a:xfrm>
            <a:off x="380878" y="3373850"/>
            <a:ext cx="1598990" cy="717597"/>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Which lender is right for me?</a:t>
            </a:r>
          </a:p>
        </p:txBody>
      </p:sp>
      <p:sp>
        <p:nvSpPr>
          <p:cNvPr id="20" name="Speech Bubble: Rectangle with Corners Rounded 19">
            <a:extLst>
              <a:ext uri="{FF2B5EF4-FFF2-40B4-BE49-F238E27FC236}">
                <a16:creationId xmlns:a16="http://schemas.microsoft.com/office/drawing/2014/main" id="{BEF6D23E-4D91-44D2-B14E-90EC1D0665C5}"/>
              </a:ext>
            </a:extLst>
          </p:cNvPr>
          <p:cNvSpPr/>
          <p:nvPr/>
        </p:nvSpPr>
        <p:spPr>
          <a:xfrm>
            <a:off x="6210762" y="2647296"/>
            <a:ext cx="2367217" cy="616677"/>
          </a:xfrm>
          <a:prstGeom prst="wedgeRoundRectCallout">
            <a:avLst>
              <a:gd name="adj1" fmla="val -32407"/>
              <a:gd name="adj2" fmla="val 7535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Is the agri-SME a potential reliable client?</a:t>
            </a:r>
          </a:p>
        </p:txBody>
      </p:sp>
      <p:sp>
        <p:nvSpPr>
          <p:cNvPr id="24" name="Speech Bubble: Rectangle with Corners Rounded 23">
            <a:extLst>
              <a:ext uri="{FF2B5EF4-FFF2-40B4-BE49-F238E27FC236}">
                <a16:creationId xmlns:a16="http://schemas.microsoft.com/office/drawing/2014/main" id="{7DC0B7EF-369C-40A9-B0E9-2628E99AF74B}"/>
              </a:ext>
            </a:extLst>
          </p:cNvPr>
          <p:cNvSpPr/>
          <p:nvPr/>
        </p:nvSpPr>
        <p:spPr>
          <a:xfrm>
            <a:off x="5556898" y="3524341"/>
            <a:ext cx="2632118" cy="616677"/>
          </a:xfrm>
          <a:prstGeom prst="wedgeRoundRectCallout">
            <a:avLst>
              <a:gd name="adj1" fmla="val 15669"/>
              <a:gd name="adj2" fmla="val 7705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solidFill>
                  <a:schemeClr val="tx1"/>
                </a:solidFill>
              </a:rPr>
              <a:t>What are the specific risks I need to investigate?</a:t>
            </a:r>
          </a:p>
        </p:txBody>
      </p:sp>
      <p:sp>
        <p:nvSpPr>
          <p:cNvPr id="27" name="Speech Bubble: Rectangle with Corners Rounded 26">
            <a:extLst>
              <a:ext uri="{FF2B5EF4-FFF2-40B4-BE49-F238E27FC236}">
                <a16:creationId xmlns:a16="http://schemas.microsoft.com/office/drawing/2014/main" id="{E52EBBFE-B305-4F8E-B5DD-F21C26870E95}"/>
              </a:ext>
            </a:extLst>
          </p:cNvPr>
          <p:cNvSpPr/>
          <p:nvPr/>
        </p:nvSpPr>
        <p:spPr>
          <a:xfrm>
            <a:off x="5441874" y="1800289"/>
            <a:ext cx="2367217" cy="616677"/>
          </a:xfrm>
          <a:prstGeom prst="wedgeRoundRectCallout">
            <a:avLst>
              <a:gd name="adj1" fmla="val -33709"/>
              <a:gd name="adj2" fmla="val 8801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Does the agri-SME fit in my portfolio??</a:t>
            </a:r>
          </a:p>
        </p:txBody>
      </p:sp>
    </p:spTree>
    <p:extLst>
      <p:ext uri="{BB962C8B-B14F-4D97-AF65-F5344CB8AC3E}">
        <p14:creationId xmlns:p14="http://schemas.microsoft.com/office/powerpoint/2010/main" val="3761864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22139-5EA6-442E-8EA9-114AC0DAA7A2}"/>
              </a:ext>
            </a:extLst>
          </p:cNvPr>
          <p:cNvSpPr>
            <a:spLocks noGrp="1"/>
          </p:cNvSpPr>
          <p:nvPr>
            <p:ph type="title"/>
          </p:nvPr>
        </p:nvSpPr>
        <p:spPr>
          <a:xfrm>
            <a:off x="394473" y="73376"/>
            <a:ext cx="8346403" cy="1325563"/>
          </a:xfrm>
        </p:spPr>
        <p:txBody>
          <a:bodyPr anchor="t">
            <a:normAutofit fontScale="90000"/>
          </a:bodyPr>
          <a:lstStyle/>
          <a:p>
            <a:r>
              <a:rPr lang="en-US" sz="3200">
                <a:solidFill>
                  <a:srgbClr val="081734"/>
                </a:solidFill>
                <a:latin typeface="Helvetica Neue"/>
              </a:rPr>
              <a:t>Increased transparency and better data benefits all stakeholders and will unlock new opportunities</a:t>
            </a:r>
            <a:endParaRPr lang="en-US" sz="3200" b="0">
              <a:latin typeface="Helvetica Neue"/>
            </a:endParaRPr>
          </a:p>
        </p:txBody>
      </p:sp>
      <p:sp>
        <p:nvSpPr>
          <p:cNvPr id="7" name="Rectangle 6">
            <a:extLst>
              <a:ext uri="{FF2B5EF4-FFF2-40B4-BE49-F238E27FC236}">
                <a16:creationId xmlns:a16="http://schemas.microsoft.com/office/drawing/2014/main" id="{B76F3C06-AC76-4468-9CD7-14C81A951F4F}"/>
              </a:ext>
            </a:extLst>
          </p:cNvPr>
          <p:cNvSpPr/>
          <p:nvPr/>
        </p:nvSpPr>
        <p:spPr>
          <a:xfrm>
            <a:off x="2220907" y="1937633"/>
            <a:ext cx="6301332" cy="646331"/>
          </a:xfrm>
          <a:prstGeom prst="rect">
            <a:avLst/>
          </a:prstGeom>
        </p:spPr>
        <p:txBody>
          <a:bodyPr wrap="square" lIns="91440" tIns="45720" rIns="91440" bIns="45720" anchor="t">
            <a:spAutoFit/>
          </a:bodyPr>
          <a:lstStyle>
            <a:defPPr>
              <a:defRPr lang="en-US"/>
            </a:defPPr>
            <a:lvl1pPr marL="0" algn="l" defTabSz="914213" rtl="0" eaLnBrk="1" latinLnBrk="0" hangingPunct="1">
              <a:defRPr sz="1900" kern="1200">
                <a:solidFill>
                  <a:schemeClr val="tx1"/>
                </a:solidFill>
                <a:latin typeface="+mn-lt"/>
                <a:ea typeface="+mn-ea"/>
                <a:cs typeface="+mn-cs"/>
              </a:defRPr>
            </a:lvl1pPr>
            <a:lvl2pPr marL="457107" algn="l" defTabSz="914213" rtl="0" eaLnBrk="1" latinLnBrk="0" hangingPunct="1">
              <a:defRPr sz="1900" kern="1200">
                <a:solidFill>
                  <a:schemeClr val="tx1"/>
                </a:solidFill>
                <a:latin typeface="+mn-lt"/>
                <a:ea typeface="+mn-ea"/>
                <a:cs typeface="+mn-cs"/>
              </a:defRPr>
            </a:lvl2pPr>
            <a:lvl3pPr marL="914213" algn="l" defTabSz="914213" rtl="0" eaLnBrk="1" latinLnBrk="0" hangingPunct="1">
              <a:defRPr sz="1900" kern="1200">
                <a:solidFill>
                  <a:schemeClr val="tx1"/>
                </a:solidFill>
                <a:latin typeface="+mn-lt"/>
                <a:ea typeface="+mn-ea"/>
                <a:cs typeface="+mn-cs"/>
              </a:defRPr>
            </a:lvl3pPr>
            <a:lvl4pPr marL="1371320" algn="l" defTabSz="914213" rtl="0" eaLnBrk="1" latinLnBrk="0" hangingPunct="1">
              <a:defRPr sz="1900" kern="1200">
                <a:solidFill>
                  <a:schemeClr val="tx1"/>
                </a:solidFill>
                <a:latin typeface="+mn-lt"/>
                <a:ea typeface="+mn-ea"/>
                <a:cs typeface="+mn-cs"/>
              </a:defRPr>
            </a:lvl4pPr>
            <a:lvl5pPr marL="1828428" algn="l" defTabSz="914213" rtl="0" eaLnBrk="1" latinLnBrk="0" hangingPunct="1">
              <a:defRPr sz="1900" kern="1200">
                <a:solidFill>
                  <a:schemeClr val="tx1"/>
                </a:solidFill>
                <a:latin typeface="+mn-lt"/>
                <a:ea typeface="+mn-ea"/>
                <a:cs typeface="+mn-cs"/>
              </a:defRPr>
            </a:lvl5pPr>
            <a:lvl6pPr marL="2285535" algn="l" defTabSz="914213" rtl="0" eaLnBrk="1" latinLnBrk="0" hangingPunct="1">
              <a:defRPr sz="1900" kern="1200">
                <a:solidFill>
                  <a:schemeClr val="tx1"/>
                </a:solidFill>
                <a:latin typeface="+mn-lt"/>
                <a:ea typeface="+mn-ea"/>
                <a:cs typeface="+mn-cs"/>
              </a:defRPr>
            </a:lvl6pPr>
            <a:lvl7pPr marL="2742641" algn="l" defTabSz="914213" rtl="0" eaLnBrk="1" latinLnBrk="0" hangingPunct="1">
              <a:defRPr sz="1900" kern="1200">
                <a:solidFill>
                  <a:schemeClr val="tx1"/>
                </a:solidFill>
                <a:latin typeface="+mn-lt"/>
                <a:ea typeface="+mn-ea"/>
                <a:cs typeface="+mn-cs"/>
              </a:defRPr>
            </a:lvl7pPr>
            <a:lvl8pPr marL="3199747" algn="l" defTabSz="914213" rtl="0" eaLnBrk="1" latinLnBrk="0" hangingPunct="1">
              <a:defRPr sz="1900" kern="1200">
                <a:solidFill>
                  <a:schemeClr val="tx1"/>
                </a:solidFill>
                <a:latin typeface="+mn-lt"/>
                <a:ea typeface="+mn-ea"/>
                <a:cs typeface="+mn-cs"/>
              </a:defRPr>
            </a:lvl8pPr>
            <a:lvl9pPr marL="3656855" algn="l" defTabSz="914213" rtl="0" eaLnBrk="1" latinLnBrk="0" hangingPunct="1">
              <a:defRPr sz="1900" kern="1200">
                <a:solidFill>
                  <a:schemeClr val="tx1"/>
                </a:solidFill>
                <a:latin typeface="+mn-lt"/>
                <a:ea typeface="+mn-ea"/>
                <a:cs typeface="+mn-cs"/>
              </a:defRPr>
            </a:lvl9pPr>
          </a:lstStyle>
          <a:p>
            <a:r>
              <a:rPr lang="en-US" sz="1800" b="1">
                <a:solidFill>
                  <a:srgbClr val="081734"/>
                </a:solidFill>
                <a:latin typeface="Open Sans"/>
                <a:cs typeface="Open Sans"/>
              </a:rPr>
              <a:t>Targeted support for </a:t>
            </a:r>
            <a:r>
              <a:rPr lang="en-US" sz="1800" b="1" err="1">
                <a:solidFill>
                  <a:srgbClr val="081734"/>
                </a:solidFill>
                <a:latin typeface="Open Sans"/>
                <a:cs typeface="Open Sans"/>
              </a:rPr>
              <a:t>agri</a:t>
            </a:r>
            <a:r>
              <a:rPr lang="en-US" sz="1800" b="1">
                <a:solidFill>
                  <a:srgbClr val="081734"/>
                </a:solidFill>
                <a:latin typeface="Open Sans"/>
                <a:cs typeface="Open Sans"/>
              </a:rPr>
              <a:t>-SMEs by BDS providers </a:t>
            </a:r>
            <a:r>
              <a:rPr lang="en-US" sz="1800">
                <a:solidFill>
                  <a:srgbClr val="081734"/>
                </a:solidFill>
                <a:latin typeface="Open Sans"/>
                <a:cs typeface="Open Sans"/>
              </a:rPr>
              <a:t>as expectations and requirements become clearer</a:t>
            </a:r>
          </a:p>
        </p:txBody>
      </p:sp>
      <p:grpSp>
        <p:nvGrpSpPr>
          <p:cNvPr id="17" name="Group 16">
            <a:extLst>
              <a:ext uri="{FF2B5EF4-FFF2-40B4-BE49-F238E27FC236}">
                <a16:creationId xmlns:a16="http://schemas.microsoft.com/office/drawing/2014/main" id="{BB8CB312-70CC-4C86-BA07-DF8555D6AD92}"/>
              </a:ext>
            </a:extLst>
          </p:cNvPr>
          <p:cNvGrpSpPr/>
          <p:nvPr/>
        </p:nvGrpSpPr>
        <p:grpSpPr>
          <a:xfrm>
            <a:off x="863237" y="1699254"/>
            <a:ext cx="1121235" cy="1121308"/>
            <a:chOff x="890211" y="2267310"/>
            <a:chExt cx="1121235" cy="1121308"/>
          </a:xfrm>
        </p:grpSpPr>
        <p:sp>
          <p:nvSpPr>
            <p:cNvPr id="6" name="Oval 5">
              <a:extLst>
                <a:ext uri="{FF2B5EF4-FFF2-40B4-BE49-F238E27FC236}">
                  <a16:creationId xmlns:a16="http://schemas.microsoft.com/office/drawing/2014/main" id="{70411B13-2284-4896-AE7F-5D8333B1C072}"/>
                </a:ext>
              </a:extLst>
            </p:cNvPr>
            <p:cNvSpPr/>
            <p:nvPr/>
          </p:nvSpPr>
          <p:spPr>
            <a:xfrm>
              <a:off x="890211" y="2267310"/>
              <a:ext cx="1121235" cy="1121308"/>
            </a:xfrm>
            <a:prstGeom prst="ellipse">
              <a:avLst/>
            </a:prstGeom>
            <a:solidFill>
              <a:srgbClr val="91D5DE"/>
            </a:solidFill>
            <a:ln>
              <a:solidFill>
                <a:srgbClr val="80BF3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213" rtl="0" eaLnBrk="1" latinLnBrk="0" hangingPunct="1">
                <a:defRPr sz="1900" kern="1200">
                  <a:solidFill>
                    <a:schemeClr val="lt1"/>
                  </a:solidFill>
                  <a:latin typeface="+mn-lt"/>
                  <a:ea typeface="+mn-ea"/>
                  <a:cs typeface="+mn-cs"/>
                </a:defRPr>
              </a:lvl1pPr>
              <a:lvl2pPr marL="457107" algn="l" defTabSz="914213" rtl="0" eaLnBrk="1" latinLnBrk="0" hangingPunct="1">
                <a:defRPr sz="1900" kern="1200">
                  <a:solidFill>
                    <a:schemeClr val="lt1"/>
                  </a:solidFill>
                  <a:latin typeface="+mn-lt"/>
                  <a:ea typeface="+mn-ea"/>
                  <a:cs typeface="+mn-cs"/>
                </a:defRPr>
              </a:lvl2pPr>
              <a:lvl3pPr marL="914213" algn="l" defTabSz="914213" rtl="0" eaLnBrk="1" latinLnBrk="0" hangingPunct="1">
                <a:defRPr sz="1900" kern="1200">
                  <a:solidFill>
                    <a:schemeClr val="lt1"/>
                  </a:solidFill>
                  <a:latin typeface="+mn-lt"/>
                  <a:ea typeface="+mn-ea"/>
                  <a:cs typeface="+mn-cs"/>
                </a:defRPr>
              </a:lvl3pPr>
              <a:lvl4pPr marL="1371320" algn="l" defTabSz="914213" rtl="0" eaLnBrk="1" latinLnBrk="0" hangingPunct="1">
                <a:defRPr sz="1900" kern="1200">
                  <a:solidFill>
                    <a:schemeClr val="lt1"/>
                  </a:solidFill>
                  <a:latin typeface="+mn-lt"/>
                  <a:ea typeface="+mn-ea"/>
                  <a:cs typeface="+mn-cs"/>
                </a:defRPr>
              </a:lvl4pPr>
              <a:lvl5pPr marL="1828428" algn="l" defTabSz="914213" rtl="0" eaLnBrk="1" latinLnBrk="0" hangingPunct="1">
                <a:defRPr sz="1900" kern="1200">
                  <a:solidFill>
                    <a:schemeClr val="lt1"/>
                  </a:solidFill>
                  <a:latin typeface="+mn-lt"/>
                  <a:ea typeface="+mn-ea"/>
                  <a:cs typeface="+mn-cs"/>
                </a:defRPr>
              </a:lvl5pPr>
              <a:lvl6pPr marL="2285535" algn="l" defTabSz="914213" rtl="0" eaLnBrk="1" latinLnBrk="0" hangingPunct="1">
                <a:defRPr sz="1900" kern="1200">
                  <a:solidFill>
                    <a:schemeClr val="lt1"/>
                  </a:solidFill>
                  <a:latin typeface="+mn-lt"/>
                  <a:ea typeface="+mn-ea"/>
                  <a:cs typeface="+mn-cs"/>
                </a:defRPr>
              </a:lvl6pPr>
              <a:lvl7pPr marL="2742641" algn="l" defTabSz="914213" rtl="0" eaLnBrk="1" latinLnBrk="0" hangingPunct="1">
                <a:defRPr sz="1900" kern="1200">
                  <a:solidFill>
                    <a:schemeClr val="lt1"/>
                  </a:solidFill>
                  <a:latin typeface="+mn-lt"/>
                  <a:ea typeface="+mn-ea"/>
                  <a:cs typeface="+mn-cs"/>
                </a:defRPr>
              </a:lvl7pPr>
              <a:lvl8pPr marL="3199747" algn="l" defTabSz="914213" rtl="0" eaLnBrk="1" latinLnBrk="0" hangingPunct="1">
                <a:defRPr sz="1900" kern="1200">
                  <a:solidFill>
                    <a:schemeClr val="lt1"/>
                  </a:solidFill>
                  <a:latin typeface="+mn-lt"/>
                  <a:ea typeface="+mn-ea"/>
                  <a:cs typeface="+mn-cs"/>
                </a:defRPr>
              </a:lvl8pPr>
              <a:lvl9pPr marL="3656855" algn="l" defTabSz="914213" rtl="0" eaLnBrk="1" latinLnBrk="0" hangingPunct="1">
                <a:defRPr sz="1900" kern="1200">
                  <a:solidFill>
                    <a:schemeClr val="lt1"/>
                  </a:solidFill>
                  <a:latin typeface="+mn-lt"/>
                  <a:ea typeface="+mn-ea"/>
                  <a:cs typeface="+mn-cs"/>
                </a:defRPr>
              </a:lvl9pPr>
            </a:lstStyle>
            <a:p>
              <a:pPr algn="ctr"/>
              <a:endParaRPr lang="en-US"/>
            </a:p>
          </p:txBody>
        </p:sp>
        <p:pic>
          <p:nvPicPr>
            <p:cNvPr id="8" name="Picture 7">
              <a:extLst>
                <a:ext uri="{FF2B5EF4-FFF2-40B4-BE49-F238E27FC236}">
                  <a16:creationId xmlns:a16="http://schemas.microsoft.com/office/drawing/2014/main" id="{0B1030EA-9EF7-4E9F-B3D7-3645A84BAA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0633" y="2307471"/>
              <a:ext cx="1005617" cy="871535"/>
            </a:xfrm>
            <a:prstGeom prst="rect">
              <a:avLst/>
            </a:prstGeom>
          </p:spPr>
        </p:pic>
      </p:grpSp>
      <p:sp>
        <p:nvSpPr>
          <p:cNvPr id="10" name="Rectangle 9">
            <a:extLst>
              <a:ext uri="{FF2B5EF4-FFF2-40B4-BE49-F238E27FC236}">
                <a16:creationId xmlns:a16="http://schemas.microsoft.com/office/drawing/2014/main" id="{F9077C0E-55C3-4C2C-8BDA-1F33A23E8DE1}"/>
              </a:ext>
            </a:extLst>
          </p:cNvPr>
          <p:cNvSpPr/>
          <p:nvPr/>
        </p:nvSpPr>
        <p:spPr>
          <a:xfrm>
            <a:off x="2220907" y="3471152"/>
            <a:ext cx="6301332" cy="646331"/>
          </a:xfrm>
          <a:prstGeom prst="rect">
            <a:avLst/>
          </a:prstGeom>
        </p:spPr>
        <p:txBody>
          <a:bodyPr wrap="square" lIns="91440" tIns="45720" rIns="91440" bIns="45720" anchor="t">
            <a:spAutoFit/>
          </a:bodyPr>
          <a:lstStyle>
            <a:defPPr>
              <a:defRPr lang="en-US"/>
            </a:defPPr>
            <a:lvl1pPr marL="0" algn="l" defTabSz="914213" rtl="0" eaLnBrk="1" latinLnBrk="0" hangingPunct="1">
              <a:defRPr sz="1900" kern="1200">
                <a:solidFill>
                  <a:schemeClr val="tx1"/>
                </a:solidFill>
                <a:latin typeface="+mn-lt"/>
                <a:ea typeface="+mn-ea"/>
                <a:cs typeface="+mn-cs"/>
              </a:defRPr>
            </a:lvl1pPr>
            <a:lvl2pPr marL="457107" algn="l" defTabSz="914213" rtl="0" eaLnBrk="1" latinLnBrk="0" hangingPunct="1">
              <a:defRPr sz="1900" kern="1200">
                <a:solidFill>
                  <a:schemeClr val="tx1"/>
                </a:solidFill>
                <a:latin typeface="+mn-lt"/>
                <a:ea typeface="+mn-ea"/>
                <a:cs typeface="+mn-cs"/>
              </a:defRPr>
            </a:lvl2pPr>
            <a:lvl3pPr marL="914213" algn="l" defTabSz="914213" rtl="0" eaLnBrk="1" latinLnBrk="0" hangingPunct="1">
              <a:defRPr sz="1900" kern="1200">
                <a:solidFill>
                  <a:schemeClr val="tx1"/>
                </a:solidFill>
                <a:latin typeface="+mn-lt"/>
                <a:ea typeface="+mn-ea"/>
                <a:cs typeface="+mn-cs"/>
              </a:defRPr>
            </a:lvl3pPr>
            <a:lvl4pPr marL="1371320" algn="l" defTabSz="914213" rtl="0" eaLnBrk="1" latinLnBrk="0" hangingPunct="1">
              <a:defRPr sz="1900" kern="1200">
                <a:solidFill>
                  <a:schemeClr val="tx1"/>
                </a:solidFill>
                <a:latin typeface="+mn-lt"/>
                <a:ea typeface="+mn-ea"/>
                <a:cs typeface="+mn-cs"/>
              </a:defRPr>
            </a:lvl4pPr>
            <a:lvl5pPr marL="1828428" algn="l" defTabSz="914213" rtl="0" eaLnBrk="1" latinLnBrk="0" hangingPunct="1">
              <a:defRPr sz="1900" kern="1200">
                <a:solidFill>
                  <a:schemeClr val="tx1"/>
                </a:solidFill>
                <a:latin typeface="+mn-lt"/>
                <a:ea typeface="+mn-ea"/>
                <a:cs typeface="+mn-cs"/>
              </a:defRPr>
            </a:lvl5pPr>
            <a:lvl6pPr marL="2285535" algn="l" defTabSz="914213" rtl="0" eaLnBrk="1" latinLnBrk="0" hangingPunct="1">
              <a:defRPr sz="1900" kern="1200">
                <a:solidFill>
                  <a:schemeClr val="tx1"/>
                </a:solidFill>
                <a:latin typeface="+mn-lt"/>
                <a:ea typeface="+mn-ea"/>
                <a:cs typeface="+mn-cs"/>
              </a:defRPr>
            </a:lvl6pPr>
            <a:lvl7pPr marL="2742641" algn="l" defTabSz="914213" rtl="0" eaLnBrk="1" latinLnBrk="0" hangingPunct="1">
              <a:defRPr sz="1900" kern="1200">
                <a:solidFill>
                  <a:schemeClr val="tx1"/>
                </a:solidFill>
                <a:latin typeface="+mn-lt"/>
                <a:ea typeface="+mn-ea"/>
                <a:cs typeface="+mn-cs"/>
              </a:defRPr>
            </a:lvl7pPr>
            <a:lvl8pPr marL="3199747" algn="l" defTabSz="914213" rtl="0" eaLnBrk="1" latinLnBrk="0" hangingPunct="1">
              <a:defRPr sz="1900" kern="1200">
                <a:solidFill>
                  <a:schemeClr val="tx1"/>
                </a:solidFill>
                <a:latin typeface="+mn-lt"/>
                <a:ea typeface="+mn-ea"/>
                <a:cs typeface="+mn-cs"/>
              </a:defRPr>
            </a:lvl8pPr>
            <a:lvl9pPr marL="3656855" algn="l" defTabSz="914213" rtl="0" eaLnBrk="1" latinLnBrk="0" hangingPunct="1">
              <a:defRPr sz="1900" kern="1200">
                <a:solidFill>
                  <a:schemeClr val="tx1"/>
                </a:solidFill>
                <a:latin typeface="+mn-lt"/>
                <a:ea typeface="+mn-ea"/>
                <a:cs typeface="+mn-cs"/>
              </a:defRPr>
            </a:lvl9pPr>
          </a:lstStyle>
          <a:p>
            <a:r>
              <a:rPr lang="en-US" sz="1800" b="1">
                <a:solidFill>
                  <a:srgbClr val="081734"/>
                </a:solidFill>
                <a:latin typeface="Open Sans"/>
                <a:cs typeface="Open Sans"/>
              </a:rPr>
              <a:t>Decrease costs and risk for lenders</a:t>
            </a:r>
            <a:r>
              <a:rPr lang="en-US" sz="1800">
                <a:solidFill>
                  <a:srgbClr val="081734"/>
                </a:solidFill>
                <a:latin typeface="Open Sans"/>
                <a:cs typeface="Open Sans"/>
              </a:rPr>
              <a:t> through more confident and efficient pre-due diligence selection</a:t>
            </a:r>
          </a:p>
        </p:txBody>
      </p:sp>
      <p:grpSp>
        <p:nvGrpSpPr>
          <p:cNvPr id="16" name="Group 15">
            <a:extLst>
              <a:ext uri="{FF2B5EF4-FFF2-40B4-BE49-F238E27FC236}">
                <a16:creationId xmlns:a16="http://schemas.microsoft.com/office/drawing/2014/main" id="{D1112321-B489-45E1-B367-3622AF75F641}"/>
              </a:ext>
            </a:extLst>
          </p:cNvPr>
          <p:cNvGrpSpPr/>
          <p:nvPr/>
        </p:nvGrpSpPr>
        <p:grpSpPr>
          <a:xfrm>
            <a:off x="811275" y="4741068"/>
            <a:ext cx="1121235" cy="1121308"/>
            <a:chOff x="950665" y="735921"/>
            <a:chExt cx="1121235" cy="1121308"/>
          </a:xfrm>
        </p:grpSpPr>
        <p:sp>
          <p:nvSpPr>
            <p:cNvPr id="14" name="Oval 13">
              <a:extLst>
                <a:ext uri="{FF2B5EF4-FFF2-40B4-BE49-F238E27FC236}">
                  <a16:creationId xmlns:a16="http://schemas.microsoft.com/office/drawing/2014/main" id="{D0556D41-D6E8-46D7-9AF6-2B1FE3A90D74}"/>
                </a:ext>
              </a:extLst>
            </p:cNvPr>
            <p:cNvSpPr/>
            <p:nvPr/>
          </p:nvSpPr>
          <p:spPr>
            <a:xfrm>
              <a:off x="950665" y="735921"/>
              <a:ext cx="1121235" cy="1121308"/>
            </a:xfrm>
            <a:prstGeom prst="ellipse">
              <a:avLst/>
            </a:prstGeom>
            <a:solidFill>
              <a:srgbClr val="91D5DE"/>
            </a:solidFill>
            <a:ln>
              <a:solidFill>
                <a:srgbClr val="80BF3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213" rtl="0" eaLnBrk="1" latinLnBrk="0" hangingPunct="1">
                <a:defRPr sz="1900" kern="1200">
                  <a:solidFill>
                    <a:schemeClr val="lt1"/>
                  </a:solidFill>
                  <a:latin typeface="+mn-lt"/>
                  <a:ea typeface="+mn-ea"/>
                  <a:cs typeface="+mn-cs"/>
                </a:defRPr>
              </a:lvl1pPr>
              <a:lvl2pPr marL="457107" algn="l" defTabSz="914213" rtl="0" eaLnBrk="1" latinLnBrk="0" hangingPunct="1">
                <a:defRPr sz="1900" kern="1200">
                  <a:solidFill>
                    <a:schemeClr val="lt1"/>
                  </a:solidFill>
                  <a:latin typeface="+mn-lt"/>
                  <a:ea typeface="+mn-ea"/>
                  <a:cs typeface="+mn-cs"/>
                </a:defRPr>
              </a:lvl2pPr>
              <a:lvl3pPr marL="914213" algn="l" defTabSz="914213" rtl="0" eaLnBrk="1" latinLnBrk="0" hangingPunct="1">
                <a:defRPr sz="1900" kern="1200">
                  <a:solidFill>
                    <a:schemeClr val="lt1"/>
                  </a:solidFill>
                  <a:latin typeface="+mn-lt"/>
                  <a:ea typeface="+mn-ea"/>
                  <a:cs typeface="+mn-cs"/>
                </a:defRPr>
              </a:lvl3pPr>
              <a:lvl4pPr marL="1371320" algn="l" defTabSz="914213" rtl="0" eaLnBrk="1" latinLnBrk="0" hangingPunct="1">
                <a:defRPr sz="1900" kern="1200">
                  <a:solidFill>
                    <a:schemeClr val="lt1"/>
                  </a:solidFill>
                  <a:latin typeface="+mn-lt"/>
                  <a:ea typeface="+mn-ea"/>
                  <a:cs typeface="+mn-cs"/>
                </a:defRPr>
              </a:lvl4pPr>
              <a:lvl5pPr marL="1828428" algn="l" defTabSz="914213" rtl="0" eaLnBrk="1" latinLnBrk="0" hangingPunct="1">
                <a:defRPr sz="1900" kern="1200">
                  <a:solidFill>
                    <a:schemeClr val="lt1"/>
                  </a:solidFill>
                  <a:latin typeface="+mn-lt"/>
                  <a:ea typeface="+mn-ea"/>
                  <a:cs typeface="+mn-cs"/>
                </a:defRPr>
              </a:lvl5pPr>
              <a:lvl6pPr marL="2285535" algn="l" defTabSz="914213" rtl="0" eaLnBrk="1" latinLnBrk="0" hangingPunct="1">
                <a:defRPr sz="1900" kern="1200">
                  <a:solidFill>
                    <a:schemeClr val="lt1"/>
                  </a:solidFill>
                  <a:latin typeface="+mn-lt"/>
                  <a:ea typeface="+mn-ea"/>
                  <a:cs typeface="+mn-cs"/>
                </a:defRPr>
              </a:lvl6pPr>
              <a:lvl7pPr marL="2742641" algn="l" defTabSz="914213" rtl="0" eaLnBrk="1" latinLnBrk="0" hangingPunct="1">
                <a:defRPr sz="1900" kern="1200">
                  <a:solidFill>
                    <a:schemeClr val="lt1"/>
                  </a:solidFill>
                  <a:latin typeface="+mn-lt"/>
                  <a:ea typeface="+mn-ea"/>
                  <a:cs typeface="+mn-cs"/>
                </a:defRPr>
              </a:lvl7pPr>
              <a:lvl8pPr marL="3199747" algn="l" defTabSz="914213" rtl="0" eaLnBrk="1" latinLnBrk="0" hangingPunct="1">
                <a:defRPr sz="1900" kern="1200">
                  <a:solidFill>
                    <a:schemeClr val="lt1"/>
                  </a:solidFill>
                  <a:latin typeface="+mn-lt"/>
                  <a:ea typeface="+mn-ea"/>
                  <a:cs typeface="+mn-cs"/>
                </a:defRPr>
              </a:lvl8pPr>
              <a:lvl9pPr marL="3656855" algn="l" defTabSz="914213" rtl="0" eaLnBrk="1" latinLnBrk="0" hangingPunct="1">
                <a:defRPr sz="1900" kern="1200">
                  <a:solidFill>
                    <a:schemeClr val="lt1"/>
                  </a:solidFill>
                  <a:latin typeface="+mn-lt"/>
                  <a:ea typeface="+mn-ea"/>
                  <a:cs typeface="+mn-cs"/>
                </a:defRPr>
              </a:lvl9pPr>
            </a:lstStyle>
            <a:p>
              <a:pPr algn="ctr"/>
              <a:endParaRPr lang="en-US"/>
            </a:p>
          </p:txBody>
        </p:sp>
        <p:pic>
          <p:nvPicPr>
            <p:cNvPr id="15" name="Picture 14">
              <a:extLst>
                <a:ext uri="{FF2B5EF4-FFF2-40B4-BE49-F238E27FC236}">
                  <a16:creationId xmlns:a16="http://schemas.microsoft.com/office/drawing/2014/main" id="{837495CF-B74F-49C3-AA34-E3960F666FE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1759" y="861783"/>
              <a:ext cx="1019045" cy="869585"/>
            </a:xfrm>
            <a:prstGeom prst="rect">
              <a:avLst/>
            </a:prstGeom>
          </p:spPr>
        </p:pic>
      </p:grpSp>
      <p:sp>
        <p:nvSpPr>
          <p:cNvPr id="19" name="Rectangle 18">
            <a:extLst>
              <a:ext uri="{FF2B5EF4-FFF2-40B4-BE49-F238E27FC236}">
                <a16:creationId xmlns:a16="http://schemas.microsoft.com/office/drawing/2014/main" id="{382A20AF-5DC3-4916-9C3A-5584A720DFFB}"/>
              </a:ext>
            </a:extLst>
          </p:cNvPr>
          <p:cNvSpPr/>
          <p:nvPr/>
        </p:nvSpPr>
        <p:spPr>
          <a:xfrm>
            <a:off x="2182831" y="4986836"/>
            <a:ext cx="6301332" cy="646331"/>
          </a:xfrm>
          <a:prstGeom prst="rect">
            <a:avLst/>
          </a:prstGeom>
        </p:spPr>
        <p:txBody>
          <a:bodyPr wrap="square" lIns="91440" tIns="45720" rIns="91440" bIns="45720" anchor="t">
            <a:spAutoFit/>
          </a:bodyPr>
          <a:lstStyle>
            <a:defPPr>
              <a:defRPr lang="en-US"/>
            </a:defPPr>
            <a:lvl1pPr marL="0" algn="l" defTabSz="914213" rtl="0" eaLnBrk="1" latinLnBrk="0" hangingPunct="1">
              <a:defRPr sz="1900" kern="1200">
                <a:solidFill>
                  <a:schemeClr val="tx1"/>
                </a:solidFill>
                <a:latin typeface="+mn-lt"/>
                <a:ea typeface="+mn-ea"/>
                <a:cs typeface="+mn-cs"/>
              </a:defRPr>
            </a:lvl1pPr>
            <a:lvl2pPr marL="457107" algn="l" defTabSz="914213" rtl="0" eaLnBrk="1" latinLnBrk="0" hangingPunct="1">
              <a:defRPr sz="1900" kern="1200">
                <a:solidFill>
                  <a:schemeClr val="tx1"/>
                </a:solidFill>
                <a:latin typeface="+mn-lt"/>
                <a:ea typeface="+mn-ea"/>
                <a:cs typeface="+mn-cs"/>
              </a:defRPr>
            </a:lvl2pPr>
            <a:lvl3pPr marL="914213" algn="l" defTabSz="914213" rtl="0" eaLnBrk="1" latinLnBrk="0" hangingPunct="1">
              <a:defRPr sz="1900" kern="1200">
                <a:solidFill>
                  <a:schemeClr val="tx1"/>
                </a:solidFill>
                <a:latin typeface="+mn-lt"/>
                <a:ea typeface="+mn-ea"/>
                <a:cs typeface="+mn-cs"/>
              </a:defRPr>
            </a:lvl3pPr>
            <a:lvl4pPr marL="1371320" algn="l" defTabSz="914213" rtl="0" eaLnBrk="1" latinLnBrk="0" hangingPunct="1">
              <a:defRPr sz="1900" kern="1200">
                <a:solidFill>
                  <a:schemeClr val="tx1"/>
                </a:solidFill>
                <a:latin typeface="+mn-lt"/>
                <a:ea typeface="+mn-ea"/>
                <a:cs typeface="+mn-cs"/>
              </a:defRPr>
            </a:lvl4pPr>
            <a:lvl5pPr marL="1828428" algn="l" defTabSz="914213" rtl="0" eaLnBrk="1" latinLnBrk="0" hangingPunct="1">
              <a:defRPr sz="1900" kern="1200">
                <a:solidFill>
                  <a:schemeClr val="tx1"/>
                </a:solidFill>
                <a:latin typeface="+mn-lt"/>
                <a:ea typeface="+mn-ea"/>
                <a:cs typeface="+mn-cs"/>
              </a:defRPr>
            </a:lvl5pPr>
            <a:lvl6pPr marL="2285535" algn="l" defTabSz="914213" rtl="0" eaLnBrk="1" latinLnBrk="0" hangingPunct="1">
              <a:defRPr sz="1900" kern="1200">
                <a:solidFill>
                  <a:schemeClr val="tx1"/>
                </a:solidFill>
                <a:latin typeface="+mn-lt"/>
                <a:ea typeface="+mn-ea"/>
                <a:cs typeface="+mn-cs"/>
              </a:defRPr>
            </a:lvl6pPr>
            <a:lvl7pPr marL="2742641" algn="l" defTabSz="914213" rtl="0" eaLnBrk="1" latinLnBrk="0" hangingPunct="1">
              <a:defRPr sz="1900" kern="1200">
                <a:solidFill>
                  <a:schemeClr val="tx1"/>
                </a:solidFill>
                <a:latin typeface="+mn-lt"/>
                <a:ea typeface="+mn-ea"/>
                <a:cs typeface="+mn-cs"/>
              </a:defRPr>
            </a:lvl7pPr>
            <a:lvl8pPr marL="3199747" algn="l" defTabSz="914213" rtl="0" eaLnBrk="1" latinLnBrk="0" hangingPunct="1">
              <a:defRPr sz="1900" kern="1200">
                <a:solidFill>
                  <a:schemeClr val="tx1"/>
                </a:solidFill>
                <a:latin typeface="+mn-lt"/>
                <a:ea typeface="+mn-ea"/>
                <a:cs typeface="+mn-cs"/>
              </a:defRPr>
            </a:lvl8pPr>
            <a:lvl9pPr marL="3656855" algn="l" defTabSz="914213" rtl="0" eaLnBrk="1" latinLnBrk="0" hangingPunct="1">
              <a:defRPr sz="1900" kern="1200">
                <a:solidFill>
                  <a:schemeClr val="tx1"/>
                </a:solidFill>
                <a:latin typeface="+mn-lt"/>
                <a:ea typeface="+mn-ea"/>
                <a:cs typeface="+mn-cs"/>
              </a:defRPr>
            </a:lvl9pPr>
          </a:lstStyle>
          <a:p>
            <a:r>
              <a:rPr lang="en-US" sz="1800" b="1">
                <a:solidFill>
                  <a:srgbClr val="081734"/>
                </a:solidFill>
                <a:latin typeface="Open Sans"/>
                <a:cs typeface="Open Sans"/>
              </a:rPr>
              <a:t>Increase sector visibility </a:t>
            </a:r>
            <a:r>
              <a:rPr lang="en-US" sz="1800">
                <a:solidFill>
                  <a:srgbClr val="081734"/>
                </a:solidFill>
                <a:latin typeface="Open Sans"/>
                <a:cs typeface="Open Sans"/>
              </a:rPr>
              <a:t>as standard datasets can be benchmarked and tracked over time</a:t>
            </a:r>
          </a:p>
        </p:txBody>
      </p:sp>
      <p:grpSp>
        <p:nvGrpSpPr>
          <p:cNvPr id="23" name="Group 22">
            <a:extLst>
              <a:ext uri="{FF2B5EF4-FFF2-40B4-BE49-F238E27FC236}">
                <a16:creationId xmlns:a16="http://schemas.microsoft.com/office/drawing/2014/main" id="{68423A7B-2EFE-4A93-A3B5-16E75E8ABA12}"/>
              </a:ext>
            </a:extLst>
          </p:cNvPr>
          <p:cNvGrpSpPr/>
          <p:nvPr/>
        </p:nvGrpSpPr>
        <p:grpSpPr>
          <a:xfrm>
            <a:off x="862369" y="3242065"/>
            <a:ext cx="1121235" cy="1121308"/>
            <a:chOff x="880918" y="3825382"/>
            <a:chExt cx="1121235" cy="1121308"/>
          </a:xfrm>
        </p:grpSpPr>
        <p:sp>
          <p:nvSpPr>
            <p:cNvPr id="24" name="Oval 23">
              <a:extLst>
                <a:ext uri="{FF2B5EF4-FFF2-40B4-BE49-F238E27FC236}">
                  <a16:creationId xmlns:a16="http://schemas.microsoft.com/office/drawing/2014/main" id="{964A495A-E8C3-46E5-9D39-9E19922839B2}"/>
                </a:ext>
              </a:extLst>
            </p:cNvPr>
            <p:cNvSpPr/>
            <p:nvPr/>
          </p:nvSpPr>
          <p:spPr>
            <a:xfrm>
              <a:off x="880918" y="3825382"/>
              <a:ext cx="1121235" cy="1121308"/>
            </a:xfrm>
            <a:prstGeom prst="ellipse">
              <a:avLst/>
            </a:prstGeom>
            <a:solidFill>
              <a:srgbClr val="91D5DE"/>
            </a:solidFill>
            <a:ln>
              <a:solidFill>
                <a:srgbClr val="80BF3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213" rtl="0" eaLnBrk="1" latinLnBrk="0" hangingPunct="1">
                <a:defRPr sz="1900" kern="1200">
                  <a:solidFill>
                    <a:schemeClr val="lt1"/>
                  </a:solidFill>
                  <a:latin typeface="+mn-lt"/>
                  <a:ea typeface="+mn-ea"/>
                  <a:cs typeface="+mn-cs"/>
                </a:defRPr>
              </a:lvl1pPr>
              <a:lvl2pPr marL="457107" algn="l" defTabSz="914213" rtl="0" eaLnBrk="1" latinLnBrk="0" hangingPunct="1">
                <a:defRPr sz="1900" kern="1200">
                  <a:solidFill>
                    <a:schemeClr val="lt1"/>
                  </a:solidFill>
                  <a:latin typeface="+mn-lt"/>
                  <a:ea typeface="+mn-ea"/>
                  <a:cs typeface="+mn-cs"/>
                </a:defRPr>
              </a:lvl2pPr>
              <a:lvl3pPr marL="914213" algn="l" defTabSz="914213" rtl="0" eaLnBrk="1" latinLnBrk="0" hangingPunct="1">
                <a:defRPr sz="1900" kern="1200">
                  <a:solidFill>
                    <a:schemeClr val="lt1"/>
                  </a:solidFill>
                  <a:latin typeface="+mn-lt"/>
                  <a:ea typeface="+mn-ea"/>
                  <a:cs typeface="+mn-cs"/>
                </a:defRPr>
              </a:lvl3pPr>
              <a:lvl4pPr marL="1371320" algn="l" defTabSz="914213" rtl="0" eaLnBrk="1" latinLnBrk="0" hangingPunct="1">
                <a:defRPr sz="1900" kern="1200">
                  <a:solidFill>
                    <a:schemeClr val="lt1"/>
                  </a:solidFill>
                  <a:latin typeface="+mn-lt"/>
                  <a:ea typeface="+mn-ea"/>
                  <a:cs typeface="+mn-cs"/>
                </a:defRPr>
              </a:lvl4pPr>
              <a:lvl5pPr marL="1828428" algn="l" defTabSz="914213" rtl="0" eaLnBrk="1" latinLnBrk="0" hangingPunct="1">
                <a:defRPr sz="1900" kern="1200">
                  <a:solidFill>
                    <a:schemeClr val="lt1"/>
                  </a:solidFill>
                  <a:latin typeface="+mn-lt"/>
                  <a:ea typeface="+mn-ea"/>
                  <a:cs typeface="+mn-cs"/>
                </a:defRPr>
              </a:lvl5pPr>
              <a:lvl6pPr marL="2285535" algn="l" defTabSz="914213" rtl="0" eaLnBrk="1" latinLnBrk="0" hangingPunct="1">
                <a:defRPr sz="1900" kern="1200">
                  <a:solidFill>
                    <a:schemeClr val="lt1"/>
                  </a:solidFill>
                  <a:latin typeface="+mn-lt"/>
                  <a:ea typeface="+mn-ea"/>
                  <a:cs typeface="+mn-cs"/>
                </a:defRPr>
              </a:lvl6pPr>
              <a:lvl7pPr marL="2742641" algn="l" defTabSz="914213" rtl="0" eaLnBrk="1" latinLnBrk="0" hangingPunct="1">
                <a:defRPr sz="1900" kern="1200">
                  <a:solidFill>
                    <a:schemeClr val="lt1"/>
                  </a:solidFill>
                  <a:latin typeface="+mn-lt"/>
                  <a:ea typeface="+mn-ea"/>
                  <a:cs typeface="+mn-cs"/>
                </a:defRPr>
              </a:lvl7pPr>
              <a:lvl8pPr marL="3199747" algn="l" defTabSz="914213" rtl="0" eaLnBrk="1" latinLnBrk="0" hangingPunct="1">
                <a:defRPr sz="1900" kern="1200">
                  <a:solidFill>
                    <a:schemeClr val="lt1"/>
                  </a:solidFill>
                  <a:latin typeface="+mn-lt"/>
                  <a:ea typeface="+mn-ea"/>
                  <a:cs typeface="+mn-cs"/>
                </a:defRPr>
              </a:lvl8pPr>
              <a:lvl9pPr marL="3656855" algn="l" defTabSz="914213" rtl="0" eaLnBrk="1" latinLnBrk="0" hangingPunct="1">
                <a:defRPr sz="1900" kern="1200">
                  <a:solidFill>
                    <a:schemeClr val="lt1"/>
                  </a:solidFill>
                  <a:latin typeface="+mn-lt"/>
                  <a:ea typeface="+mn-ea"/>
                  <a:cs typeface="+mn-cs"/>
                </a:defRPr>
              </a:lvl9pPr>
            </a:lstStyle>
            <a:p>
              <a:pPr algn="ctr"/>
              <a:endParaRPr lang="en-US"/>
            </a:p>
          </p:txBody>
        </p:sp>
        <p:pic>
          <p:nvPicPr>
            <p:cNvPr id="25" name="Picture 24">
              <a:extLst>
                <a:ext uri="{FF2B5EF4-FFF2-40B4-BE49-F238E27FC236}">
                  <a16:creationId xmlns:a16="http://schemas.microsoft.com/office/drawing/2014/main" id="{BCDD3400-B6AF-4B5B-BD34-FCF6ACB7D482}"/>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571"/>
            <a:stretch/>
          </p:blipFill>
          <p:spPr bwMode="auto">
            <a:xfrm>
              <a:off x="1006233" y="4020276"/>
              <a:ext cx="870604" cy="7315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16902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F0D067-15F5-46BD-8733-B7241E0576D9}"/>
              </a:ext>
            </a:extLst>
          </p:cNvPr>
          <p:cNvPicPr>
            <a:picLocks noChangeAspect="1"/>
          </p:cNvPicPr>
          <p:nvPr/>
        </p:nvPicPr>
        <p:blipFill>
          <a:blip r:embed="rId5" cstate="screen">
            <a:lum bright="70000" contrast="-70000"/>
            <a:extLst>
              <a:ext uri="{28A0092B-C50C-407E-A947-70E740481C1C}">
                <a14:useLocalDpi xmlns:a14="http://schemas.microsoft.com/office/drawing/2010/main"/>
              </a:ext>
            </a:extLst>
          </a:blip>
          <a:stretch>
            <a:fillRect/>
          </a:stretch>
        </p:blipFill>
        <p:spPr>
          <a:xfrm>
            <a:off x="2233769" y="1873536"/>
            <a:ext cx="5041845" cy="3781384"/>
          </a:xfrm>
          <a:prstGeom prst="rect">
            <a:avLst/>
          </a:prstGeom>
        </p:spPr>
      </p:pic>
      <p:sp>
        <p:nvSpPr>
          <p:cNvPr id="7" name="Oval 6">
            <a:extLst>
              <a:ext uri="{FF2B5EF4-FFF2-40B4-BE49-F238E27FC236}">
                <a16:creationId xmlns:a16="http://schemas.microsoft.com/office/drawing/2014/main" id="{07262399-B162-4F6C-92CD-F935688FB376}"/>
              </a:ext>
            </a:extLst>
          </p:cNvPr>
          <p:cNvSpPr/>
          <p:nvPr/>
        </p:nvSpPr>
        <p:spPr>
          <a:xfrm>
            <a:off x="3485036" y="2129367"/>
            <a:ext cx="2542788" cy="2584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56" name="Object 55" hidden="1"/>
          <p:cNvGraphicFramePr>
            <a:graphicFrameLocks noChangeAspect="1"/>
          </p:cNvGraphicFramePr>
          <p:nvPr>
            <p:custDataLst>
              <p:tags r:id="rId2"/>
            </p:custDataLst>
          </p:nvPr>
        </p:nvGraphicFramePr>
        <p:xfrm>
          <a:off x="1192" y="858442"/>
          <a:ext cx="1190" cy="1190"/>
        </p:xfrm>
        <a:graphic>
          <a:graphicData uri="http://schemas.openxmlformats.org/presentationml/2006/ole">
            <mc:AlternateContent xmlns:mc="http://schemas.openxmlformats.org/markup-compatibility/2006">
              <mc:Choice xmlns:v="urn:schemas-microsoft-com:vml" Requires="v">
                <p:oleObj spid="_x0000_s2049" name="think-cell Slide" r:id="rId6" imgW="378" imgH="377" progId="TCLayout.ActiveDocument.1">
                  <p:embed/>
                </p:oleObj>
              </mc:Choice>
              <mc:Fallback>
                <p:oleObj name="think-cell Slide" r:id="rId6" imgW="378" imgH="377" progId="TCLayout.ActiveDocument.1">
                  <p:embed/>
                  <p:pic>
                    <p:nvPicPr>
                      <p:cNvPr id="56" name="Object 55" hidden="1"/>
                      <p:cNvPicPr/>
                      <p:nvPr/>
                    </p:nvPicPr>
                    <p:blipFill>
                      <a:blip r:embed="rId7"/>
                      <a:stretch>
                        <a:fillRect/>
                      </a:stretch>
                    </p:blipFill>
                    <p:spPr>
                      <a:xfrm>
                        <a:off x="1192" y="858442"/>
                        <a:ext cx="1190" cy="1190"/>
                      </a:xfrm>
                      <a:prstGeom prst="rect">
                        <a:avLst/>
                      </a:prstGeom>
                    </p:spPr>
                  </p:pic>
                </p:oleObj>
              </mc:Fallback>
            </mc:AlternateContent>
          </a:graphicData>
        </a:graphic>
      </p:graphicFrame>
      <p:grpSp>
        <p:nvGrpSpPr>
          <p:cNvPr id="77" name="Group 76"/>
          <p:cNvGrpSpPr/>
          <p:nvPr/>
        </p:nvGrpSpPr>
        <p:grpSpPr>
          <a:xfrm>
            <a:off x="5175278" y="2128200"/>
            <a:ext cx="3751661" cy="1731770"/>
            <a:chOff x="6753524" y="1676912"/>
            <a:chExt cx="4673190" cy="2060596"/>
          </a:xfrm>
          <a:solidFill>
            <a:schemeClr val="bg1"/>
          </a:solidFill>
        </p:grpSpPr>
        <p:sp>
          <p:nvSpPr>
            <p:cNvPr id="36" name="Rectangle 35"/>
            <p:cNvSpPr/>
            <p:nvPr/>
          </p:nvSpPr>
          <p:spPr>
            <a:xfrm>
              <a:off x="7227931" y="1676912"/>
              <a:ext cx="4198783" cy="2060596"/>
            </a:xfrm>
            <a:prstGeom prst="rect">
              <a:avLst/>
            </a:prstGeom>
            <a:grp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8" name="Rectangle 57"/>
            <p:cNvSpPr/>
            <p:nvPr/>
          </p:nvSpPr>
          <p:spPr>
            <a:xfrm>
              <a:off x="7289080" y="1760019"/>
              <a:ext cx="4076482" cy="584775"/>
            </a:xfrm>
            <a:prstGeom prst="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600" b="1">
                  <a:solidFill>
                    <a:schemeClr val="tx1"/>
                  </a:solidFill>
                  <a:latin typeface="Calibri" panose="020F0502020204030204"/>
                </a:rPr>
                <a:t>Lenders search for ways to cost- effectively service </a:t>
              </a:r>
              <a:r>
                <a:rPr lang="en-US" sz="1600" b="1" err="1">
                  <a:solidFill>
                    <a:schemeClr val="tx1"/>
                  </a:solidFill>
                  <a:latin typeface="Calibri" panose="020F0502020204030204"/>
                </a:rPr>
                <a:t>agri</a:t>
              </a:r>
              <a:r>
                <a:rPr lang="en-US" sz="1600" b="1">
                  <a:solidFill>
                    <a:schemeClr val="tx1"/>
                  </a:solidFill>
                  <a:latin typeface="Calibri" panose="020F0502020204030204"/>
                </a:rPr>
                <a:t>-SMEs</a:t>
              </a:r>
            </a:p>
          </p:txBody>
        </p:sp>
        <p:sp>
          <p:nvSpPr>
            <p:cNvPr id="72" name="Isosceles Triangle 71"/>
            <p:cNvSpPr/>
            <p:nvPr/>
          </p:nvSpPr>
          <p:spPr>
            <a:xfrm rot="16200000">
              <a:off x="6734376" y="2928560"/>
              <a:ext cx="512965" cy="474670"/>
            </a:xfrm>
            <a:prstGeom prst="triangle">
              <a:avLst>
                <a:gd name="adj" fmla="val 7024"/>
              </a:avLst>
            </a:prstGeom>
            <a:gr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grpSp>
        <p:nvGrpSpPr>
          <p:cNvPr id="78" name="Group 77"/>
          <p:cNvGrpSpPr/>
          <p:nvPr/>
        </p:nvGrpSpPr>
        <p:grpSpPr>
          <a:xfrm>
            <a:off x="368399" y="3429000"/>
            <a:ext cx="4222589" cy="1892287"/>
            <a:chOff x="1219017" y="2442464"/>
            <a:chExt cx="6008996" cy="2523049"/>
          </a:xfrm>
          <a:solidFill>
            <a:schemeClr val="bg1"/>
          </a:solidFill>
        </p:grpSpPr>
        <p:grpSp>
          <p:nvGrpSpPr>
            <p:cNvPr id="11" name="Group 10"/>
            <p:cNvGrpSpPr/>
            <p:nvPr/>
          </p:nvGrpSpPr>
          <p:grpSpPr>
            <a:xfrm>
              <a:off x="1219017" y="2442464"/>
              <a:ext cx="6008996" cy="2523049"/>
              <a:chOff x="2050797" y="1812001"/>
              <a:chExt cx="6028974" cy="2523049"/>
            </a:xfrm>
            <a:grpFill/>
          </p:grpSpPr>
          <p:grpSp>
            <p:nvGrpSpPr>
              <p:cNvPr id="8" name="Group 7"/>
              <p:cNvGrpSpPr/>
              <p:nvPr/>
            </p:nvGrpSpPr>
            <p:grpSpPr>
              <a:xfrm>
                <a:off x="2050797" y="1812001"/>
                <a:ext cx="5558315" cy="2523049"/>
                <a:chOff x="2050797" y="1812001"/>
                <a:chExt cx="5558315" cy="2523049"/>
              </a:xfrm>
              <a:grpFill/>
            </p:grpSpPr>
            <p:sp>
              <p:nvSpPr>
                <p:cNvPr id="10" name="Rectangle 9"/>
                <p:cNvSpPr/>
                <p:nvPr/>
              </p:nvSpPr>
              <p:spPr>
                <a:xfrm>
                  <a:off x="2050797" y="1812001"/>
                  <a:ext cx="5558315" cy="2523049"/>
                </a:xfrm>
                <a:prstGeom prst="rect">
                  <a:avLst/>
                </a:prstGeom>
                <a:grpFill/>
                <a:ln w="28575">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5" name="Rectangle 24"/>
                <p:cNvSpPr/>
                <p:nvPr/>
              </p:nvSpPr>
              <p:spPr>
                <a:xfrm>
                  <a:off x="3461014" y="3245471"/>
                  <a:ext cx="1223002" cy="622292"/>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80000"/>
                    </a:lnSpc>
                    <a:defRPr/>
                  </a:pPr>
                  <a:r>
                    <a:rPr lang="en-US" sz="900">
                      <a:solidFill>
                        <a:prstClr val="black"/>
                      </a:solidFill>
                      <a:latin typeface="Calibri" panose="020F0502020204030204"/>
                    </a:rPr>
                    <a:t>Capacity building/TA</a:t>
                  </a:r>
                </a:p>
                <a:p>
                  <a:pPr algn="ctr" defTabSz="685800">
                    <a:lnSpc>
                      <a:spcPct val="80000"/>
                    </a:lnSpc>
                    <a:defRPr/>
                  </a:pPr>
                  <a:r>
                    <a:rPr lang="en-US" sz="900">
                      <a:solidFill>
                        <a:prstClr val="black"/>
                      </a:solidFill>
                      <a:latin typeface="Calibri" panose="020F0502020204030204"/>
                    </a:rPr>
                    <a:t>Interventions</a:t>
                  </a:r>
                </a:p>
              </p:txBody>
            </p:sp>
            <p:sp>
              <p:nvSpPr>
                <p:cNvPr id="26" name="Rectangle 25"/>
                <p:cNvSpPr/>
                <p:nvPr/>
              </p:nvSpPr>
              <p:spPr>
                <a:xfrm>
                  <a:off x="4902924" y="2783999"/>
                  <a:ext cx="1258930" cy="860566"/>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lnSpc>
                      <a:spcPct val="80000"/>
                    </a:lnSpc>
                    <a:defRPr/>
                  </a:pPr>
                  <a:r>
                    <a:rPr lang="en-US" sz="900">
                      <a:solidFill>
                        <a:prstClr val="black"/>
                      </a:solidFill>
                      <a:latin typeface="Calibri" panose="020F0502020204030204"/>
                    </a:rPr>
                    <a:t>Re-assessmen</a:t>
                  </a:r>
                  <a:r>
                    <a:rPr lang="en-US" sz="1050">
                      <a:solidFill>
                        <a:prstClr val="black"/>
                      </a:solidFill>
                      <a:latin typeface="Calibri" panose="020F0502020204030204"/>
                    </a:rPr>
                    <a:t>t</a:t>
                  </a:r>
                </a:p>
              </p:txBody>
            </p:sp>
            <p:cxnSp>
              <p:nvCxnSpPr>
                <p:cNvPr id="35" name="Straight Arrow Connector 34"/>
                <p:cNvCxnSpPr/>
                <p:nvPr/>
              </p:nvCxnSpPr>
              <p:spPr>
                <a:xfrm>
                  <a:off x="4670529" y="3359288"/>
                  <a:ext cx="300336" cy="0"/>
                </a:xfrm>
                <a:prstGeom prst="straightConnector1">
                  <a:avLst/>
                </a:prstGeom>
                <a:grpFill/>
                <a:ln w="254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161854" y="2931887"/>
                  <a:ext cx="282041" cy="0"/>
                </a:xfrm>
                <a:prstGeom prst="straightConnector1">
                  <a:avLst/>
                </a:prstGeom>
                <a:grpFill/>
                <a:ln w="254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331925" y="2353201"/>
                  <a:ext cx="1186376" cy="727483"/>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80000"/>
                    </a:lnSpc>
                    <a:defRPr/>
                  </a:pPr>
                  <a:r>
                    <a:rPr lang="en-US" sz="900">
                      <a:solidFill>
                        <a:prstClr val="black"/>
                      </a:solidFill>
                      <a:latin typeface="Calibri" panose="020F0502020204030204"/>
                    </a:rPr>
                    <a:t>Track record/</a:t>
                  </a:r>
                </a:p>
                <a:p>
                  <a:pPr algn="ctr" defTabSz="685800">
                    <a:lnSpc>
                      <a:spcPct val="80000"/>
                    </a:lnSpc>
                    <a:defRPr/>
                  </a:pPr>
                  <a:r>
                    <a:rPr lang="en-US" sz="900">
                      <a:solidFill>
                        <a:prstClr val="black"/>
                      </a:solidFill>
                      <a:latin typeface="Calibri" panose="020F0502020204030204"/>
                    </a:rPr>
                    <a:t>digital profile</a:t>
                  </a:r>
                </a:p>
              </p:txBody>
            </p:sp>
            <p:sp>
              <p:nvSpPr>
                <p:cNvPr id="57" name="Rectangle 56"/>
                <p:cNvSpPr/>
                <p:nvPr/>
              </p:nvSpPr>
              <p:spPr>
                <a:xfrm>
                  <a:off x="2177197" y="1883238"/>
                  <a:ext cx="5390677" cy="451405"/>
                </a:xfrm>
                <a:prstGeom prst="rect">
                  <a:avLst/>
                </a:prstGeom>
                <a:grpFill/>
              </p:spPr>
              <p:txBody>
                <a:bodyPr wrap="square">
                  <a:spAutoFit/>
                </a:bodyPr>
                <a:lstStyle/>
                <a:p>
                  <a:pPr algn="ctr" defTabSz="685800">
                    <a:defRPr/>
                  </a:pPr>
                  <a:r>
                    <a:rPr lang="en-US" sz="1600" b="1">
                      <a:solidFill>
                        <a:prstClr val="black"/>
                      </a:solidFill>
                      <a:latin typeface="Calibri" panose="020F0502020204030204"/>
                    </a:rPr>
                    <a:t>Pipeline of more professional </a:t>
                  </a:r>
                  <a:r>
                    <a:rPr lang="en-US" sz="1600" b="1" err="1">
                      <a:solidFill>
                        <a:prstClr val="black"/>
                      </a:solidFill>
                      <a:latin typeface="Calibri" panose="020F0502020204030204"/>
                    </a:rPr>
                    <a:t>agri</a:t>
                  </a:r>
                  <a:r>
                    <a:rPr lang="en-US" sz="1600" b="1">
                      <a:solidFill>
                        <a:prstClr val="black"/>
                      </a:solidFill>
                      <a:latin typeface="Calibri" panose="020F0502020204030204"/>
                    </a:rPr>
                    <a:t>-SMEs</a:t>
                  </a:r>
                </a:p>
              </p:txBody>
            </p:sp>
          </p:grpSp>
          <p:sp>
            <p:nvSpPr>
              <p:cNvPr id="9" name="Isosceles Triangle 8"/>
              <p:cNvSpPr/>
              <p:nvPr/>
            </p:nvSpPr>
            <p:spPr>
              <a:xfrm rot="5400000">
                <a:off x="7531284" y="2417607"/>
                <a:ext cx="635994" cy="460978"/>
              </a:xfrm>
              <a:prstGeom prst="triangle">
                <a:avLst>
                  <a:gd name="adj" fmla="val 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sp>
          <p:nvSpPr>
            <p:cNvPr id="51" name="Rectangle 50"/>
            <p:cNvSpPr/>
            <p:nvPr/>
          </p:nvSpPr>
          <p:spPr>
            <a:xfrm>
              <a:off x="1344998" y="3989751"/>
              <a:ext cx="1128592" cy="924571"/>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lnSpc>
                  <a:spcPct val="80000"/>
                </a:lnSpc>
                <a:defRPr/>
              </a:pPr>
              <a:r>
                <a:rPr lang="en-US" sz="900">
                  <a:solidFill>
                    <a:prstClr val="black"/>
                  </a:solidFill>
                  <a:latin typeface="Calibri" panose="020F0502020204030204"/>
                </a:rPr>
                <a:t>Assessmen</a:t>
              </a:r>
              <a:r>
                <a:rPr lang="en-US" sz="1050">
                  <a:solidFill>
                    <a:prstClr val="black"/>
                  </a:solidFill>
                  <a:latin typeface="Calibri" panose="020F0502020204030204"/>
                </a:rPr>
                <a:t>t</a:t>
              </a:r>
            </a:p>
          </p:txBody>
        </p:sp>
        <p:cxnSp>
          <p:nvCxnSpPr>
            <p:cNvPr id="14" name="Straight Arrow Connector 13"/>
            <p:cNvCxnSpPr>
              <a:stCxn id="51" idx="3"/>
            </p:cNvCxnSpPr>
            <p:nvPr/>
          </p:nvCxnSpPr>
          <p:spPr>
            <a:xfrm>
              <a:off x="2473590" y="4452037"/>
              <a:ext cx="231626" cy="2154"/>
            </a:xfrm>
            <a:prstGeom prst="straightConnector1">
              <a:avLst/>
            </a:prstGeom>
            <a:grpFill/>
            <a:ln w="254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45" name="Picture 4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0214" y="4797694"/>
            <a:ext cx="324267" cy="324267"/>
          </a:xfrm>
          <a:prstGeom prst="rect">
            <a:avLst/>
          </a:prstGeom>
        </p:spPr>
      </p:pic>
      <p:pic>
        <p:nvPicPr>
          <p:cNvPr id="48" name="Picture 4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59104" y="4331596"/>
            <a:ext cx="324267" cy="324267"/>
          </a:xfrm>
          <a:prstGeom prst="rect">
            <a:avLst/>
          </a:prstGeom>
        </p:spPr>
      </p:pic>
      <p:pic>
        <p:nvPicPr>
          <p:cNvPr id="3" name="Picture 2" descr="Icon&#10;&#10;Description automatically generated">
            <a:extLst>
              <a:ext uri="{FF2B5EF4-FFF2-40B4-BE49-F238E27FC236}">
                <a16:creationId xmlns:a16="http://schemas.microsoft.com/office/drawing/2014/main" id="{8B789F8C-6531-49EC-B5DD-DBD16C56659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72912" y="3761858"/>
            <a:ext cx="837183" cy="870895"/>
          </a:xfrm>
          <a:prstGeom prst="rect">
            <a:avLst/>
          </a:prstGeom>
        </p:spPr>
      </p:pic>
      <p:pic>
        <p:nvPicPr>
          <p:cNvPr id="5" name="Google Shape;167;p17">
            <a:extLst>
              <a:ext uri="{FF2B5EF4-FFF2-40B4-BE49-F238E27FC236}">
                <a16:creationId xmlns:a16="http://schemas.microsoft.com/office/drawing/2014/main" id="{62B9DF3C-35B3-443D-8B06-8D98300DE5E5}"/>
              </a:ext>
            </a:extLst>
          </p:cNvPr>
          <p:cNvPicPr preferRelativeResize="0"/>
          <p:nvPr/>
        </p:nvPicPr>
        <p:blipFill rotWithShape="1">
          <a:blip r:embed="rId10" cstate="screen">
            <a:alphaModFix/>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979400" y="2679387"/>
            <a:ext cx="802155" cy="802155"/>
          </a:xfrm>
          <a:prstGeom prst="rect">
            <a:avLst/>
          </a:prstGeom>
          <a:noFill/>
          <a:ln>
            <a:noFill/>
          </a:ln>
        </p:spPr>
      </p:pic>
      <p:sp>
        <p:nvSpPr>
          <p:cNvPr id="18" name="TextBox 17">
            <a:extLst>
              <a:ext uri="{FF2B5EF4-FFF2-40B4-BE49-F238E27FC236}">
                <a16:creationId xmlns:a16="http://schemas.microsoft.com/office/drawing/2014/main" id="{318C6F88-C6BA-4ACF-A653-BBF691F09BBB}"/>
              </a:ext>
            </a:extLst>
          </p:cNvPr>
          <p:cNvSpPr txBox="1"/>
          <p:nvPr/>
        </p:nvSpPr>
        <p:spPr>
          <a:xfrm>
            <a:off x="6874182" y="3468170"/>
            <a:ext cx="954333" cy="253916"/>
          </a:xfrm>
          <a:prstGeom prst="rect">
            <a:avLst/>
          </a:prstGeom>
          <a:noFill/>
        </p:spPr>
        <p:txBody>
          <a:bodyPr wrap="square" rtlCol="0">
            <a:spAutoFit/>
          </a:bodyPr>
          <a:lstStyle/>
          <a:p>
            <a:pPr algn="ctr" defTabSz="685800">
              <a:defRPr/>
            </a:pPr>
            <a:r>
              <a:rPr lang="en-US" sz="1050">
                <a:solidFill>
                  <a:srgbClr val="1C1C1C"/>
                </a:solidFill>
                <a:latin typeface="Calibri" panose="020F0502020204030204"/>
              </a:rPr>
              <a:t>Local Fin Inst.</a:t>
            </a:r>
          </a:p>
        </p:txBody>
      </p:sp>
      <p:pic>
        <p:nvPicPr>
          <p:cNvPr id="15" name="Google Shape;167;p17">
            <a:extLst>
              <a:ext uri="{FF2B5EF4-FFF2-40B4-BE49-F238E27FC236}">
                <a16:creationId xmlns:a16="http://schemas.microsoft.com/office/drawing/2014/main" id="{1BA3EE6B-3C78-4B9E-8C6D-7C9447F958C9}"/>
              </a:ext>
            </a:extLst>
          </p:cNvPr>
          <p:cNvPicPr preferRelativeResize="0"/>
          <p:nvPr/>
        </p:nvPicPr>
        <p:blipFill rotWithShape="1">
          <a:blip r:embed="rId10" cstate="screen">
            <a:alphaModFix/>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817216" y="2678128"/>
            <a:ext cx="802155" cy="802155"/>
          </a:xfrm>
          <a:prstGeom prst="rect">
            <a:avLst/>
          </a:prstGeom>
          <a:noFill/>
          <a:ln>
            <a:noFill/>
          </a:ln>
        </p:spPr>
      </p:pic>
      <p:sp>
        <p:nvSpPr>
          <p:cNvPr id="19" name="TextBox 18">
            <a:extLst>
              <a:ext uri="{FF2B5EF4-FFF2-40B4-BE49-F238E27FC236}">
                <a16:creationId xmlns:a16="http://schemas.microsoft.com/office/drawing/2014/main" id="{00C12AE0-77E1-48C4-9D0A-889BB4FBAB55}"/>
              </a:ext>
            </a:extLst>
          </p:cNvPr>
          <p:cNvSpPr txBox="1"/>
          <p:nvPr/>
        </p:nvSpPr>
        <p:spPr>
          <a:xfrm>
            <a:off x="7711998" y="3466911"/>
            <a:ext cx="954333" cy="253916"/>
          </a:xfrm>
          <a:prstGeom prst="rect">
            <a:avLst/>
          </a:prstGeom>
          <a:noFill/>
        </p:spPr>
        <p:txBody>
          <a:bodyPr wrap="square" lIns="91440" tIns="45720" rIns="91440" bIns="45720" rtlCol="0" anchor="t">
            <a:spAutoFit/>
          </a:bodyPr>
          <a:lstStyle/>
          <a:p>
            <a:pPr algn="ctr" defTabSz="685800">
              <a:defRPr/>
            </a:pPr>
            <a:r>
              <a:rPr lang="en-US" sz="1050">
                <a:solidFill>
                  <a:srgbClr val="1C1C1C"/>
                </a:solidFill>
                <a:latin typeface="Calibri" panose="020F0502020204030204"/>
              </a:rPr>
              <a:t>Funds</a:t>
            </a:r>
            <a:endParaRPr lang="en-US"/>
          </a:p>
        </p:txBody>
      </p:sp>
      <p:pic>
        <p:nvPicPr>
          <p:cNvPr id="21" name="Google Shape;167;p17">
            <a:extLst>
              <a:ext uri="{FF2B5EF4-FFF2-40B4-BE49-F238E27FC236}">
                <a16:creationId xmlns:a16="http://schemas.microsoft.com/office/drawing/2014/main" id="{185787B1-5769-4650-8A39-F1B2340A7206}"/>
              </a:ext>
            </a:extLst>
          </p:cNvPr>
          <p:cNvPicPr preferRelativeResize="0"/>
          <p:nvPr/>
        </p:nvPicPr>
        <p:blipFill rotWithShape="1">
          <a:blip r:embed="rId10" cstate="screen">
            <a:alphaModFix/>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072027" y="2675081"/>
            <a:ext cx="802155" cy="802155"/>
          </a:xfrm>
          <a:prstGeom prst="rect">
            <a:avLst/>
          </a:prstGeom>
          <a:noFill/>
          <a:ln>
            <a:noFill/>
          </a:ln>
        </p:spPr>
      </p:pic>
      <p:sp>
        <p:nvSpPr>
          <p:cNvPr id="22" name="TextBox 21">
            <a:extLst>
              <a:ext uri="{FF2B5EF4-FFF2-40B4-BE49-F238E27FC236}">
                <a16:creationId xmlns:a16="http://schemas.microsoft.com/office/drawing/2014/main" id="{33D9A7AA-8E90-4D74-81A5-1E7597EF5B16}"/>
              </a:ext>
            </a:extLst>
          </p:cNvPr>
          <p:cNvSpPr txBox="1"/>
          <p:nvPr/>
        </p:nvSpPr>
        <p:spPr>
          <a:xfrm>
            <a:off x="5966809" y="3463864"/>
            <a:ext cx="954333" cy="253916"/>
          </a:xfrm>
          <a:prstGeom prst="rect">
            <a:avLst/>
          </a:prstGeom>
          <a:noFill/>
        </p:spPr>
        <p:txBody>
          <a:bodyPr wrap="square" rtlCol="0">
            <a:spAutoFit/>
          </a:bodyPr>
          <a:lstStyle/>
          <a:p>
            <a:pPr algn="ctr" defTabSz="685800">
              <a:defRPr/>
            </a:pPr>
            <a:r>
              <a:rPr lang="en-US" sz="1050">
                <a:solidFill>
                  <a:srgbClr val="1C1C1C"/>
                </a:solidFill>
                <a:latin typeface="Calibri" panose="020F0502020204030204"/>
              </a:rPr>
              <a:t>Social lenders</a:t>
            </a:r>
          </a:p>
        </p:txBody>
      </p:sp>
      <p:sp>
        <p:nvSpPr>
          <p:cNvPr id="23" name="TextBox 22">
            <a:extLst>
              <a:ext uri="{FF2B5EF4-FFF2-40B4-BE49-F238E27FC236}">
                <a16:creationId xmlns:a16="http://schemas.microsoft.com/office/drawing/2014/main" id="{552792D7-9ED7-47CF-BE9D-B13EBCFE57B1}"/>
              </a:ext>
            </a:extLst>
          </p:cNvPr>
          <p:cNvSpPr txBox="1"/>
          <p:nvPr/>
        </p:nvSpPr>
        <p:spPr>
          <a:xfrm>
            <a:off x="4028740" y="2550535"/>
            <a:ext cx="1265197" cy="646331"/>
          </a:xfrm>
          <a:prstGeom prst="rect">
            <a:avLst/>
          </a:prstGeom>
          <a:noFill/>
        </p:spPr>
        <p:txBody>
          <a:bodyPr wrap="square" lIns="91440" tIns="45720" rIns="91440" bIns="45720" rtlCol="0" anchor="t">
            <a:spAutoFit/>
          </a:bodyPr>
          <a:lstStyle/>
          <a:p>
            <a:pPr algn="ctr"/>
            <a:r>
              <a:rPr lang="en-US" b="1">
                <a:solidFill>
                  <a:schemeClr val="accent4">
                    <a:lumMod val="50000"/>
                  </a:schemeClr>
                </a:solidFill>
              </a:rPr>
              <a:t>Bankability metrics</a:t>
            </a:r>
            <a:endParaRPr lang="en-US" b="1">
              <a:solidFill>
                <a:schemeClr val="accent4">
                  <a:lumMod val="50000"/>
                </a:schemeClr>
              </a:solidFill>
              <a:cs typeface="Calibri"/>
            </a:endParaRPr>
          </a:p>
        </p:txBody>
      </p:sp>
      <p:sp>
        <p:nvSpPr>
          <p:cNvPr id="2" name="Title 1">
            <a:extLst>
              <a:ext uri="{FF2B5EF4-FFF2-40B4-BE49-F238E27FC236}">
                <a16:creationId xmlns:a16="http://schemas.microsoft.com/office/drawing/2014/main" id="{391A9BAE-333D-4E1C-9DE8-F0556793C292}"/>
              </a:ext>
            </a:extLst>
          </p:cNvPr>
          <p:cNvSpPr txBox="1">
            <a:spLocks/>
          </p:cNvSpPr>
          <p:nvPr/>
        </p:nvSpPr>
        <p:spPr>
          <a:xfrm>
            <a:off x="403920" y="215070"/>
            <a:ext cx="7886700" cy="1325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200" b="1" i="0" kern="1200">
                <a:solidFill>
                  <a:schemeClr val="tx1"/>
                </a:solidFill>
                <a:latin typeface="Helvetica Neue" charset="0"/>
                <a:ea typeface="Helvetica Neue" charset="0"/>
                <a:cs typeface="Helvetica Neue" charset="0"/>
              </a:defRPr>
            </a:lvl1pPr>
          </a:lstStyle>
          <a:p>
            <a:r>
              <a:rPr lang="en-US" sz="3200">
                <a:solidFill>
                  <a:srgbClr val="081734"/>
                </a:solidFill>
                <a:latin typeface="Helvetica Neue"/>
              </a:rPr>
              <a:t>When widely adopted, the common language can bridge the lending gap</a:t>
            </a:r>
          </a:p>
        </p:txBody>
      </p:sp>
    </p:spTree>
    <p:extLst>
      <p:ext uri="{BB962C8B-B14F-4D97-AF65-F5344CB8AC3E}">
        <p14:creationId xmlns:p14="http://schemas.microsoft.com/office/powerpoint/2010/main" val="3668340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180F5-B195-4CEC-A3A4-138479179D9F}"/>
              </a:ext>
            </a:extLst>
          </p:cNvPr>
          <p:cNvSpPr>
            <a:spLocks noGrp="1"/>
          </p:cNvSpPr>
          <p:nvPr>
            <p:ph type="title"/>
          </p:nvPr>
        </p:nvSpPr>
        <p:spPr/>
        <p:txBody>
          <a:bodyPr vert="horz" lIns="91440" tIns="45720" rIns="91440" bIns="45720" rtlCol="0" anchor="ctr">
            <a:normAutofit/>
          </a:bodyPr>
          <a:lstStyle/>
          <a:p>
            <a:pPr algn="ctr"/>
            <a:r>
              <a:rPr lang="en-US" b="0">
                <a:latin typeface="Helvetica Neue"/>
              </a:rPr>
              <a:t>What is the secret language? </a:t>
            </a:r>
          </a:p>
        </p:txBody>
      </p:sp>
    </p:spTree>
    <p:extLst>
      <p:ext uri="{BB962C8B-B14F-4D97-AF65-F5344CB8AC3E}">
        <p14:creationId xmlns:p14="http://schemas.microsoft.com/office/powerpoint/2010/main" val="366754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5C1922-BB7C-4B01-8BDA-AD08C2E8C125}"/>
              </a:ext>
            </a:extLst>
          </p:cNvPr>
          <p:cNvSpPr>
            <a:spLocks noGrp="1"/>
          </p:cNvSpPr>
          <p:nvPr>
            <p:ph type="title"/>
          </p:nvPr>
        </p:nvSpPr>
        <p:spPr>
          <a:xfrm>
            <a:off x="628650" y="557188"/>
            <a:ext cx="2375898" cy="5569291"/>
          </a:xfrm>
        </p:spPr>
        <p:txBody>
          <a:bodyPr>
            <a:normAutofit/>
          </a:bodyPr>
          <a:lstStyle/>
          <a:p>
            <a:r>
              <a:rPr lang="en-US" sz="3200" dirty="0">
                <a:latin typeface="Helvetica Neue"/>
              </a:rPr>
              <a:t>Common lender behaviors hinder lending</a:t>
            </a:r>
          </a:p>
        </p:txBody>
      </p:sp>
      <p:graphicFrame>
        <p:nvGraphicFramePr>
          <p:cNvPr id="4" name="Diagram 4">
            <a:extLst>
              <a:ext uri="{FF2B5EF4-FFF2-40B4-BE49-F238E27FC236}">
                <a16:creationId xmlns:a16="http://schemas.microsoft.com/office/drawing/2014/main" id="{776FECB7-9C91-4244-8B17-D9B3D5392DA5}"/>
              </a:ext>
            </a:extLst>
          </p:cNvPr>
          <p:cNvGraphicFramePr>
            <a:graphicFrameLocks noGrp="1"/>
          </p:cNvGraphicFramePr>
          <p:nvPr>
            <p:ph idx="1"/>
            <p:extLst>
              <p:ext uri="{D42A27DB-BD31-4B8C-83A1-F6EECF244321}">
                <p14:modId xmlns:p14="http://schemas.microsoft.com/office/powerpoint/2010/main" val="4203943659"/>
              </p:ext>
            </p:extLst>
          </p:nvPr>
        </p:nvGraphicFramePr>
        <p:xfrm>
          <a:off x="3001964" y="249165"/>
          <a:ext cx="5515672" cy="6428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1898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1A6DA-6E9E-476A-9B21-B89C5A75C61D}"/>
              </a:ext>
            </a:extLst>
          </p:cNvPr>
          <p:cNvSpPr>
            <a:spLocks noGrp="1"/>
          </p:cNvSpPr>
          <p:nvPr>
            <p:ph type="title"/>
          </p:nvPr>
        </p:nvSpPr>
        <p:spPr/>
        <p:txBody>
          <a:bodyPr vert="horz" lIns="91440" tIns="45720" rIns="91440" bIns="45720" rtlCol="0" anchor="ctr">
            <a:normAutofit fontScale="90000"/>
          </a:bodyPr>
          <a:lstStyle/>
          <a:p>
            <a:pPr algn="ctr"/>
            <a:r>
              <a:rPr lang="en-US" b="0" dirty="0">
                <a:latin typeface="Helvetica Neue"/>
              </a:rPr>
              <a:t>Poll #2: </a:t>
            </a:r>
            <a:br>
              <a:rPr lang="en-US" b="0" dirty="0">
                <a:latin typeface="Helvetica Neue"/>
              </a:rPr>
            </a:br>
            <a:br>
              <a:rPr lang="en-US" b="0" dirty="0">
                <a:latin typeface="Helvetica Neue"/>
              </a:rPr>
            </a:br>
            <a:r>
              <a:rPr lang="en-US" sz="3200" b="0" dirty="0">
                <a:latin typeface="Helvetica Neue"/>
              </a:rPr>
              <a:t>When applying for lending, an agri-SME’s management experience, staff and decision-making processes are </a:t>
            </a:r>
            <a:r>
              <a:rPr lang="en-US" sz="3200" b="0" u="sng" dirty="0">
                <a:latin typeface="Helvetica Neue"/>
              </a:rPr>
              <a:t>equally as important</a:t>
            </a:r>
            <a:r>
              <a:rPr lang="en-US" sz="3200" b="0" dirty="0">
                <a:latin typeface="Helvetica Neue"/>
              </a:rPr>
              <a:t> as its financials to lenders:</a:t>
            </a:r>
            <a:br>
              <a:rPr lang="en-US" sz="3200" b="0" dirty="0">
                <a:latin typeface="Helvetica Neue"/>
              </a:rPr>
            </a:br>
            <a:r>
              <a:rPr lang="en-US" sz="3200" b="0" dirty="0">
                <a:latin typeface="Helvetica Neue"/>
              </a:rPr>
              <a:t>YES or NO?</a:t>
            </a:r>
            <a:endParaRPr lang="en-US" sz="3200" b="0" dirty="0"/>
          </a:p>
        </p:txBody>
      </p:sp>
    </p:spTree>
    <p:extLst>
      <p:ext uri="{BB962C8B-B14F-4D97-AF65-F5344CB8AC3E}">
        <p14:creationId xmlns:p14="http://schemas.microsoft.com/office/powerpoint/2010/main" val="2881709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A315F-6E7C-4291-8CE9-20B7179FA50B}"/>
              </a:ext>
            </a:extLst>
          </p:cNvPr>
          <p:cNvSpPr>
            <a:spLocks noGrp="1"/>
          </p:cNvSpPr>
          <p:nvPr>
            <p:ph type="title"/>
          </p:nvPr>
        </p:nvSpPr>
        <p:spPr>
          <a:xfrm>
            <a:off x="383323" y="225425"/>
            <a:ext cx="8035382" cy="1344148"/>
          </a:xfrm>
        </p:spPr>
        <p:txBody>
          <a:bodyPr anchor="ctr">
            <a:normAutofit/>
          </a:bodyPr>
          <a:lstStyle/>
          <a:p>
            <a:r>
              <a:rPr lang="en-US" sz="3200">
                <a:latin typeface="Helvetica Neue"/>
              </a:rPr>
              <a:t>Lenders wish to look beyond financials to business activity &amp; governance</a:t>
            </a:r>
            <a:endParaRPr lang="en-US" sz="3200"/>
          </a:p>
        </p:txBody>
      </p:sp>
      <p:graphicFrame>
        <p:nvGraphicFramePr>
          <p:cNvPr id="338" name="Diagram 338">
            <a:extLst>
              <a:ext uri="{FF2B5EF4-FFF2-40B4-BE49-F238E27FC236}">
                <a16:creationId xmlns:a16="http://schemas.microsoft.com/office/drawing/2014/main" id="{872B2B38-E645-49CD-9C15-3DF4B922D706}"/>
              </a:ext>
            </a:extLst>
          </p:cNvPr>
          <p:cNvGraphicFramePr>
            <a:graphicFrameLocks noGrp="1"/>
          </p:cNvGraphicFramePr>
          <p:nvPr>
            <p:ph idx="1"/>
            <p:extLst>
              <p:ext uri="{D42A27DB-BD31-4B8C-83A1-F6EECF244321}">
                <p14:modId xmlns:p14="http://schemas.microsoft.com/office/powerpoint/2010/main" val="3107900817"/>
              </p:ext>
            </p:extLst>
          </p:nvPr>
        </p:nvGraphicFramePr>
        <p:xfrm>
          <a:off x="263399" y="1569573"/>
          <a:ext cx="8035382" cy="4336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3066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A315F-6E7C-4291-8CE9-20B7179FA50B}"/>
              </a:ext>
            </a:extLst>
          </p:cNvPr>
          <p:cNvSpPr>
            <a:spLocks noGrp="1"/>
          </p:cNvSpPr>
          <p:nvPr>
            <p:ph type="title"/>
          </p:nvPr>
        </p:nvSpPr>
        <p:spPr>
          <a:xfrm>
            <a:off x="496230" y="273257"/>
            <a:ext cx="7886700" cy="1325563"/>
          </a:xfrm>
        </p:spPr>
        <p:txBody>
          <a:bodyPr anchor="ctr">
            <a:noAutofit/>
          </a:bodyPr>
          <a:lstStyle/>
          <a:p>
            <a:r>
              <a:rPr lang="en-US" sz="3200" dirty="0">
                <a:latin typeface="Helvetica Neue"/>
              </a:rPr>
              <a:t>The "bankability metrics" are organized around a lender's deal flow and the bankability of the </a:t>
            </a:r>
            <a:r>
              <a:rPr lang="en-US" sz="3200" dirty="0" err="1">
                <a:latin typeface="Helvetica Neue"/>
              </a:rPr>
              <a:t>agri</a:t>
            </a:r>
            <a:r>
              <a:rPr lang="en-US" sz="3200" dirty="0">
                <a:latin typeface="Helvetica Neue"/>
              </a:rPr>
              <a:t>-SME</a:t>
            </a:r>
            <a:endParaRPr lang="en-US" sz="3200" dirty="0"/>
          </a:p>
        </p:txBody>
      </p:sp>
      <p:pic>
        <p:nvPicPr>
          <p:cNvPr id="3" name="Picture 3">
            <a:extLst>
              <a:ext uri="{FF2B5EF4-FFF2-40B4-BE49-F238E27FC236}">
                <a16:creationId xmlns:a16="http://schemas.microsoft.com/office/drawing/2014/main" id="{0FA6D236-F855-40A1-9FDD-45E40939039E}"/>
              </a:ext>
            </a:extLst>
          </p:cNvPr>
          <p:cNvPicPr>
            <a:picLocks noChangeAspect="1"/>
          </p:cNvPicPr>
          <p:nvPr/>
        </p:nvPicPr>
        <p:blipFill>
          <a:blip r:embed="rId3"/>
          <a:stretch>
            <a:fillRect/>
          </a:stretch>
        </p:blipFill>
        <p:spPr>
          <a:xfrm>
            <a:off x="496230" y="1710332"/>
            <a:ext cx="8132955" cy="3548848"/>
          </a:xfrm>
          <a:prstGeom prst="rect">
            <a:avLst/>
          </a:prstGeom>
        </p:spPr>
      </p:pic>
    </p:spTree>
    <p:extLst>
      <p:ext uri="{BB962C8B-B14F-4D97-AF65-F5344CB8AC3E}">
        <p14:creationId xmlns:p14="http://schemas.microsoft.com/office/powerpoint/2010/main" val="3842124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DEB34-0C62-41E1-8C09-1335B40A4F36}"/>
              </a:ext>
            </a:extLst>
          </p:cNvPr>
          <p:cNvSpPr>
            <a:spLocks noGrp="1"/>
          </p:cNvSpPr>
          <p:nvPr>
            <p:ph type="title"/>
          </p:nvPr>
        </p:nvSpPr>
        <p:spPr>
          <a:xfrm>
            <a:off x="483684" y="18255"/>
            <a:ext cx="8192004" cy="1325563"/>
          </a:xfrm>
        </p:spPr>
        <p:txBody>
          <a:bodyPr anchor="ctr">
            <a:normAutofit/>
          </a:bodyPr>
          <a:lstStyle/>
          <a:p>
            <a:r>
              <a:rPr lang="en-US" sz="3200">
                <a:latin typeface="Helvetica Neue"/>
              </a:rPr>
              <a:t>Business activity metrics demonstrate core competence in a viable market</a:t>
            </a:r>
            <a:endParaRPr lang="en-US" sz="3200"/>
          </a:p>
        </p:txBody>
      </p:sp>
      <p:graphicFrame>
        <p:nvGraphicFramePr>
          <p:cNvPr id="5" name="Content Placeholder 4">
            <a:extLst>
              <a:ext uri="{FF2B5EF4-FFF2-40B4-BE49-F238E27FC236}">
                <a16:creationId xmlns:a16="http://schemas.microsoft.com/office/drawing/2014/main" id="{935A22ED-359E-4EE2-A872-2D0551D6AC75}"/>
              </a:ext>
            </a:extLst>
          </p:cNvPr>
          <p:cNvGraphicFramePr>
            <a:graphicFrameLocks noGrp="1"/>
          </p:cNvGraphicFramePr>
          <p:nvPr>
            <p:ph idx="1"/>
            <p:extLst>
              <p:ext uri="{D42A27DB-BD31-4B8C-83A1-F6EECF244321}">
                <p14:modId xmlns:p14="http://schemas.microsoft.com/office/powerpoint/2010/main" val="3818098736"/>
              </p:ext>
            </p:extLst>
          </p:nvPr>
        </p:nvGraphicFramePr>
        <p:xfrm>
          <a:off x="468312" y="1825625"/>
          <a:ext cx="820737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7352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Speakers</a:t>
            </a:r>
          </a:p>
        </p:txBody>
      </p:sp>
      <p:pic>
        <p:nvPicPr>
          <p:cNvPr id="8" name="Picture 7" descr="A person smiling for the picture&#10;&#10;Description automatically generated with medium confidence">
            <a:extLst>
              <a:ext uri="{FF2B5EF4-FFF2-40B4-BE49-F238E27FC236}">
                <a16:creationId xmlns:a16="http://schemas.microsoft.com/office/drawing/2014/main" id="{6359DAF6-4D96-4B0E-AC11-2AC5F1D09E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6"/>
          <a:stretch/>
        </p:blipFill>
        <p:spPr>
          <a:xfrm>
            <a:off x="6689941" y="1562651"/>
            <a:ext cx="1712199"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10" name="Picture 9" descr="A person smiling for the camera&#10;&#10;Description automatically generated with medium confidence">
            <a:extLst>
              <a:ext uri="{FF2B5EF4-FFF2-40B4-BE49-F238E27FC236}">
                <a16:creationId xmlns:a16="http://schemas.microsoft.com/office/drawing/2014/main" id="{C3F2E7B4-C103-4631-90BE-6C8B644E41F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6"/>
          <a:stretch/>
        </p:blipFill>
        <p:spPr>
          <a:xfrm>
            <a:off x="628649" y="1501212"/>
            <a:ext cx="1712199"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12" name="Picture 11" descr="A person smiling for the camera&#10;&#10;Description automatically generated with low confidence">
            <a:extLst>
              <a:ext uri="{FF2B5EF4-FFF2-40B4-BE49-F238E27FC236}">
                <a16:creationId xmlns:a16="http://schemas.microsoft.com/office/drawing/2014/main" id="{56980810-AEFD-44E0-9951-7C816BCB831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653647" y="1533179"/>
            <a:ext cx="1712199"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13" name="Picture 12" descr="A picture containing tree, outdoor, person, little&#10;&#10;Description automatically generated">
            <a:extLst>
              <a:ext uri="{FF2B5EF4-FFF2-40B4-BE49-F238E27FC236}">
                <a16:creationId xmlns:a16="http://schemas.microsoft.com/office/drawing/2014/main" id="{C55BA6ED-D4CD-4D8E-8A8D-A7A25D6AB03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6"/>
          <a:stretch/>
        </p:blipFill>
        <p:spPr>
          <a:xfrm>
            <a:off x="4721440" y="1540004"/>
            <a:ext cx="1712199"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chemeClr val="bg1"/>
          </a:solidFill>
        </p:spPr>
      </p:pic>
      <p:sp>
        <p:nvSpPr>
          <p:cNvPr id="14" name="TextBox 13">
            <a:extLst>
              <a:ext uri="{FF2B5EF4-FFF2-40B4-BE49-F238E27FC236}">
                <a16:creationId xmlns:a16="http://schemas.microsoft.com/office/drawing/2014/main" id="{283FAA0C-C4ED-4A3C-B2FE-2652B89F1B85}"/>
              </a:ext>
            </a:extLst>
          </p:cNvPr>
          <p:cNvSpPr txBox="1"/>
          <p:nvPr/>
        </p:nvSpPr>
        <p:spPr>
          <a:xfrm>
            <a:off x="628649" y="3845583"/>
            <a:ext cx="1712199" cy="923330"/>
          </a:xfrm>
          <a:prstGeom prst="rect">
            <a:avLst/>
          </a:prstGeom>
          <a:noFill/>
        </p:spPr>
        <p:txBody>
          <a:bodyPr wrap="square">
            <a:spAutoFit/>
          </a:bodyPr>
          <a:lstStyle/>
          <a:p>
            <a:pPr algn="ctr"/>
            <a:r>
              <a:rPr lang="en-US" dirty="0">
                <a:latin typeface="Helvetica Neue"/>
                <a:cs typeface="Calibri"/>
              </a:rPr>
              <a:t>Hedwig Siewertsen</a:t>
            </a:r>
          </a:p>
          <a:p>
            <a:pPr algn="ctr"/>
            <a:r>
              <a:rPr lang="en-US" dirty="0">
                <a:latin typeface="Helvetica Neue"/>
                <a:cs typeface="Calibri"/>
              </a:rPr>
              <a:t> </a:t>
            </a:r>
            <a:endParaRPr lang="en-NL" dirty="0">
              <a:latin typeface="Helvetica Neue"/>
            </a:endParaRPr>
          </a:p>
        </p:txBody>
      </p:sp>
      <p:sp>
        <p:nvSpPr>
          <p:cNvPr id="15" name="TextBox 14">
            <a:extLst>
              <a:ext uri="{FF2B5EF4-FFF2-40B4-BE49-F238E27FC236}">
                <a16:creationId xmlns:a16="http://schemas.microsoft.com/office/drawing/2014/main" id="{A211E034-F9AC-46B9-82BA-F9AFF65FAB5C}"/>
              </a:ext>
            </a:extLst>
          </p:cNvPr>
          <p:cNvSpPr txBox="1"/>
          <p:nvPr/>
        </p:nvSpPr>
        <p:spPr>
          <a:xfrm>
            <a:off x="2824453" y="3861407"/>
            <a:ext cx="1370588" cy="646331"/>
          </a:xfrm>
          <a:prstGeom prst="rect">
            <a:avLst/>
          </a:prstGeom>
          <a:noFill/>
        </p:spPr>
        <p:txBody>
          <a:bodyPr wrap="square">
            <a:spAutoFit/>
          </a:bodyPr>
          <a:lstStyle/>
          <a:p>
            <a:pPr algn="ctr"/>
            <a:r>
              <a:rPr lang="en-US" dirty="0" err="1">
                <a:latin typeface="Helvetica Neue"/>
                <a:cs typeface="Calibri"/>
              </a:rPr>
              <a:t>Marise</a:t>
            </a:r>
            <a:r>
              <a:rPr lang="en-US" dirty="0">
                <a:latin typeface="Helvetica Neue"/>
                <a:cs typeface="Calibri"/>
              </a:rPr>
              <a:t> </a:t>
            </a:r>
            <a:r>
              <a:rPr lang="en-US" dirty="0" err="1">
                <a:latin typeface="Helvetica Neue"/>
                <a:cs typeface="Calibri"/>
              </a:rPr>
              <a:t>Blom</a:t>
            </a:r>
            <a:r>
              <a:rPr lang="en-US" dirty="0">
                <a:latin typeface="Helvetica Neue"/>
                <a:cs typeface="Calibri"/>
              </a:rPr>
              <a:t> </a:t>
            </a:r>
            <a:endParaRPr lang="en-NL" dirty="0">
              <a:latin typeface="Helvetica Neue"/>
            </a:endParaRPr>
          </a:p>
        </p:txBody>
      </p:sp>
      <p:sp>
        <p:nvSpPr>
          <p:cNvPr id="16" name="TextBox 15">
            <a:extLst>
              <a:ext uri="{FF2B5EF4-FFF2-40B4-BE49-F238E27FC236}">
                <a16:creationId xmlns:a16="http://schemas.microsoft.com/office/drawing/2014/main" id="{39787E31-0B5E-43A6-985B-65F44A80E0D0}"/>
              </a:ext>
            </a:extLst>
          </p:cNvPr>
          <p:cNvSpPr txBox="1"/>
          <p:nvPr/>
        </p:nvSpPr>
        <p:spPr>
          <a:xfrm>
            <a:off x="4976697" y="3861407"/>
            <a:ext cx="1201685" cy="646331"/>
          </a:xfrm>
          <a:prstGeom prst="rect">
            <a:avLst/>
          </a:prstGeom>
          <a:noFill/>
        </p:spPr>
        <p:txBody>
          <a:bodyPr wrap="square">
            <a:spAutoFit/>
          </a:bodyPr>
          <a:lstStyle/>
          <a:p>
            <a:pPr algn="ctr"/>
            <a:r>
              <a:rPr lang="en-US" dirty="0">
                <a:latin typeface="Helvetica Neue"/>
                <a:cs typeface="Calibri"/>
              </a:rPr>
              <a:t>Eda </a:t>
            </a:r>
            <a:r>
              <a:rPr lang="en-US" dirty="0" err="1">
                <a:latin typeface="Helvetica Neue"/>
                <a:cs typeface="Calibri"/>
              </a:rPr>
              <a:t>Dokle</a:t>
            </a:r>
            <a:r>
              <a:rPr lang="en-US" dirty="0">
                <a:latin typeface="Helvetica Neue"/>
                <a:cs typeface="Calibri"/>
              </a:rPr>
              <a:t> </a:t>
            </a:r>
            <a:endParaRPr lang="en-NL" dirty="0">
              <a:latin typeface="Helvetica Neue"/>
            </a:endParaRPr>
          </a:p>
        </p:txBody>
      </p:sp>
      <p:sp>
        <p:nvSpPr>
          <p:cNvPr id="17" name="TextBox 16">
            <a:extLst>
              <a:ext uri="{FF2B5EF4-FFF2-40B4-BE49-F238E27FC236}">
                <a16:creationId xmlns:a16="http://schemas.microsoft.com/office/drawing/2014/main" id="{AC6187BD-D721-4838-96BF-108784D79EA6}"/>
              </a:ext>
            </a:extLst>
          </p:cNvPr>
          <p:cNvSpPr txBox="1"/>
          <p:nvPr/>
        </p:nvSpPr>
        <p:spPr>
          <a:xfrm>
            <a:off x="6860747" y="3894734"/>
            <a:ext cx="1370588" cy="646331"/>
          </a:xfrm>
          <a:prstGeom prst="rect">
            <a:avLst/>
          </a:prstGeom>
          <a:noFill/>
        </p:spPr>
        <p:txBody>
          <a:bodyPr wrap="square">
            <a:spAutoFit/>
          </a:bodyPr>
          <a:lstStyle/>
          <a:p>
            <a:pPr algn="ctr"/>
            <a:r>
              <a:rPr lang="en-US" dirty="0">
                <a:latin typeface="Helvetica Neue"/>
                <a:cs typeface="Calibri"/>
              </a:rPr>
              <a:t>Henry Bruce </a:t>
            </a:r>
            <a:endParaRPr lang="en-NL" dirty="0">
              <a:latin typeface="Helvetica Neue"/>
            </a:endParaRPr>
          </a:p>
        </p:txBody>
      </p:sp>
      <p:sp>
        <p:nvSpPr>
          <p:cNvPr id="4" name="TextBox 3">
            <a:extLst>
              <a:ext uri="{FF2B5EF4-FFF2-40B4-BE49-F238E27FC236}">
                <a16:creationId xmlns:a16="http://schemas.microsoft.com/office/drawing/2014/main" id="{D18D94B8-0A88-4600-BC74-5C70665657B9}"/>
              </a:ext>
            </a:extLst>
          </p:cNvPr>
          <p:cNvSpPr txBox="1"/>
          <p:nvPr/>
        </p:nvSpPr>
        <p:spPr>
          <a:xfrm>
            <a:off x="832717" y="4556406"/>
            <a:ext cx="1304062" cy="1169551"/>
          </a:xfrm>
          <a:prstGeom prst="rect">
            <a:avLst/>
          </a:prstGeom>
          <a:noFill/>
        </p:spPr>
        <p:txBody>
          <a:bodyPr wrap="square" rtlCol="0">
            <a:spAutoFit/>
          </a:bodyPr>
          <a:lstStyle/>
          <a:p>
            <a:pPr algn="ctr"/>
            <a:r>
              <a:rPr lang="en-US" sz="1400" dirty="0">
                <a:latin typeface="Helvetica Neue"/>
              </a:rPr>
              <a:t>Head of Inclusive Finance</a:t>
            </a:r>
          </a:p>
          <a:p>
            <a:pPr algn="ctr"/>
            <a:endParaRPr lang="en-US" sz="1400" dirty="0">
              <a:latin typeface="Helvetica Neue"/>
            </a:endParaRPr>
          </a:p>
          <a:p>
            <a:pPr algn="ctr"/>
            <a:r>
              <a:rPr lang="en-US" sz="1400" b="1" dirty="0">
                <a:latin typeface="Helvetica Neue"/>
              </a:rPr>
              <a:t>AGRA</a:t>
            </a:r>
            <a:endParaRPr lang="en-NL" sz="1400" b="1" dirty="0">
              <a:latin typeface="Helvetica Neue"/>
            </a:endParaRPr>
          </a:p>
        </p:txBody>
      </p:sp>
      <p:sp>
        <p:nvSpPr>
          <p:cNvPr id="18" name="TextBox 17">
            <a:extLst>
              <a:ext uri="{FF2B5EF4-FFF2-40B4-BE49-F238E27FC236}">
                <a16:creationId xmlns:a16="http://schemas.microsoft.com/office/drawing/2014/main" id="{B90EE725-3CEF-4D1F-A4DC-7478B4665809}"/>
              </a:ext>
            </a:extLst>
          </p:cNvPr>
          <p:cNvSpPr txBox="1"/>
          <p:nvPr/>
        </p:nvSpPr>
        <p:spPr>
          <a:xfrm>
            <a:off x="2726060" y="4594789"/>
            <a:ext cx="1508131" cy="1169551"/>
          </a:xfrm>
          <a:prstGeom prst="rect">
            <a:avLst/>
          </a:prstGeom>
          <a:noFill/>
        </p:spPr>
        <p:txBody>
          <a:bodyPr wrap="square" rtlCol="0">
            <a:spAutoFit/>
          </a:bodyPr>
          <a:lstStyle/>
          <a:p>
            <a:pPr algn="ctr"/>
            <a:r>
              <a:rPr lang="en-US" sz="1400" dirty="0">
                <a:latin typeface="Helvetica Neue"/>
              </a:rPr>
              <a:t>Chief</a:t>
            </a:r>
          </a:p>
          <a:p>
            <a:pPr algn="ctr"/>
            <a:r>
              <a:rPr lang="en-US" sz="1400" dirty="0">
                <a:latin typeface="Helvetica Neue"/>
              </a:rPr>
              <a:t>Operating</a:t>
            </a:r>
          </a:p>
          <a:p>
            <a:pPr algn="ctr"/>
            <a:r>
              <a:rPr lang="en-US" sz="1400" dirty="0">
                <a:latin typeface="Helvetica Neue"/>
              </a:rPr>
              <a:t>Officer</a:t>
            </a:r>
          </a:p>
          <a:p>
            <a:pPr algn="ctr"/>
            <a:endParaRPr lang="en-US" sz="1400" dirty="0">
              <a:latin typeface="Helvetica Neue"/>
            </a:endParaRPr>
          </a:p>
          <a:p>
            <a:pPr algn="ctr"/>
            <a:r>
              <a:rPr lang="en-US" sz="1400" b="1" dirty="0">
                <a:latin typeface="Helvetica Neue"/>
              </a:rPr>
              <a:t>SCOPEinsight</a:t>
            </a:r>
            <a:endParaRPr lang="en-NL" sz="1400" b="1" dirty="0">
              <a:latin typeface="Helvetica Neue"/>
            </a:endParaRPr>
          </a:p>
        </p:txBody>
      </p:sp>
      <p:sp>
        <p:nvSpPr>
          <p:cNvPr id="19" name="TextBox 18">
            <a:extLst>
              <a:ext uri="{FF2B5EF4-FFF2-40B4-BE49-F238E27FC236}">
                <a16:creationId xmlns:a16="http://schemas.microsoft.com/office/drawing/2014/main" id="{64A2A31C-F5D7-4C9A-BDA5-084609441929}"/>
              </a:ext>
            </a:extLst>
          </p:cNvPr>
          <p:cNvSpPr txBox="1"/>
          <p:nvPr/>
        </p:nvSpPr>
        <p:spPr>
          <a:xfrm>
            <a:off x="4558902" y="4556406"/>
            <a:ext cx="2037274" cy="1384995"/>
          </a:xfrm>
          <a:prstGeom prst="rect">
            <a:avLst/>
          </a:prstGeom>
          <a:noFill/>
        </p:spPr>
        <p:txBody>
          <a:bodyPr wrap="square" rtlCol="0">
            <a:spAutoFit/>
          </a:bodyPr>
          <a:lstStyle/>
          <a:p>
            <a:pPr algn="ctr"/>
            <a:r>
              <a:rPr lang="en-US" sz="1400" dirty="0">
                <a:latin typeface="Helvetica Neue"/>
              </a:rPr>
              <a:t>Research</a:t>
            </a:r>
          </a:p>
          <a:p>
            <a:pPr algn="ctr"/>
            <a:r>
              <a:rPr lang="en-US" sz="1400" dirty="0">
                <a:latin typeface="Helvetica Neue"/>
              </a:rPr>
              <a:t>Specialist</a:t>
            </a:r>
          </a:p>
          <a:p>
            <a:pPr algn="ctr"/>
            <a:endParaRPr lang="en-US" sz="1400" dirty="0">
              <a:latin typeface="Helvetica Neue"/>
            </a:endParaRPr>
          </a:p>
          <a:p>
            <a:pPr algn="ctr"/>
            <a:endParaRPr lang="en-US" sz="1400" dirty="0">
              <a:latin typeface="Helvetica Neue"/>
            </a:endParaRPr>
          </a:p>
          <a:p>
            <a:pPr algn="ctr"/>
            <a:r>
              <a:rPr lang="en-US" sz="1400" b="1" dirty="0">
                <a:latin typeface="Helvetica Neue"/>
              </a:rPr>
              <a:t>Center for Financial Inclusion</a:t>
            </a:r>
            <a:endParaRPr lang="en-NL" sz="1400" b="1" dirty="0">
              <a:latin typeface="Helvetica Neue"/>
            </a:endParaRPr>
          </a:p>
        </p:txBody>
      </p:sp>
      <p:sp>
        <p:nvSpPr>
          <p:cNvPr id="20" name="TextBox 19">
            <a:extLst>
              <a:ext uri="{FF2B5EF4-FFF2-40B4-BE49-F238E27FC236}">
                <a16:creationId xmlns:a16="http://schemas.microsoft.com/office/drawing/2014/main" id="{D448A206-6D03-427E-84F5-5BFD112F08BE}"/>
              </a:ext>
            </a:extLst>
          </p:cNvPr>
          <p:cNvSpPr txBox="1"/>
          <p:nvPr/>
        </p:nvSpPr>
        <p:spPr>
          <a:xfrm>
            <a:off x="6555886" y="4579053"/>
            <a:ext cx="2037274" cy="1384995"/>
          </a:xfrm>
          <a:prstGeom prst="rect">
            <a:avLst/>
          </a:prstGeom>
          <a:noFill/>
        </p:spPr>
        <p:txBody>
          <a:bodyPr wrap="square" rtlCol="0">
            <a:spAutoFit/>
          </a:bodyPr>
          <a:lstStyle/>
          <a:p>
            <a:pPr algn="ctr"/>
            <a:r>
              <a:rPr lang="en-US" sz="1400" dirty="0">
                <a:latin typeface="Helvetica Neue"/>
              </a:rPr>
              <a:t>Director of </a:t>
            </a:r>
          </a:p>
          <a:p>
            <a:pPr algn="ctr"/>
            <a:r>
              <a:rPr lang="en-US" sz="1400" dirty="0">
                <a:latin typeface="Helvetica Neue"/>
              </a:rPr>
              <a:t>Research</a:t>
            </a:r>
          </a:p>
          <a:p>
            <a:pPr algn="ctr"/>
            <a:endParaRPr lang="en-US" sz="1400" dirty="0">
              <a:latin typeface="Helvetica Neue"/>
            </a:endParaRPr>
          </a:p>
          <a:p>
            <a:pPr algn="ctr"/>
            <a:endParaRPr lang="en-US" sz="1400" dirty="0">
              <a:latin typeface="Helvetica Neue"/>
            </a:endParaRPr>
          </a:p>
          <a:p>
            <a:pPr algn="ctr"/>
            <a:r>
              <a:rPr lang="en-US" sz="1400" b="1" dirty="0">
                <a:latin typeface="Helvetica Neue"/>
              </a:rPr>
              <a:t>Center for Financial Inclusion</a:t>
            </a:r>
            <a:endParaRPr lang="en-NL" sz="1400" b="1" dirty="0">
              <a:latin typeface="Helvetica Neue"/>
            </a:endParaRPr>
          </a:p>
        </p:txBody>
      </p:sp>
    </p:spTree>
    <p:extLst>
      <p:ext uri="{BB962C8B-B14F-4D97-AF65-F5344CB8AC3E}">
        <p14:creationId xmlns:p14="http://schemas.microsoft.com/office/powerpoint/2010/main" val="4005890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DEB34-0C62-41E1-8C09-1335B40A4F36}"/>
              </a:ext>
            </a:extLst>
          </p:cNvPr>
          <p:cNvSpPr>
            <a:spLocks noGrp="1"/>
          </p:cNvSpPr>
          <p:nvPr>
            <p:ph type="title"/>
          </p:nvPr>
        </p:nvSpPr>
        <p:spPr>
          <a:xfrm>
            <a:off x="483684" y="18255"/>
            <a:ext cx="8192004" cy="1325563"/>
          </a:xfrm>
        </p:spPr>
        <p:txBody>
          <a:bodyPr anchor="ctr">
            <a:normAutofit/>
          </a:bodyPr>
          <a:lstStyle/>
          <a:p>
            <a:r>
              <a:rPr lang="en-US" sz="3200" dirty="0">
                <a:latin typeface="Helvetica Neue"/>
              </a:rPr>
              <a:t>Governance and management metrics convey commitment &amp; integrity</a:t>
            </a:r>
            <a:endParaRPr lang="en-US" sz="3200" dirty="0"/>
          </a:p>
        </p:txBody>
      </p:sp>
      <p:graphicFrame>
        <p:nvGraphicFramePr>
          <p:cNvPr id="5" name="Content Placeholder 4">
            <a:extLst>
              <a:ext uri="{FF2B5EF4-FFF2-40B4-BE49-F238E27FC236}">
                <a16:creationId xmlns:a16="http://schemas.microsoft.com/office/drawing/2014/main" id="{935A22ED-359E-4EE2-A872-2D0551D6AC75}"/>
              </a:ext>
            </a:extLst>
          </p:cNvPr>
          <p:cNvGraphicFramePr>
            <a:graphicFrameLocks noGrp="1"/>
          </p:cNvGraphicFramePr>
          <p:nvPr>
            <p:ph idx="1"/>
            <p:extLst>
              <p:ext uri="{D42A27DB-BD31-4B8C-83A1-F6EECF244321}">
                <p14:modId xmlns:p14="http://schemas.microsoft.com/office/powerpoint/2010/main" val="628770876"/>
              </p:ext>
            </p:extLst>
          </p:nvPr>
        </p:nvGraphicFramePr>
        <p:xfrm>
          <a:off x="468312" y="1825625"/>
          <a:ext cx="820737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9814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1A6DA-6E9E-476A-9B21-B89C5A75C61D}"/>
              </a:ext>
            </a:extLst>
          </p:cNvPr>
          <p:cNvSpPr>
            <a:spLocks noGrp="1"/>
          </p:cNvSpPr>
          <p:nvPr>
            <p:ph type="title"/>
          </p:nvPr>
        </p:nvSpPr>
        <p:spPr/>
        <p:txBody>
          <a:bodyPr vert="horz" lIns="91440" tIns="45720" rIns="91440" bIns="45720" rtlCol="0" anchor="ctr">
            <a:normAutofit fontScale="90000"/>
          </a:bodyPr>
          <a:lstStyle/>
          <a:p>
            <a:pPr algn="ctr"/>
            <a:r>
              <a:rPr lang="en-US" b="0" dirty="0">
                <a:latin typeface="Helvetica Neue"/>
              </a:rPr>
              <a:t>Poll #3: </a:t>
            </a:r>
            <a:br>
              <a:rPr lang="en-US" b="0" dirty="0">
                <a:latin typeface="Helvetica Neue"/>
              </a:rPr>
            </a:br>
            <a:br>
              <a:rPr lang="en-US" b="0" dirty="0">
                <a:latin typeface="Helvetica Neue"/>
              </a:rPr>
            </a:br>
            <a:r>
              <a:rPr lang="en-US" sz="3200" b="0" dirty="0">
                <a:latin typeface="Helvetica Neue"/>
              </a:rPr>
              <a:t>Agri-SMEs can readily report business activity and governance information:</a:t>
            </a:r>
            <a:br>
              <a:rPr lang="en-US" sz="3200" b="0" dirty="0">
                <a:latin typeface="Helvetica Neue"/>
              </a:rPr>
            </a:br>
            <a:r>
              <a:rPr lang="en-US" sz="3200" b="0" dirty="0">
                <a:latin typeface="Helvetica Neue"/>
              </a:rPr>
              <a:t>YES or NO?</a:t>
            </a:r>
            <a:endParaRPr lang="en-US" sz="3200" b="0" dirty="0"/>
          </a:p>
        </p:txBody>
      </p:sp>
    </p:spTree>
    <p:extLst>
      <p:ext uri="{BB962C8B-B14F-4D97-AF65-F5344CB8AC3E}">
        <p14:creationId xmlns:p14="http://schemas.microsoft.com/office/powerpoint/2010/main" val="1935912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35AC57-5006-4293-A6CA-D38B417132D2}"/>
              </a:ext>
            </a:extLst>
          </p:cNvPr>
          <p:cNvSpPr>
            <a:spLocks noGrp="1"/>
          </p:cNvSpPr>
          <p:nvPr>
            <p:ph type="title"/>
          </p:nvPr>
        </p:nvSpPr>
        <p:spPr/>
        <p:txBody>
          <a:bodyPr/>
          <a:lstStyle/>
          <a:p>
            <a:pPr algn="ctr"/>
            <a:r>
              <a:rPr lang="en-US" b="0">
                <a:latin typeface="Helvetica Neue"/>
              </a:rPr>
              <a:t>How can the secret </a:t>
            </a:r>
            <a:br>
              <a:rPr lang="en-US" b="0">
                <a:latin typeface="Helvetica Neue"/>
              </a:rPr>
            </a:br>
            <a:r>
              <a:rPr lang="en-US" b="0">
                <a:latin typeface="Helvetica Neue"/>
              </a:rPr>
              <a:t>go viral?</a:t>
            </a:r>
            <a:endParaRPr lang="en-US">
              <a:latin typeface="Helvetica Neue"/>
            </a:endParaRPr>
          </a:p>
        </p:txBody>
      </p:sp>
    </p:spTree>
    <p:extLst>
      <p:ext uri="{BB962C8B-B14F-4D97-AF65-F5344CB8AC3E}">
        <p14:creationId xmlns:p14="http://schemas.microsoft.com/office/powerpoint/2010/main" val="3076051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207B1A-DA43-4730-8ED0-E43F5A6A80E8}"/>
              </a:ext>
            </a:extLst>
          </p:cNvPr>
          <p:cNvSpPr>
            <a:spLocks noGrp="1"/>
          </p:cNvSpPr>
          <p:nvPr>
            <p:ph type="title"/>
          </p:nvPr>
        </p:nvSpPr>
        <p:spPr>
          <a:xfrm>
            <a:off x="486062" y="259855"/>
            <a:ext cx="7886700" cy="1325563"/>
          </a:xfrm>
        </p:spPr>
        <p:txBody>
          <a:bodyPr>
            <a:normAutofit/>
          </a:bodyPr>
          <a:lstStyle/>
          <a:p>
            <a:r>
              <a:rPr lang="en-US" sz="3200" dirty="0">
                <a:latin typeface="Helvetica Neue"/>
              </a:rPr>
              <a:t>The </a:t>
            </a:r>
            <a:r>
              <a:rPr lang="en-US" sz="3200" dirty="0" err="1">
                <a:latin typeface="Helvetica Neue"/>
              </a:rPr>
              <a:t>agri</a:t>
            </a:r>
            <a:r>
              <a:rPr lang="en-US" sz="3200" dirty="0">
                <a:latin typeface="Helvetica Neue"/>
              </a:rPr>
              <a:t>-SME finance deadlock can be broken, with benefits for all</a:t>
            </a:r>
            <a:endParaRPr lang="en-US" sz="3200" dirty="0"/>
          </a:p>
        </p:txBody>
      </p:sp>
      <p:graphicFrame>
        <p:nvGraphicFramePr>
          <p:cNvPr id="3" name="Diagram 2">
            <a:extLst>
              <a:ext uri="{FF2B5EF4-FFF2-40B4-BE49-F238E27FC236}">
                <a16:creationId xmlns:a16="http://schemas.microsoft.com/office/drawing/2014/main" id="{86C15BAC-219A-4396-A189-2A76CA8DD412}"/>
              </a:ext>
            </a:extLst>
          </p:cNvPr>
          <p:cNvGraphicFramePr/>
          <p:nvPr/>
        </p:nvGraphicFramePr>
        <p:xfrm>
          <a:off x="1136341" y="1585418"/>
          <a:ext cx="6871317" cy="4329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1" name="Google Shape;113;p16">
            <a:extLst>
              <a:ext uri="{FF2B5EF4-FFF2-40B4-BE49-F238E27FC236}">
                <a16:creationId xmlns:a16="http://schemas.microsoft.com/office/drawing/2014/main" id="{8FF59CCA-4C5B-4D5A-BC8A-A955915D0A51}"/>
              </a:ext>
            </a:extLst>
          </p:cNvPr>
          <p:cNvPicPr preferRelativeResize="0">
            <a:picLocks noChangeAspect="1"/>
          </p:cNvPicPr>
          <p:nvPr/>
        </p:nvPicPr>
        <p:blipFill rotWithShape="1">
          <a:blip r:embed="rId8">
            <a:alphaModFix/>
            <a:duotone>
              <a:prstClr val="black"/>
              <a:schemeClr val="accent6">
                <a:tint val="45000"/>
                <a:satMod val="400000"/>
              </a:schemeClr>
            </a:duotone>
          </a:blip>
          <a:srcRect/>
          <a:stretch/>
        </p:blipFill>
        <p:spPr>
          <a:xfrm>
            <a:off x="6724116" y="1842004"/>
            <a:ext cx="977396" cy="977396"/>
          </a:xfrm>
          <a:prstGeom prst="rect">
            <a:avLst/>
          </a:prstGeom>
          <a:noFill/>
          <a:ln>
            <a:noFill/>
          </a:ln>
        </p:spPr>
      </p:pic>
      <p:pic>
        <p:nvPicPr>
          <p:cNvPr id="92" name="Google Shape;167;p17">
            <a:extLst>
              <a:ext uri="{FF2B5EF4-FFF2-40B4-BE49-F238E27FC236}">
                <a16:creationId xmlns:a16="http://schemas.microsoft.com/office/drawing/2014/main" id="{A6606F69-20CD-4D2B-8D0C-27BF1672B7E0}"/>
              </a:ext>
            </a:extLst>
          </p:cNvPr>
          <p:cNvPicPr preferRelativeResize="0">
            <a:picLocks noChangeAspect="1"/>
          </p:cNvPicPr>
          <p:nvPr/>
        </p:nvPicPr>
        <p:blipFill rotWithShape="1">
          <a:blip r:embed="rId9" cstate="screen">
            <a:alphaModFix/>
            <a:duotone>
              <a:prstClr val="black"/>
              <a:schemeClr val="accent6">
                <a:tint val="45000"/>
                <a:satMod val="400000"/>
              </a:schemeClr>
            </a:duotone>
            <a:extLst>
              <a:ext uri="{28A0092B-C50C-407E-A947-70E740481C1C}">
                <a14:useLocalDpi xmlns:a14="http://schemas.microsoft.com/office/drawing/2010/main"/>
              </a:ext>
            </a:extLst>
          </a:blip>
          <a:srcRect l="23448" t="15866" r="28185"/>
          <a:stretch/>
        </p:blipFill>
        <p:spPr>
          <a:xfrm>
            <a:off x="2055153" y="1842004"/>
            <a:ext cx="590075" cy="977396"/>
          </a:xfrm>
          <a:prstGeom prst="rect">
            <a:avLst/>
          </a:prstGeom>
          <a:noFill/>
          <a:ln>
            <a:noFill/>
          </a:ln>
        </p:spPr>
      </p:pic>
      <p:pic>
        <p:nvPicPr>
          <p:cNvPr id="93" name="Picture 92">
            <a:extLst>
              <a:ext uri="{FF2B5EF4-FFF2-40B4-BE49-F238E27FC236}">
                <a16:creationId xmlns:a16="http://schemas.microsoft.com/office/drawing/2014/main" id="{2A9E9903-A1FD-464A-B071-376478D6990C}"/>
              </a:ext>
            </a:extLst>
          </p:cNvPr>
          <p:cNvPicPr>
            <a:picLocks noChangeAspect="1"/>
          </p:cNvPicPr>
          <p:nvPr/>
        </p:nvPicPr>
        <p:blipFill>
          <a:blip r:embed="rId10" cstate="screen">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8077673" y="3654826"/>
            <a:ext cx="590178" cy="85186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BCCFA0B2-2923-46E6-A6BB-BBDC95583C70}"/>
              </a:ext>
            </a:extLst>
          </p:cNvPr>
          <p:cNvPicPr>
            <a:picLocks noChangeAspect="1"/>
          </p:cNvPicPr>
          <p:nvPr/>
        </p:nvPicPr>
        <p:blipFill>
          <a:blip r:embed="rId11">
            <a:duotone>
              <a:prstClr val="black"/>
              <a:schemeClr val="accent6">
                <a:tint val="45000"/>
                <a:satMod val="400000"/>
              </a:schemeClr>
            </a:duotone>
          </a:blip>
          <a:stretch>
            <a:fillRect/>
          </a:stretch>
        </p:blipFill>
        <p:spPr>
          <a:xfrm>
            <a:off x="493802" y="3617750"/>
            <a:ext cx="642539" cy="926011"/>
          </a:xfrm>
          <a:prstGeom prst="rect">
            <a:avLst/>
          </a:prstGeom>
        </p:spPr>
      </p:pic>
    </p:spTree>
    <p:extLst>
      <p:ext uri="{BB962C8B-B14F-4D97-AF65-F5344CB8AC3E}">
        <p14:creationId xmlns:p14="http://schemas.microsoft.com/office/powerpoint/2010/main" val="3594275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1A6DA-6E9E-476A-9B21-B89C5A75C61D}"/>
              </a:ext>
            </a:extLst>
          </p:cNvPr>
          <p:cNvSpPr>
            <a:spLocks noGrp="1"/>
          </p:cNvSpPr>
          <p:nvPr>
            <p:ph type="title"/>
          </p:nvPr>
        </p:nvSpPr>
        <p:spPr/>
        <p:txBody>
          <a:bodyPr vert="horz" lIns="91440" tIns="45720" rIns="91440" bIns="45720" rtlCol="0" anchor="ctr">
            <a:normAutofit fontScale="90000"/>
          </a:bodyPr>
          <a:lstStyle/>
          <a:p>
            <a:pPr algn="ctr"/>
            <a:r>
              <a:rPr lang="en-US" b="0" dirty="0">
                <a:latin typeface="Helvetica Neue"/>
              </a:rPr>
              <a:t>Poll #4: </a:t>
            </a:r>
            <a:br>
              <a:rPr lang="en-US" b="0" dirty="0">
                <a:latin typeface="Helvetica Neue"/>
              </a:rPr>
            </a:br>
            <a:br>
              <a:rPr lang="en-US" b="0" dirty="0">
                <a:latin typeface="Helvetica Neue"/>
              </a:rPr>
            </a:br>
            <a:r>
              <a:rPr lang="en-US" sz="3200" b="0" dirty="0">
                <a:latin typeface="Helvetica Neue"/>
              </a:rPr>
              <a:t>When will you start adopting the bankability metrics:</a:t>
            </a:r>
            <a:br>
              <a:rPr lang="en-US" sz="3200" b="0" dirty="0">
                <a:latin typeface="Helvetica Neue"/>
              </a:rPr>
            </a:br>
            <a:r>
              <a:rPr lang="en-US" sz="3200" b="0" dirty="0">
                <a:latin typeface="Helvetica Neue"/>
              </a:rPr>
              <a:t>IN 1-3 MONTHS, IN 6-12 MONTHS, or IN 12+ MONTHS?</a:t>
            </a:r>
            <a:endParaRPr lang="en-US" sz="3200" b="0" dirty="0"/>
          </a:p>
        </p:txBody>
      </p:sp>
    </p:spTree>
    <p:extLst>
      <p:ext uri="{BB962C8B-B14F-4D97-AF65-F5344CB8AC3E}">
        <p14:creationId xmlns:p14="http://schemas.microsoft.com/office/powerpoint/2010/main" val="4197855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8D2E2-2048-4640-90DB-22C347ACC8F4}"/>
              </a:ext>
            </a:extLst>
          </p:cNvPr>
          <p:cNvSpPr>
            <a:spLocks noGrp="1"/>
          </p:cNvSpPr>
          <p:nvPr>
            <p:ph type="title"/>
          </p:nvPr>
        </p:nvSpPr>
        <p:spPr/>
        <p:txBody>
          <a:bodyPr/>
          <a:lstStyle/>
          <a:p>
            <a:pPr algn="ctr"/>
            <a:r>
              <a:rPr lang="en-US" dirty="0"/>
              <a:t>Questions?</a:t>
            </a:r>
          </a:p>
        </p:txBody>
      </p:sp>
      <p:pic>
        <p:nvPicPr>
          <p:cNvPr id="7" name="Picture 6">
            <a:extLst>
              <a:ext uri="{FF2B5EF4-FFF2-40B4-BE49-F238E27FC236}">
                <a16:creationId xmlns:a16="http://schemas.microsoft.com/office/drawing/2014/main" id="{752F3A3C-C07E-43D7-8B2D-2A226A1AF0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2"/>
          <a:stretch/>
        </p:blipFill>
        <p:spPr>
          <a:xfrm>
            <a:off x="4572000" y="2049046"/>
            <a:ext cx="3251200" cy="778940"/>
          </a:xfrm>
          <a:prstGeom prst="rect">
            <a:avLst/>
          </a:prstGeom>
        </p:spPr>
      </p:pic>
      <p:pic>
        <p:nvPicPr>
          <p:cNvPr id="9" name="Picture 8">
            <a:extLst>
              <a:ext uri="{FF2B5EF4-FFF2-40B4-BE49-F238E27FC236}">
                <a16:creationId xmlns:a16="http://schemas.microsoft.com/office/drawing/2014/main" id="{341F62FC-8B93-4221-89D0-11F45192DE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29"/>
          <a:stretch/>
        </p:blipFill>
        <p:spPr>
          <a:xfrm>
            <a:off x="4572000" y="3690372"/>
            <a:ext cx="3251200" cy="778940"/>
          </a:xfrm>
          <a:prstGeom prst="rect">
            <a:avLst/>
          </a:prstGeom>
        </p:spPr>
      </p:pic>
      <p:sp>
        <p:nvSpPr>
          <p:cNvPr id="10" name="TextBox 9">
            <a:extLst>
              <a:ext uri="{FF2B5EF4-FFF2-40B4-BE49-F238E27FC236}">
                <a16:creationId xmlns:a16="http://schemas.microsoft.com/office/drawing/2014/main" id="{61A1E6C7-4D6D-4E32-9039-F7314E9DD516}"/>
              </a:ext>
            </a:extLst>
          </p:cNvPr>
          <p:cNvSpPr txBox="1"/>
          <p:nvPr/>
        </p:nvSpPr>
        <p:spPr>
          <a:xfrm>
            <a:off x="1112022" y="5114677"/>
            <a:ext cx="3067049" cy="707886"/>
          </a:xfrm>
          <a:prstGeom prst="rect">
            <a:avLst/>
          </a:prstGeom>
          <a:noFill/>
        </p:spPr>
        <p:txBody>
          <a:bodyPr wrap="square" rtlCol="0">
            <a:spAutoFit/>
          </a:bodyPr>
          <a:lstStyle/>
          <a:p>
            <a:pPr algn="ctr"/>
            <a:r>
              <a:rPr lang="en-US" sz="2000" dirty="0"/>
              <a:t>Read the full report @ </a:t>
            </a:r>
            <a:r>
              <a:rPr lang="en-US" sz="2000" b="1" dirty="0"/>
              <a:t>bit.ly/agriSMEmetrics</a:t>
            </a:r>
          </a:p>
        </p:txBody>
      </p:sp>
      <p:pic>
        <p:nvPicPr>
          <p:cNvPr id="5" name="Picture 4">
            <a:extLst>
              <a:ext uri="{FF2B5EF4-FFF2-40B4-BE49-F238E27FC236}">
                <a16:creationId xmlns:a16="http://schemas.microsoft.com/office/drawing/2014/main" id="{4657A03D-1517-45BB-80FD-CE5304B721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01808" y="1659007"/>
            <a:ext cx="2687478" cy="3474720"/>
          </a:xfrm>
          <a:prstGeom prst="rect">
            <a:avLst/>
          </a:prstGeom>
        </p:spPr>
      </p:pic>
      <p:sp>
        <p:nvSpPr>
          <p:cNvPr id="11" name="TextBox 10">
            <a:extLst>
              <a:ext uri="{FF2B5EF4-FFF2-40B4-BE49-F238E27FC236}">
                <a16:creationId xmlns:a16="http://schemas.microsoft.com/office/drawing/2014/main" id="{74B8DEEB-E8D2-4EEF-AB82-A252F7E08468}"/>
              </a:ext>
            </a:extLst>
          </p:cNvPr>
          <p:cNvSpPr txBox="1"/>
          <p:nvPr/>
        </p:nvSpPr>
        <p:spPr>
          <a:xfrm>
            <a:off x="4662444" y="2907392"/>
            <a:ext cx="3067049" cy="646331"/>
          </a:xfrm>
          <a:prstGeom prst="rect">
            <a:avLst/>
          </a:prstGeom>
          <a:noFill/>
        </p:spPr>
        <p:txBody>
          <a:bodyPr wrap="square" rtlCol="0">
            <a:spAutoFit/>
          </a:bodyPr>
          <a:lstStyle/>
          <a:p>
            <a:pPr algn="ctr"/>
            <a:r>
              <a:rPr lang="en-US" dirty="0"/>
              <a:t>Tables of metric names &amp; descriptions</a:t>
            </a:r>
            <a:endParaRPr lang="en-US" b="1" dirty="0"/>
          </a:p>
        </p:txBody>
      </p:sp>
      <p:sp>
        <p:nvSpPr>
          <p:cNvPr id="12" name="TextBox 11">
            <a:extLst>
              <a:ext uri="{FF2B5EF4-FFF2-40B4-BE49-F238E27FC236}">
                <a16:creationId xmlns:a16="http://schemas.microsoft.com/office/drawing/2014/main" id="{E1385E18-DD60-4EB8-A132-7A51917E1EC3}"/>
              </a:ext>
            </a:extLst>
          </p:cNvPr>
          <p:cNvSpPr txBox="1"/>
          <p:nvPr/>
        </p:nvSpPr>
        <p:spPr>
          <a:xfrm>
            <a:off x="4664075" y="4469312"/>
            <a:ext cx="3067049" cy="923330"/>
          </a:xfrm>
          <a:prstGeom prst="rect">
            <a:avLst/>
          </a:prstGeom>
          <a:noFill/>
        </p:spPr>
        <p:txBody>
          <a:bodyPr wrap="square" rtlCol="0">
            <a:spAutoFit/>
          </a:bodyPr>
          <a:lstStyle/>
          <a:p>
            <a:pPr algn="ctr"/>
            <a:r>
              <a:rPr lang="en-US" dirty="0"/>
              <a:t>Link (in Appendix III) to download a data collection form in Excel</a:t>
            </a:r>
            <a:endParaRPr lang="en-US" b="1" dirty="0"/>
          </a:p>
        </p:txBody>
      </p:sp>
      <p:sp>
        <p:nvSpPr>
          <p:cNvPr id="13" name="TextBox 12">
            <a:extLst>
              <a:ext uri="{FF2B5EF4-FFF2-40B4-BE49-F238E27FC236}">
                <a16:creationId xmlns:a16="http://schemas.microsoft.com/office/drawing/2014/main" id="{D73FA029-EF89-43F2-92ED-55859E9630E1}"/>
              </a:ext>
            </a:extLst>
          </p:cNvPr>
          <p:cNvSpPr txBox="1"/>
          <p:nvPr/>
        </p:nvSpPr>
        <p:spPr>
          <a:xfrm>
            <a:off x="4662443" y="1659007"/>
            <a:ext cx="3067049" cy="369332"/>
          </a:xfrm>
          <a:prstGeom prst="rect">
            <a:avLst/>
          </a:prstGeom>
          <a:noFill/>
        </p:spPr>
        <p:txBody>
          <a:bodyPr wrap="square" rtlCol="0">
            <a:spAutoFit/>
          </a:bodyPr>
          <a:lstStyle/>
          <a:p>
            <a:pPr algn="ctr"/>
            <a:r>
              <a:rPr lang="en-US" dirty="0"/>
              <a:t>Including:</a:t>
            </a:r>
            <a:endParaRPr lang="en-US" b="1" dirty="0"/>
          </a:p>
        </p:txBody>
      </p:sp>
    </p:spTree>
    <p:extLst>
      <p:ext uri="{BB962C8B-B14F-4D97-AF65-F5344CB8AC3E}">
        <p14:creationId xmlns:p14="http://schemas.microsoft.com/office/powerpoint/2010/main" val="1430195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720019"/>
            <a:ext cx="7886700" cy="1325563"/>
          </a:xfrm>
        </p:spPr>
        <p:txBody>
          <a:bodyPr/>
          <a:lstStyle/>
          <a:p>
            <a:r>
              <a:rPr lang="en-US">
                <a:solidFill>
                  <a:schemeClr val="bg1"/>
                </a:solidFill>
              </a:rPr>
              <a:t>Thank You!</a:t>
            </a:r>
          </a:p>
        </p:txBody>
      </p:sp>
    </p:spTree>
    <p:extLst>
      <p:ext uri="{BB962C8B-B14F-4D97-AF65-F5344CB8AC3E}">
        <p14:creationId xmlns:p14="http://schemas.microsoft.com/office/powerpoint/2010/main" val="1946044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4" name="TextBox 3">
            <a:extLst>
              <a:ext uri="{FF2B5EF4-FFF2-40B4-BE49-F238E27FC236}">
                <a16:creationId xmlns:a16="http://schemas.microsoft.com/office/drawing/2014/main" id="{A4E38FE0-E4F8-4486-8217-5F33BCFA3B92}"/>
              </a:ext>
            </a:extLst>
          </p:cNvPr>
          <p:cNvSpPr txBox="1"/>
          <p:nvPr/>
        </p:nvSpPr>
        <p:spPr>
          <a:xfrm>
            <a:off x="569344" y="2294627"/>
            <a:ext cx="8422255"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AutoNum type="romanUcPeriod"/>
            </a:pPr>
            <a:r>
              <a:rPr lang="en-US" sz="2800" dirty="0">
                <a:ea typeface="+mn-lt"/>
                <a:cs typeface="+mn-lt"/>
              </a:rPr>
              <a:t>Why would AGRA invest in bankability metrics?</a:t>
            </a:r>
            <a:endParaRPr lang="en-US" sz="2800" dirty="0">
              <a:cs typeface="Calibri"/>
            </a:endParaRPr>
          </a:p>
          <a:p>
            <a:pPr marL="514350" indent="-514350">
              <a:buAutoNum type="romanUcPeriod"/>
            </a:pPr>
            <a:r>
              <a:rPr lang="en-US" sz="2800" dirty="0">
                <a:cs typeface="Calibri"/>
              </a:rPr>
              <a:t>Why do agri-SMEs fail to get finance?</a:t>
            </a:r>
          </a:p>
          <a:p>
            <a:pPr marL="514350" indent="-514350">
              <a:buAutoNum type="romanUcPeriod"/>
            </a:pPr>
            <a:r>
              <a:rPr lang="en-US" sz="2800" dirty="0">
                <a:cs typeface="Calibri"/>
              </a:rPr>
              <a:t>Why do we need to speak one language?</a:t>
            </a:r>
          </a:p>
          <a:p>
            <a:pPr marL="514350" indent="-514350">
              <a:buAutoNum type="romanUcPeriod"/>
            </a:pPr>
            <a:r>
              <a:rPr lang="en-US" sz="2800" dirty="0">
                <a:cs typeface="Calibri"/>
              </a:rPr>
              <a:t>What is the secret language?</a:t>
            </a:r>
          </a:p>
          <a:p>
            <a:pPr marL="514350" indent="-514350">
              <a:buAutoNum type="romanUcPeriod"/>
            </a:pPr>
            <a:r>
              <a:rPr lang="en-US" sz="2800" dirty="0">
                <a:cs typeface="Calibri"/>
              </a:rPr>
              <a:t>How can the secret go viral?</a:t>
            </a:r>
            <a:endParaRPr lang="en-US" dirty="0"/>
          </a:p>
          <a:p>
            <a:pPr marL="514350" indent="-514350">
              <a:buAutoNum type="romanUcPeriod"/>
            </a:pPr>
            <a:r>
              <a:rPr lang="en-US" sz="2800" dirty="0">
                <a:cs typeface="Calibri"/>
              </a:rPr>
              <a:t>Questions?</a:t>
            </a:r>
          </a:p>
        </p:txBody>
      </p:sp>
    </p:spTree>
    <p:extLst>
      <p:ext uri="{BB962C8B-B14F-4D97-AF65-F5344CB8AC3E}">
        <p14:creationId xmlns:p14="http://schemas.microsoft.com/office/powerpoint/2010/main" val="50590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1A6DA-6E9E-476A-9B21-B89C5A75C61D}"/>
              </a:ext>
            </a:extLst>
          </p:cNvPr>
          <p:cNvSpPr>
            <a:spLocks noGrp="1"/>
          </p:cNvSpPr>
          <p:nvPr>
            <p:ph type="title"/>
          </p:nvPr>
        </p:nvSpPr>
        <p:spPr/>
        <p:txBody>
          <a:bodyPr vert="horz" lIns="91440" tIns="45720" rIns="91440" bIns="45720" rtlCol="0" anchor="ctr">
            <a:normAutofit fontScale="90000"/>
          </a:bodyPr>
          <a:lstStyle/>
          <a:p>
            <a:pPr algn="ctr"/>
            <a:r>
              <a:rPr lang="en-US" b="0" dirty="0">
                <a:latin typeface="Helvetica Neue"/>
              </a:rPr>
              <a:t>Poll #1: </a:t>
            </a:r>
            <a:br>
              <a:rPr lang="en-US" b="0" dirty="0">
                <a:latin typeface="Helvetica Neue"/>
              </a:rPr>
            </a:br>
            <a:br>
              <a:rPr lang="en-US" b="0" dirty="0">
                <a:latin typeface="Helvetica Neue"/>
              </a:rPr>
            </a:br>
            <a:r>
              <a:rPr lang="en-US" sz="3200" b="0" dirty="0">
                <a:latin typeface="Helvetica Neue"/>
              </a:rPr>
              <a:t>Access to finance is the main barrier for agricultural enterprise growth:</a:t>
            </a:r>
            <a:br>
              <a:rPr lang="en-US" sz="3200" b="0" dirty="0">
                <a:latin typeface="Helvetica Neue"/>
              </a:rPr>
            </a:br>
            <a:r>
              <a:rPr lang="en-US" sz="3200" b="0" dirty="0">
                <a:latin typeface="Helvetica Neue"/>
              </a:rPr>
              <a:t>YES or NO?</a:t>
            </a:r>
            <a:endParaRPr lang="en-US" sz="3200" b="0" dirty="0"/>
          </a:p>
        </p:txBody>
      </p:sp>
    </p:spTree>
    <p:extLst>
      <p:ext uri="{BB962C8B-B14F-4D97-AF65-F5344CB8AC3E}">
        <p14:creationId xmlns:p14="http://schemas.microsoft.com/office/powerpoint/2010/main" val="3117122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75" y="711329"/>
            <a:ext cx="8686801" cy="533450"/>
          </a:xfrm>
        </p:spPr>
        <p:txBody>
          <a:bodyPr>
            <a:noAutofit/>
          </a:bodyPr>
          <a:lstStyle/>
          <a:p>
            <a:r>
              <a:rPr lang="en-US" sz="2400">
                <a:solidFill>
                  <a:srgbClr val="000000"/>
                </a:solidFill>
                <a:latin typeface="Helvetica Neue"/>
              </a:rPr>
              <a:t>In Africa, agriculture</a:t>
            </a:r>
            <a:r>
              <a:rPr lang="en-US" sz="2400" b="1" i="0" u="none" strike="noStrike">
                <a:solidFill>
                  <a:srgbClr val="000000"/>
                </a:solidFill>
                <a:effectLst/>
                <a:latin typeface="Helvetica Neue"/>
              </a:rPr>
              <a:t> </a:t>
            </a:r>
            <a:r>
              <a:rPr lang="en-US" sz="2400">
                <a:solidFill>
                  <a:srgbClr val="000000"/>
                </a:solidFill>
                <a:latin typeface="Helvetica Neue"/>
              </a:rPr>
              <a:t>represents the largest opportunity to reach the SDGs by 2030</a:t>
            </a:r>
            <a:r>
              <a:rPr lang="en-US" sz="2400" b="1" i="0" u="none" strike="noStrike">
                <a:solidFill>
                  <a:srgbClr val="000000"/>
                </a:solidFill>
                <a:effectLst/>
                <a:latin typeface="Helvetica Neue"/>
              </a:rPr>
              <a:t>. </a:t>
            </a:r>
            <a:br>
              <a:rPr lang="en-US" sz="2400">
                <a:latin typeface="Helvetica Neue"/>
              </a:rPr>
            </a:br>
            <a:r>
              <a:rPr lang="en-US" sz="2400" b="1" i="0" u="none" strike="noStrike">
                <a:solidFill>
                  <a:srgbClr val="000000"/>
                </a:solidFill>
                <a:effectLst/>
                <a:latin typeface="Helvetica Neue"/>
              </a:rPr>
              <a:t>Yet, the sector remains chronically under-financed</a:t>
            </a:r>
            <a:r>
              <a:rPr lang="en-US" sz="2400" b="0" i="0">
                <a:solidFill>
                  <a:srgbClr val="000000"/>
                </a:solidFill>
                <a:effectLst/>
                <a:latin typeface="Helvetica Neue"/>
              </a:rPr>
              <a:t>​</a:t>
            </a:r>
            <a:endParaRPr lang="en-IN" sz="2400">
              <a:solidFill>
                <a:schemeClr val="tx1">
                  <a:lumMod val="85000"/>
                  <a:lumOff val="15000"/>
                </a:schemeClr>
              </a:solidFill>
            </a:endParaRPr>
          </a:p>
        </p:txBody>
      </p:sp>
      <p:grpSp>
        <p:nvGrpSpPr>
          <p:cNvPr id="4" name="Group 3">
            <a:extLst>
              <a:ext uri="{FF2B5EF4-FFF2-40B4-BE49-F238E27FC236}">
                <a16:creationId xmlns:a16="http://schemas.microsoft.com/office/drawing/2014/main" id="{8B6A80C5-D877-4B8C-AE2D-191E8D0B6FBE}"/>
              </a:ext>
            </a:extLst>
          </p:cNvPr>
          <p:cNvGrpSpPr/>
          <p:nvPr/>
        </p:nvGrpSpPr>
        <p:grpSpPr>
          <a:xfrm>
            <a:off x="1017531" y="2310891"/>
            <a:ext cx="7320478" cy="3533728"/>
            <a:chOff x="2156735" y="1656080"/>
            <a:chExt cx="8446490" cy="4179888"/>
          </a:xfrm>
        </p:grpSpPr>
        <p:sp>
          <p:nvSpPr>
            <p:cNvPr id="7" name="Freeform 6">
              <a:extLst>
                <a:ext uri="{FF2B5EF4-FFF2-40B4-BE49-F238E27FC236}">
                  <a16:creationId xmlns:a16="http://schemas.microsoft.com/office/drawing/2014/main" id="{C812C73A-9956-4D1F-9859-3FF7E57A3189}"/>
                </a:ext>
              </a:extLst>
            </p:cNvPr>
            <p:cNvSpPr>
              <a:spLocks/>
            </p:cNvSpPr>
            <p:nvPr/>
          </p:nvSpPr>
          <p:spPr bwMode="auto">
            <a:xfrm>
              <a:off x="5612292" y="1656080"/>
              <a:ext cx="4476128" cy="2349367"/>
            </a:xfrm>
            <a:custGeom>
              <a:avLst/>
              <a:gdLst>
                <a:gd name="T0" fmla="*/ 2446 w 2614"/>
                <a:gd name="T1" fmla="*/ 906 h 1372"/>
                <a:gd name="T2" fmla="*/ 2446 w 2614"/>
                <a:gd name="T3" fmla="*/ 0 h 1372"/>
                <a:gd name="T4" fmla="*/ 0 w 2614"/>
                <a:gd name="T5" fmla="*/ 0 h 1372"/>
                <a:gd name="T6" fmla="*/ 0 w 2614"/>
                <a:gd name="T7" fmla="*/ 1203 h 1372"/>
                <a:gd name="T8" fmla="*/ 601 w 2614"/>
                <a:gd name="T9" fmla="*/ 1203 h 1372"/>
                <a:gd name="T10" fmla="*/ 601 w 2614"/>
                <a:gd name="T11" fmla="*/ 600 h 1372"/>
                <a:gd name="T12" fmla="*/ 1845 w 2614"/>
                <a:gd name="T13" fmla="*/ 600 h 1372"/>
                <a:gd name="T14" fmla="*/ 1845 w 2614"/>
                <a:gd name="T15" fmla="*/ 906 h 1372"/>
                <a:gd name="T16" fmla="*/ 1681 w 2614"/>
                <a:gd name="T17" fmla="*/ 906 h 1372"/>
                <a:gd name="T18" fmla="*/ 2148 w 2614"/>
                <a:gd name="T19" fmla="*/ 1372 h 1372"/>
                <a:gd name="T20" fmla="*/ 2614 w 2614"/>
                <a:gd name="T21" fmla="*/ 906 h 1372"/>
                <a:gd name="T22" fmla="*/ 2446 w 2614"/>
                <a:gd name="T23" fmla="*/ 906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4" h="1372">
                  <a:moveTo>
                    <a:pt x="2446" y="906"/>
                  </a:moveTo>
                  <a:lnTo>
                    <a:pt x="2446" y="0"/>
                  </a:lnTo>
                  <a:lnTo>
                    <a:pt x="0" y="0"/>
                  </a:lnTo>
                  <a:lnTo>
                    <a:pt x="0" y="1203"/>
                  </a:lnTo>
                  <a:lnTo>
                    <a:pt x="601" y="1203"/>
                  </a:lnTo>
                  <a:lnTo>
                    <a:pt x="601" y="600"/>
                  </a:lnTo>
                  <a:lnTo>
                    <a:pt x="1845" y="600"/>
                  </a:lnTo>
                  <a:lnTo>
                    <a:pt x="1845" y="906"/>
                  </a:lnTo>
                  <a:lnTo>
                    <a:pt x="1681" y="906"/>
                  </a:lnTo>
                  <a:lnTo>
                    <a:pt x="2148" y="1372"/>
                  </a:lnTo>
                  <a:lnTo>
                    <a:pt x="2614" y="906"/>
                  </a:lnTo>
                  <a:lnTo>
                    <a:pt x="2446" y="906"/>
                  </a:lnTo>
                  <a:close/>
                </a:path>
              </a:pathLst>
            </a:custGeom>
            <a:solidFill>
              <a:schemeClr val="accent4"/>
            </a:solidFill>
            <a:ln w="9525">
              <a:noFill/>
              <a:round/>
              <a:headEnd/>
              <a:tailEnd/>
            </a:ln>
            <a:effectLst>
              <a:outerShdw blurRad="177800" dist="215900" dir="5400000" algn="t" rotWithShape="0">
                <a:prstClr val="black">
                  <a:alpha val="15000"/>
                </a:prstClr>
              </a:outerShdw>
            </a:effectLst>
          </p:spPr>
          <p:txBody>
            <a:bodyPr vert="horz" wrap="square" lIns="68598" tIns="34299" rIns="68598" bIns="34299" numCol="1" anchor="t" anchorCtr="0" compatLnSpc="1">
              <a:prstTxWarp prst="textNoShape">
                <a:avLst/>
              </a:prstTxWarp>
            </a:bodyPr>
            <a:lstStyle/>
            <a:p>
              <a:endParaRPr lang="en-IN" sz="1350"/>
            </a:p>
          </p:txBody>
        </p:sp>
        <p:sp>
          <p:nvSpPr>
            <p:cNvPr id="11" name="Rectangle 10">
              <a:extLst>
                <a:ext uri="{FF2B5EF4-FFF2-40B4-BE49-F238E27FC236}">
                  <a16:creationId xmlns:a16="http://schemas.microsoft.com/office/drawing/2014/main" id="{F3E95384-7CF8-43EE-87C2-4CC5D12DF633}"/>
                </a:ext>
              </a:extLst>
            </p:cNvPr>
            <p:cNvSpPr/>
            <p:nvPr/>
          </p:nvSpPr>
          <p:spPr>
            <a:xfrm>
              <a:off x="2205762" y="2277499"/>
              <a:ext cx="1533422" cy="982949"/>
            </a:xfrm>
            <a:prstGeom prst="rect">
              <a:avLst/>
            </a:prstGeom>
          </p:spPr>
          <p:txBody>
            <a:bodyPr wrap="square" lIns="0" rIns="0" anchor="t">
              <a:spAutoFit/>
            </a:bodyPr>
            <a:lstStyle/>
            <a:p>
              <a:pPr algn="ctr"/>
              <a:r>
                <a:rPr lang="en-US" sz="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Three out of four </a:t>
              </a:r>
              <a:r>
                <a:rPr lang="en-US" sz="120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agri</a:t>
              </a:r>
              <a:r>
                <a:rPr lang="en-US" sz="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-SMEs </a:t>
              </a:r>
              <a:r>
                <a:rPr lang="en-US" sz="12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do</a:t>
              </a:r>
              <a:r>
                <a:rPr lang="en-US" sz="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not</a:t>
              </a:r>
              <a:r>
                <a:rPr lang="en-US" sz="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have the finance to grow​</a:t>
              </a:r>
              <a:r>
                <a:rPr lang="en-IN" sz="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14" name="Rectangle 13">
              <a:extLst>
                <a:ext uri="{FF2B5EF4-FFF2-40B4-BE49-F238E27FC236}">
                  <a16:creationId xmlns:a16="http://schemas.microsoft.com/office/drawing/2014/main" id="{43989EB4-EA79-4BCE-8BD6-9212FF2E4C42}"/>
                </a:ext>
              </a:extLst>
            </p:cNvPr>
            <p:cNvSpPr/>
            <p:nvPr/>
          </p:nvSpPr>
          <p:spPr>
            <a:xfrm>
              <a:off x="7941038" y="4064471"/>
              <a:ext cx="2662187" cy="982949"/>
            </a:xfrm>
            <a:prstGeom prst="rect">
              <a:avLst/>
            </a:prstGeom>
          </p:spPr>
          <p:txBody>
            <a:bodyPr wrap="square" lIns="0" rIns="0" anchor="t">
              <a:spAutoFit/>
            </a:bodyPr>
            <a:lstStyle/>
            <a:p>
              <a:pPr algn="ctr"/>
              <a:r>
                <a:rPr lang="en-US" sz="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Investors missing huge investment opportunity as </a:t>
              </a:r>
              <a:r>
                <a:rPr lang="en-US" sz="12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less than 10% lending</a:t>
              </a:r>
              <a:r>
                <a:rPr lang="en-US" sz="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in Africa towards agriculture​</a:t>
              </a:r>
              <a:endParaRPr lang="en-IN" sz="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A009ED27-FB19-4745-9285-92503B72B635}"/>
                </a:ext>
              </a:extLst>
            </p:cNvPr>
            <p:cNvSpPr txBox="1"/>
            <p:nvPr/>
          </p:nvSpPr>
          <p:spPr>
            <a:xfrm>
              <a:off x="5938000" y="1962515"/>
              <a:ext cx="3484995" cy="400005"/>
            </a:xfrm>
            <a:prstGeom prst="rect">
              <a:avLst/>
            </a:prstGeom>
            <a:noFill/>
          </p:spPr>
          <p:txBody>
            <a:bodyPr wrap="square" lIns="0" rIns="0" rtlCol="0" anchor="ctr">
              <a:spAutoFit/>
            </a:bodyPr>
            <a:lstStyle/>
            <a:p>
              <a:pPr algn="ctr"/>
              <a:r>
                <a:rPr lang="en-IN" sz="1350" b="1">
                  <a:solidFill>
                    <a:schemeClr val="bg1"/>
                  </a:solidFill>
                  <a:latin typeface="Open Sans" panose="020B0606030504020204" pitchFamily="34" charset="0"/>
                  <a:ea typeface="Open Sans" panose="020B0606030504020204" pitchFamily="34" charset="0"/>
                  <a:cs typeface="Open Sans" panose="020B0606030504020204" pitchFamily="34" charset="0"/>
                </a:rPr>
                <a:t>Investors</a:t>
              </a:r>
            </a:p>
          </p:txBody>
        </p:sp>
        <p:sp>
          <p:nvSpPr>
            <p:cNvPr id="6" name="Freeform 5">
              <a:extLst>
                <a:ext uri="{FF2B5EF4-FFF2-40B4-BE49-F238E27FC236}">
                  <a16:creationId xmlns:a16="http://schemas.microsoft.com/office/drawing/2014/main" id="{92CFA4B2-EC30-43A3-967B-EF254A19D017}"/>
                </a:ext>
              </a:extLst>
            </p:cNvPr>
            <p:cNvSpPr>
              <a:spLocks/>
            </p:cNvSpPr>
            <p:nvPr/>
          </p:nvSpPr>
          <p:spPr bwMode="auto">
            <a:xfrm>
              <a:off x="2156735" y="3450640"/>
              <a:ext cx="4484690" cy="2385328"/>
            </a:xfrm>
            <a:custGeom>
              <a:avLst/>
              <a:gdLst>
                <a:gd name="T0" fmla="*/ 2018 w 2619"/>
                <a:gd name="T1" fmla="*/ 191 h 1393"/>
                <a:gd name="T2" fmla="*/ 2018 w 2619"/>
                <a:gd name="T3" fmla="*/ 794 h 1393"/>
                <a:gd name="T4" fmla="*/ 773 w 2619"/>
                <a:gd name="T5" fmla="*/ 794 h 1393"/>
                <a:gd name="T6" fmla="*/ 773 w 2619"/>
                <a:gd name="T7" fmla="*/ 467 h 1393"/>
                <a:gd name="T8" fmla="*/ 933 w 2619"/>
                <a:gd name="T9" fmla="*/ 467 h 1393"/>
                <a:gd name="T10" fmla="*/ 467 w 2619"/>
                <a:gd name="T11" fmla="*/ 0 h 1393"/>
                <a:gd name="T12" fmla="*/ 0 w 2619"/>
                <a:gd name="T13" fmla="*/ 467 h 1393"/>
                <a:gd name="T14" fmla="*/ 172 w 2619"/>
                <a:gd name="T15" fmla="*/ 467 h 1393"/>
                <a:gd name="T16" fmla="*/ 172 w 2619"/>
                <a:gd name="T17" fmla="*/ 1393 h 1393"/>
                <a:gd name="T18" fmla="*/ 2619 w 2619"/>
                <a:gd name="T19" fmla="*/ 1393 h 1393"/>
                <a:gd name="T20" fmla="*/ 2619 w 2619"/>
                <a:gd name="T21" fmla="*/ 191 h 1393"/>
                <a:gd name="T22" fmla="*/ 2018 w 2619"/>
                <a:gd name="T23" fmla="*/ 191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9" h="1393">
                  <a:moveTo>
                    <a:pt x="2018" y="191"/>
                  </a:moveTo>
                  <a:lnTo>
                    <a:pt x="2018" y="794"/>
                  </a:lnTo>
                  <a:lnTo>
                    <a:pt x="773" y="794"/>
                  </a:lnTo>
                  <a:lnTo>
                    <a:pt x="773" y="467"/>
                  </a:lnTo>
                  <a:lnTo>
                    <a:pt x="933" y="467"/>
                  </a:lnTo>
                  <a:lnTo>
                    <a:pt x="467" y="0"/>
                  </a:lnTo>
                  <a:lnTo>
                    <a:pt x="0" y="467"/>
                  </a:lnTo>
                  <a:lnTo>
                    <a:pt x="172" y="467"/>
                  </a:lnTo>
                  <a:lnTo>
                    <a:pt x="172" y="1393"/>
                  </a:lnTo>
                  <a:lnTo>
                    <a:pt x="2619" y="1393"/>
                  </a:lnTo>
                  <a:lnTo>
                    <a:pt x="2619" y="191"/>
                  </a:lnTo>
                  <a:lnTo>
                    <a:pt x="2018" y="191"/>
                  </a:lnTo>
                  <a:close/>
                </a:path>
              </a:pathLst>
            </a:custGeom>
            <a:solidFill>
              <a:schemeClr val="accent6"/>
            </a:solidFill>
            <a:ln w="9525">
              <a:noFill/>
              <a:round/>
              <a:headEnd/>
              <a:tailEnd/>
            </a:ln>
            <a:effectLst>
              <a:outerShdw blurRad="177800" dist="215900" dir="5400000" algn="t" rotWithShape="0">
                <a:prstClr val="black">
                  <a:alpha val="15000"/>
                </a:prstClr>
              </a:outerShdw>
            </a:effectLst>
          </p:spPr>
          <p:txBody>
            <a:bodyPr vert="horz" wrap="square" lIns="68598" tIns="34299" rIns="68598" bIns="34299" numCol="1" anchor="t" anchorCtr="0" compatLnSpc="1">
              <a:prstTxWarp prst="textNoShape">
                <a:avLst/>
              </a:prstTxWarp>
            </a:bodyPr>
            <a:lstStyle/>
            <a:p>
              <a:endParaRPr lang="en-IN" sz="1350"/>
            </a:p>
          </p:txBody>
        </p:sp>
        <p:sp>
          <p:nvSpPr>
            <p:cNvPr id="15" name="TextBox 14">
              <a:extLst>
                <a:ext uri="{FF2B5EF4-FFF2-40B4-BE49-F238E27FC236}">
                  <a16:creationId xmlns:a16="http://schemas.microsoft.com/office/drawing/2014/main" id="{EAFA8C1A-88FB-4969-8248-EA75BA047C3D}"/>
                </a:ext>
              </a:extLst>
            </p:cNvPr>
            <p:cNvSpPr txBox="1"/>
            <p:nvPr/>
          </p:nvSpPr>
          <p:spPr>
            <a:xfrm>
              <a:off x="2825603" y="5096833"/>
              <a:ext cx="3484995" cy="400005"/>
            </a:xfrm>
            <a:prstGeom prst="rect">
              <a:avLst/>
            </a:prstGeom>
            <a:noFill/>
          </p:spPr>
          <p:txBody>
            <a:bodyPr wrap="square" lIns="0" rIns="0" rtlCol="0" anchor="ctr">
              <a:spAutoFit/>
            </a:bodyPr>
            <a:lstStyle/>
            <a:p>
              <a:pPr algn="ctr"/>
              <a:r>
                <a:rPr lang="en-IN" sz="1350" b="1" dirty="0">
                  <a:solidFill>
                    <a:schemeClr val="bg1"/>
                  </a:solidFill>
                  <a:latin typeface="Open Sans" panose="020B0606030504020204" pitchFamily="34" charset="0"/>
                  <a:ea typeface="Open Sans" panose="020B0606030504020204" pitchFamily="34" charset="0"/>
                  <a:cs typeface="Open Sans" panose="020B0606030504020204" pitchFamily="34" charset="0"/>
                </a:rPr>
                <a:t>Agri-SMEs</a:t>
              </a:r>
            </a:p>
          </p:txBody>
        </p:sp>
        <p:sp>
          <p:nvSpPr>
            <p:cNvPr id="3" name="Oval 2">
              <a:extLst>
                <a:ext uri="{FF2B5EF4-FFF2-40B4-BE49-F238E27FC236}">
                  <a16:creationId xmlns:a16="http://schemas.microsoft.com/office/drawing/2014/main" id="{7BED2CD7-F7D3-49CB-9C7A-DF412714ED16}"/>
                </a:ext>
              </a:extLst>
            </p:cNvPr>
            <p:cNvSpPr/>
            <p:nvPr/>
          </p:nvSpPr>
          <p:spPr>
            <a:xfrm>
              <a:off x="5202992" y="2722945"/>
              <a:ext cx="1772817" cy="16890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$65B is the estimated annual </a:t>
              </a:r>
            </a:p>
            <a:p>
              <a:pPr algn="ctr"/>
              <a:r>
                <a:rPr lang="en-US" sz="1400" dirty="0">
                  <a:solidFill>
                    <a:schemeClr val="tx1"/>
                  </a:solidFill>
                </a:rPr>
                <a:t>agri-SME lending gap</a:t>
              </a:r>
              <a:endParaRPr lang="en-NL" sz="1350" dirty="0"/>
            </a:p>
          </p:txBody>
        </p:sp>
        <p:pic>
          <p:nvPicPr>
            <p:cNvPr id="1026" name="Picture 2">
              <a:extLst>
                <a:ext uri="{FF2B5EF4-FFF2-40B4-BE49-F238E27FC236}">
                  <a16:creationId xmlns:a16="http://schemas.microsoft.com/office/drawing/2014/main" id="{E7D41F7E-780D-4F25-A6FA-9D5D65A0F9F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13292" y="3700185"/>
              <a:ext cx="695325"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966ACEE-8683-4D56-AB46-2569FDE2C70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922245" y="2830763"/>
              <a:ext cx="914124" cy="8350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86416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09608-3BFE-416D-9306-9D9D2B0CDCE4}"/>
              </a:ext>
            </a:extLst>
          </p:cNvPr>
          <p:cNvSpPr>
            <a:spLocks noGrp="1"/>
          </p:cNvSpPr>
          <p:nvPr>
            <p:ph type="title"/>
          </p:nvPr>
        </p:nvSpPr>
        <p:spPr>
          <a:xfrm>
            <a:off x="358775" y="225425"/>
            <a:ext cx="8028213" cy="584597"/>
          </a:xfrm>
        </p:spPr>
        <p:txBody>
          <a:bodyPr>
            <a:normAutofit/>
          </a:bodyPr>
          <a:lstStyle/>
          <a:p>
            <a:r>
              <a:rPr lang="en-US" sz="3200"/>
              <a:t>Current Barriers in MSME Growth</a:t>
            </a:r>
          </a:p>
        </p:txBody>
      </p:sp>
      <p:sp>
        <p:nvSpPr>
          <p:cNvPr id="8" name="Content Placeholder 2">
            <a:extLst>
              <a:ext uri="{FF2B5EF4-FFF2-40B4-BE49-F238E27FC236}">
                <a16:creationId xmlns:a16="http://schemas.microsoft.com/office/drawing/2014/main" id="{F32A68A4-5A88-48CD-B72C-76BB66A96C57}"/>
              </a:ext>
            </a:extLst>
          </p:cNvPr>
          <p:cNvSpPr txBox="1">
            <a:spLocks/>
          </p:cNvSpPr>
          <p:nvPr/>
        </p:nvSpPr>
        <p:spPr>
          <a:xfrm>
            <a:off x="643618" y="1844295"/>
            <a:ext cx="3132365" cy="263228"/>
          </a:xfrm>
          <a:prstGeom prst="rect">
            <a:avLst/>
          </a:prstGeom>
        </p:spPr>
        <p:txBody>
          <a:bodyPr vert="horz" lIns="0" tIns="34290" rIns="0" bIns="34290" rtlCol="0">
            <a:norm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lang="en-US" sz="2800" kern="1200">
                <a:solidFill>
                  <a:srgbClr val="39383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lang="en-US" sz="2400" kern="1200">
                <a:solidFill>
                  <a:srgbClr val="39383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lang="en-US" sz="2000" kern="1200">
                <a:solidFill>
                  <a:srgbClr val="39383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lang="en-US" sz="1800" kern="1200">
                <a:solidFill>
                  <a:srgbClr val="39383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lang="en-US" sz="1800" kern="1200">
                <a:solidFill>
                  <a:srgbClr val="39383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a:t>Access to Financial Services</a:t>
            </a:r>
          </a:p>
        </p:txBody>
      </p:sp>
      <p:sp>
        <p:nvSpPr>
          <p:cNvPr id="9" name="Content Placeholder 2">
            <a:extLst>
              <a:ext uri="{FF2B5EF4-FFF2-40B4-BE49-F238E27FC236}">
                <a16:creationId xmlns:a16="http://schemas.microsoft.com/office/drawing/2014/main" id="{6B511484-D4AD-4846-B072-C3E0688C6A18}"/>
              </a:ext>
            </a:extLst>
          </p:cNvPr>
          <p:cNvSpPr txBox="1">
            <a:spLocks/>
          </p:cNvSpPr>
          <p:nvPr/>
        </p:nvSpPr>
        <p:spPr>
          <a:xfrm>
            <a:off x="5089752" y="1844295"/>
            <a:ext cx="3362324" cy="263228"/>
          </a:xfrm>
          <a:prstGeom prst="rect">
            <a:avLst/>
          </a:prstGeom>
        </p:spPr>
        <p:txBody>
          <a:bodyPr vert="horz" lIns="0" tIns="34290" rIns="0" bIns="34290" rtlCol="0">
            <a:norm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lang="en-US" sz="2800" kern="1200">
                <a:solidFill>
                  <a:srgbClr val="39383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lang="en-US" sz="2400" kern="1200">
                <a:solidFill>
                  <a:srgbClr val="39383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lang="en-US" sz="2000" kern="1200">
                <a:solidFill>
                  <a:srgbClr val="39383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lang="en-US" sz="1800" kern="1200">
                <a:solidFill>
                  <a:srgbClr val="39383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lang="en-US" sz="1800" kern="1200">
                <a:solidFill>
                  <a:srgbClr val="39383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a:t>Access to Business Development Services</a:t>
            </a:r>
          </a:p>
        </p:txBody>
      </p:sp>
      <p:sp>
        <p:nvSpPr>
          <p:cNvPr id="10" name="Content Placeholder 2">
            <a:extLst>
              <a:ext uri="{FF2B5EF4-FFF2-40B4-BE49-F238E27FC236}">
                <a16:creationId xmlns:a16="http://schemas.microsoft.com/office/drawing/2014/main" id="{983C03CB-A933-419F-A2F7-C7B3065100F1}"/>
              </a:ext>
            </a:extLst>
          </p:cNvPr>
          <p:cNvSpPr txBox="1">
            <a:spLocks/>
          </p:cNvSpPr>
          <p:nvPr/>
        </p:nvSpPr>
        <p:spPr>
          <a:xfrm>
            <a:off x="5182217" y="5128398"/>
            <a:ext cx="3824351" cy="662499"/>
          </a:xfrm>
          <a:prstGeom prst="rect">
            <a:avLst/>
          </a:prstGeom>
        </p:spPr>
        <p:txBody>
          <a:bodyPr vert="horz" lIns="0" tIns="34290" rIns="0" bIns="34290" rtlCol="0">
            <a:norm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lang="en-US" sz="2800" kern="1200">
                <a:solidFill>
                  <a:srgbClr val="39383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lang="en-US" sz="2400" kern="1200">
                <a:solidFill>
                  <a:srgbClr val="39383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lang="en-US" sz="2000" kern="1200">
                <a:solidFill>
                  <a:srgbClr val="39383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lang="en-US" sz="1800" kern="1200">
                <a:solidFill>
                  <a:srgbClr val="39383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lang="en-US" sz="1800" kern="1200">
                <a:solidFill>
                  <a:srgbClr val="39383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125"/>
          </a:p>
        </p:txBody>
      </p:sp>
      <p:pic>
        <p:nvPicPr>
          <p:cNvPr id="5" name="Picture 4" descr="Chart, diagram, bubble chart&#10;&#10;Description automatically generated">
            <a:extLst>
              <a:ext uri="{FF2B5EF4-FFF2-40B4-BE49-F238E27FC236}">
                <a16:creationId xmlns:a16="http://schemas.microsoft.com/office/drawing/2014/main" id="{FDCDEA94-FB13-4AE6-AFC0-BC77AA6731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9775" y="2225434"/>
            <a:ext cx="2940051" cy="3232685"/>
          </a:xfrm>
          <a:prstGeom prst="rect">
            <a:avLst/>
          </a:prstGeom>
        </p:spPr>
      </p:pic>
      <p:pic>
        <p:nvPicPr>
          <p:cNvPr id="11" name="Picture 10" descr="Diagram&#10;&#10;Description automatically generated">
            <a:extLst>
              <a:ext uri="{FF2B5EF4-FFF2-40B4-BE49-F238E27FC236}">
                <a16:creationId xmlns:a16="http://schemas.microsoft.com/office/drawing/2014/main" id="{D8ECF2E9-036D-4056-B817-2498FD31FC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44835" y="2225435"/>
            <a:ext cx="3452159" cy="3452159"/>
          </a:xfrm>
          <a:prstGeom prst="rect">
            <a:avLst/>
          </a:prstGeom>
        </p:spPr>
      </p:pic>
    </p:spTree>
    <p:extLst>
      <p:ext uri="{BB962C8B-B14F-4D97-AF65-F5344CB8AC3E}">
        <p14:creationId xmlns:p14="http://schemas.microsoft.com/office/powerpoint/2010/main" val="3715516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map&#10;&#10;Description automatically generated">
            <a:extLst>
              <a:ext uri="{FF2B5EF4-FFF2-40B4-BE49-F238E27FC236}">
                <a16:creationId xmlns:a16="http://schemas.microsoft.com/office/drawing/2014/main" id="{24024C6E-BB71-4096-9033-74DF3D6EA5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398" y="2156319"/>
            <a:ext cx="7974260" cy="3269264"/>
          </a:xfrm>
          <a:prstGeom prst="rect">
            <a:avLst/>
          </a:prstGeom>
        </p:spPr>
      </p:pic>
      <p:sp>
        <p:nvSpPr>
          <p:cNvPr id="2" name="Title 1">
            <a:extLst>
              <a:ext uri="{FF2B5EF4-FFF2-40B4-BE49-F238E27FC236}">
                <a16:creationId xmlns:a16="http://schemas.microsoft.com/office/drawing/2014/main" id="{63D2AC8A-1C0A-40A0-8C13-A20F1FC9ED25}"/>
              </a:ext>
            </a:extLst>
          </p:cNvPr>
          <p:cNvSpPr>
            <a:spLocks noGrp="1"/>
          </p:cNvSpPr>
          <p:nvPr>
            <p:ph type="title"/>
          </p:nvPr>
        </p:nvSpPr>
        <p:spPr>
          <a:xfrm>
            <a:off x="358775" y="225425"/>
            <a:ext cx="7785117" cy="584597"/>
          </a:xfrm>
        </p:spPr>
        <p:txBody>
          <a:bodyPr>
            <a:normAutofit/>
          </a:bodyPr>
          <a:lstStyle/>
          <a:p>
            <a:r>
              <a:rPr lang="en-US" sz="3200"/>
              <a:t>The need for a common language</a:t>
            </a:r>
          </a:p>
        </p:txBody>
      </p:sp>
      <p:sp>
        <p:nvSpPr>
          <p:cNvPr id="3" name="Content Placeholder 2">
            <a:extLst>
              <a:ext uri="{FF2B5EF4-FFF2-40B4-BE49-F238E27FC236}">
                <a16:creationId xmlns:a16="http://schemas.microsoft.com/office/drawing/2014/main" id="{58FF5C78-2FA0-4746-B2A8-983CFF206E26}"/>
              </a:ext>
            </a:extLst>
          </p:cNvPr>
          <p:cNvSpPr>
            <a:spLocks noGrp="1"/>
          </p:cNvSpPr>
          <p:nvPr>
            <p:ph idx="1"/>
          </p:nvPr>
        </p:nvSpPr>
        <p:spPr>
          <a:xfrm>
            <a:off x="751114" y="3016977"/>
            <a:ext cx="2266335" cy="1136332"/>
          </a:xfrm>
        </p:spPr>
        <p:txBody>
          <a:bodyPr vert="horz" lIns="91440" tIns="0" rIns="91440" bIns="0" rtlCol="0">
            <a:normAutofit/>
          </a:bodyPr>
          <a:lstStyle/>
          <a:p>
            <a:r>
              <a:rPr lang="en-US" sz="1650" dirty="0">
                <a:solidFill>
                  <a:schemeClr val="bg1"/>
                </a:solidFill>
              </a:rPr>
              <a:t>Agri-SME: Am I bankable?</a:t>
            </a:r>
          </a:p>
          <a:p>
            <a:r>
              <a:rPr lang="en-US" sz="1650" dirty="0">
                <a:solidFill>
                  <a:schemeClr val="bg1"/>
                </a:solidFill>
              </a:rPr>
              <a:t>Bank: Is this MSMEs bankable?</a:t>
            </a:r>
          </a:p>
        </p:txBody>
      </p:sp>
      <p:sp>
        <p:nvSpPr>
          <p:cNvPr id="6" name="Content Placeholder 2">
            <a:extLst>
              <a:ext uri="{FF2B5EF4-FFF2-40B4-BE49-F238E27FC236}">
                <a16:creationId xmlns:a16="http://schemas.microsoft.com/office/drawing/2014/main" id="{A36FDB3B-7A8D-492B-BB37-056CBB81BF04}"/>
              </a:ext>
            </a:extLst>
          </p:cNvPr>
          <p:cNvSpPr txBox="1">
            <a:spLocks/>
          </p:cNvSpPr>
          <p:nvPr/>
        </p:nvSpPr>
        <p:spPr>
          <a:xfrm>
            <a:off x="3516086" y="2868537"/>
            <a:ext cx="2176906" cy="1551592"/>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lang="en-US" sz="2800" kern="1200">
                <a:solidFill>
                  <a:srgbClr val="39383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lang="en-US" sz="2400" kern="1200">
                <a:solidFill>
                  <a:srgbClr val="39383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lang="en-US" sz="2000" kern="1200">
                <a:solidFill>
                  <a:srgbClr val="39383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lang="en-US" sz="1800" kern="1200">
                <a:solidFill>
                  <a:srgbClr val="39383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lang="en-US" sz="1800" kern="1200">
                <a:solidFill>
                  <a:srgbClr val="39383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50" dirty="0">
                <a:solidFill>
                  <a:schemeClr val="bg1"/>
                </a:solidFill>
              </a:rPr>
              <a:t>Development of Metrics that indicate agri-SME bankability validated by 90 lenders and industry experts </a:t>
            </a:r>
          </a:p>
        </p:txBody>
      </p:sp>
      <p:sp>
        <p:nvSpPr>
          <p:cNvPr id="7" name="Content Placeholder 2">
            <a:extLst>
              <a:ext uri="{FF2B5EF4-FFF2-40B4-BE49-F238E27FC236}">
                <a16:creationId xmlns:a16="http://schemas.microsoft.com/office/drawing/2014/main" id="{FA866EA6-3449-4015-833E-6651B9710D28}"/>
              </a:ext>
            </a:extLst>
          </p:cNvPr>
          <p:cNvSpPr txBox="1">
            <a:spLocks/>
          </p:cNvSpPr>
          <p:nvPr/>
        </p:nvSpPr>
        <p:spPr>
          <a:xfrm>
            <a:off x="6195061" y="3156178"/>
            <a:ext cx="2110740" cy="857930"/>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lang="en-US" sz="2800" kern="1200">
                <a:solidFill>
                  <a:srgbClr val="39383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lang="en-US" sz="2400" kern="1200">
                <a:solidFill>
                  <a:srgbClr val="39383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lang="en-US" sz="2000" kern="1200">
                <a:solidFill>
                  <a:srgbClr val="39383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lang="en-US" sz="1800" kern="1200">
                <a:solidFill>
                  <a:srgbClr val="39383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lang="en-US" sz="1800" kern="1200">
                <a:solidFill>
                  <a:srgbClr val="39383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50">
                <a:solidFill>
                  <a:schemeClr val="bg1"/>
                </a:solidFill>
              </a:rPr>
              <a:t>Adoption of the common bankability metrics by financiers</a:t>
            </a:r>
          </a:p>
        </p:txBody>
      </p:sp>
      <p:sp>
        <p:nvSpPr>
          <p:cNvPr id="11" name="Content Placeholder 2">
            <a:extLst>
              <a:ext uri="{FF2B5EF4-FFF2-40B4-BE49-F238E27FC236}">
                <a16:creationId xmlns:a16="http://schemas.microsoft.com/office/drawing/2014/main" id="{6C36B8DE-6C99-4A83-A59B-BE157004585F}"/>
              </a:ext>
            </a:extLst>
          </p:cNvPr>
          <p:cNvSpPr txBox="1">
            <a:spLocks/>
          </p:cNvSpPr>
          <p:nvPr/>
        </p:nvSpPr>
        <p:spPr>
          <a:xfrm>
            <a:off x="5854962" y="4448719"/>
            <a:ext cx="2417291" cy="822959"/>
          </a:xfrm>
          <a:prstGeom prst="rect">
            <a:avLst/>
          </a:prstGeom>
          <a:solidFill>
            <a:srgbClr val="0C4579"/>
          </a:solidFill>
        </p:spPr>
        <p:txBody>
          <a:bodyPr vert="horz" lIns="137160" tIns="137160" rIns="137160" bIns="137160" rtlCol="0" anchor="ctr" anchorCtr="0">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lang="en-US" sz="2800" kern="1200">
                <a:solidFill>
                  <a:srgbClr val="39383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lang="en-US" sz="2400" kern="1200">
                <a:solidFill>
                  <a:srgbClr val="39383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lang="en-US" sz="2000" kern="1200">
                <a:solidFill>
                  <a:srgbClr val="39383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lang="en-US" sz="1800" kern="1200">
                <a:solidFill>
                  <a:srgbClr val="39383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lang="en-US" sz="1800" kern="1200">
                <a:solidFill>
                  <a:srgbClr val="39383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225"/>
              </a:spcAft>
              <a:buNone/>
            </a:pPr>
            <a:r>
              <a:rPr lang="en-US" sz="1350" b="1">
                <a:solidFill>
                  <a:schemeClr val="bg1"/>
                </a:solidFill>
              </a:rPr>
              <a:t>SOLUTION </a:t>
            </a:r>
          </a:p>
          <a:p>
            <a:pPr marL="0" indent="0" algn="ctr">
              <a:spcAft>
                <a:spcPts val="225"/>
              </a:spcAft>
              <a:buNone/>
            </a:pPr>
            <a:r>
              <a:rPr lang="en-US" sz="1350">
                <a:solidFill>
                  <a:schemeClr val="bg1"/>
                </a:solidFill>
              </a:rPr>
              <a:t>More efficient deal screening</a:t>
            </a:r>
          </a:p>
        </p:txBody>
      </p:sp>
      <p:sp>
        <p:nvSpPr>
          <p:cNvPr id="13" name="Content Placeholder 2">
            <a:extLst>
              <a:ext uri="{FF2B5EF4-FFF2-40B4-BE49-F238E27FC236}">
                <a16:creationId xmlns:a16="http://schemas.microsoft.com/office/drawing/2014/main" id="{34C8BF5A-ECEF-4868-8F30-2E5F356D18C2}"/>
              </a:ext>
            </a:extLst>
          </p:cNvPr>
          <p:cNvSpPr txBox="1">
            <a:spLocks/>
          </p:cNvSpPr>
          <p:nvPr/>
        </p:nvSpPr>
        <p:spPr>
          <a:xfrm>
            <a:off x="3270921" y="4448720"/>
            <a:ext cx="2313214" cy="822959"/>
          </a:xfrm>
          <a:prstGeom prst="rect">
            <a:avLst/>
          </a:prstGeom>
          <a:solidFill>
            <a:srgbClr val="535D25"/>
          </a:solidFill>
        </p:spPr>
        <p:txBody>
          <a:bodyPr vert="horz" lIns="137160" tIns="137160" rIns="137160" bIns="137160" rtlCol="0" anchor="ctr" anchorCtr="0">
            <a:norm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lang="en-US" sz="2800" kern="1200">
                <a:solidFill>
                  <a:srgbClr val="39383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lang="en-US" sz="2400" kern="1200">
                <a:solidFill>
                  <a:srgbClr val="39383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lang="en-US" sz="2000" kern="1200">
                <a:solidFill>
                  <a:srgbClr val="39383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lang="en-US" sz="1800" kern="1200">
                <a:solidFill>
                  <a:srgbClr val="39383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lang="en-US" sz="1800" kern="1200">
                <a:solidFill>
                  <a:srgbClr val="39383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225"/>
              </a:spcAft>
              <a:buNone/>
            </a:pPr>
            <a:r>
              <a:rPr lang="en-US" sz="1350" b="1">
                <a:solidFill>
                  <a:schemeClr val="bg1"/>
                </a:solidFill>
              </a:rPr>
              <a:t>INVESTMENT</a:t>
            </a:r>
          </a:p>
          <a:p>
            <a:pPr marL="0" indent="0" algn="ctr">
              <a:spcAft>
                <a:spcPts val="225"/>
              </a:spcAft>
              <a:buNone/>
            </a:pPr>
            <a:r>
              <a:rPr lang="en-US" sz="1350">
                <a:solidFill>
                  <a:schemeClr val="bg1"/>
                </a:solidFill>
              </a:rPr>
              <a:t>Standardized metrics</a:t>
            </a:r>
          </a:p>
        </p:txBody>
      </p:sp>
      <p:sp>
        <p:nvSpPr>
          <p:cNvPr id="14" name="Content Placeholder 2">
            <a:extLst>
              <a:ext uri="{FF2B5EF4-FFF2-40B4-BE49-F238E27FC236}">
                <a16:creationId xmlns:a16="http://schemas.microsoft.com/office/drawing/2014/main" id="{181C5081-735E-4AC3-ABCF-FBEB37FC036E}"/>
              </a:ext>
            </a:extLst>
          </p:cNvPr>
          <p:cNvSpPr txBox="1">
            <a:spLocks/>
          </p:cNvSpPr>
          <p:nvPr/>
        </p:nvSpPr>
        <p:spPr>
          <a:xfrm>
            <a:off x="589934" y="4448719"/>
            <a:ext cx="2405744" cy="822959"/>
          </a:xfrm>
          <a:prstGeom prst="rect">
            <a:avLst/>
          </a:prstGeom>
          <a:solidFill>
            <a:srgbClr val="C2471F"/>
          </a:solidFill>
        </p:spPr>
        <p:txBody>
          <a:bodyPr vert="horz" lIns="137160" tIns="137160" rIns="137160" bIns="137160" rtlCol="0" anchor="ctr" anchorCtr="0">
            <a:norm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lang="en-US" sz="2800" kern="1200">
                <a:solidFill>
                  <a:srgbClr val="39383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lang="en-US" sz="2400" kern="1200">
                <a:solidFill>
                  <a:srgbClr val="39383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lang="en-US" sz="2000" kern="1200">
                <a:solidFill>
                  <a:srgbClr val="39383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lang="en-US" sz="1800" kern="1200">
                <a:solidFill>
                  <a:srgbClr val="39383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lang="en-US" sz="1800" kern="1200">
                <a:solidFill>
                  <a:srgbClr val="39383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225"/>
              </a:spcAft>
              <a:buNone/>
            </a:pPr>
            <a:r>
              <a:rPr lang="en-US" sz="1350" b="1">
                <a:solidFill>
                  <a:schemeClr val="bg1"/>
                </a:solidFill>
              </a:rPr>
              <a:t>PROBLEM</a:t>
            </a:r>
          </a:p>
          <a:p>
            <a:pPr marL="0" indent="0" algn="ctr">
              <a:spcAft>
                <a:spcPts val="225"/>
              </a:spcAft>
              <a:buNone/>
            </a:pPr>
            <a:r>
              <a:rPr lang="en-US" sz="1350">
                <a:solidFill>
                  <a:schemeClr val="bg1"/>
                </a:solidFill>
              </a:rPr>
              <a:t>Information asymmetry</a:t>
            </a:r>
          </a:p>
        </p:txBody>
      </p:sp>
    </p:spTree>
    <p:extLst>
      <p:ext uri="{BB962C8B-B14F-4D97-AF65-F5344CB8AC3E}">
        <p14:creationId xmlns:p14="http://schemas.microsoft.com/office/powerpoint/2010/main" val="2042860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A3E28-EF6B-4951-821D-F0E83759D6E9}"/>
              </a:ext>
            </a:extLst>
          </p:cNvPr>
          <p:cNvSpPr>
            <a:spLocks noGrp="1"/>
          </p:cNvSpPr>
          <p:nvPr>
            <p:ph type="title"/>
          </p:nvPr>
        </p:nvSpPr>
        <p:spPr/>
        <p:txBody>
          <a:bodyPr vert="horz" lIns="91440" tIns="45720" rIns="91440" bIns="45720" rtlCol="0" anchor="ctr">
            <a:normAutofit/>
          </a:bodyPr>
          <a:lstStyle/>
          <a:p>
            <a:pPr algn="ctr"/>
            <a:r>
              <a:rPr lang="en-US" b="0">
                <a:latin typeface="Helvetica Neue"/>
              </a:rPr>
              <a:t>Why do we need to speak one language?</a:t>
            </a:r>
            <a:endParaRPr lang="en-US"/>
          </a:p>
        </p:txBody>
      </p:sp>
    </p:spTree>
    <p:extLst>
      <p:ext uri="{BB962C8B-B14F-4D97-AF65-F5344CB8AC3E}">
        <p14:creationId xmlns:p14="http://schemas.microsoft.com/office/powerpoint/2010/main" val="955108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BB40AE63-1897-4BA1-9FD6-25B9980E26AA}"/>
              </a:ext>
            </a:extLst>
          </p:cNvPr>
          <p:cNvSpPr/>
          <p:nvPr/>
        </p:nvSpPr>
        <p:spPr>
          <a:xfrm>
            <a:off x="1526865" y="1951175"/>
            <a:ext cx="6720369" cy="1049862"/>
          </a:xfrm>
          <a:custGeom>
            <a:avLst/>
            <a:gdLst>
              <a:gd name="connsiteX0" fmla="*/ 2086196 w 8387035"/>
              <a:gd name="connsiteY0" fmla="*/ 0 h 1399451"/>
              <a:gd name="connsiteX1" fmla="*/ 8387035 w 8387035"/>
              <a:gd name="connsiteY1" fmla="*/ 0 h 1399451"/>
              <a:gd name="connsiteX2" fmla="*/ 8387035 w 8387035"/>
              <a:gd name="connsiteY2" fmla="*/ 1399451 h 1399451"/>
              <a:gd name="connsiteX3" fmla="*/ 0 w 8387035"/>
              <a:gd name="connsiteY3" fmla="*/ 1399451 h 1399451"/>
              <a:gd name="connsiteX4" fmla="*/ 77963 w 8387035"/>
              <a:gd name="connsiteY4" fmla="*/ 1228364 h 1399451"/>
              <a:gd name="connsiteX5" fmla="*/ 2086196 w 8387035"/>
              <a:gd name="connsiteY5" fmla="*/ 0 h 139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7035" h="1399451">
                <a:moveTo>
                  <a:pt x="2086196" y="0"/>
                </a:moveTo>
                <a:lnTo>
                  <a:pt x="8387035" y="0"/>
                </a:lnTo>
                <a:lnTo>
                  <a:pt x="8387035" y="1399451"/>
                </a:lnTo>
                <a:lnTo>
                  <a:pt x="0" y="1399451"/>
                </a:lnTo>
                <a:lnTo>
                  <a:pt x="77963" y="1228364"/>
                </a:lnTo>
                <a:cubicBezTo>
                  <a:pt x="451485" y="499112"/>
                  <a:pt x="1210554" y="0"/>
                  <a:pt x="2086196" y="0"/>
                </a:cubicBezTo>
                <a:close/>
              </a:path>
            </a:pathLst>
          </a:custGeom>
          <a:solidFill>
            <a:srgbClr val="00AF8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350">
              <a:latin typeface="Microsoft Tai Le" panose="020B0502040204020203" pitchFamily="34" charset="0"/>
              <a:cs typeface="Microsoft Tai Le" panose="020B0502040204020203" pitchFamily="34" charset="0"/>
            </a:endParaRPr>
          </a:p>
        </p:txBody>
      </p:sp>
      <p:sp>
        <p:nvSpPr>
          <p:cNvPr id="4" name="Freeform: Shape 3">
            <a:extLst>
              <a:ext uri="{FF2B5EF4-FFF2-40B4-BE49-F238E27FC236}">
                <a16:creationId xmlns:a16="http://schemas.microsoft.com/office/drawing/2014/main" id="{A3650993-1FF0-4E0C-94D7-687CCEEB044E}"/>
              </a:ext>
            </a:extLst>
          </p:cNvPr>
          <p:cNvSpPr/>
          <p:nvPr/>
        </p:nvSpPr>
        <p:spPr>
          <a:xfrm>
            <a:off x="1400289" y="3114559"/>
            <a:ext cx="6846945" cy="1053972"/>
          </a:xfrm>
          <a:custGeom>
            <a:avLst/>
            <a:gdLst>
              <a:gd name="connsiteX0" fmla="*/ 114269 w 8555759"/>
              <a:gd name="connsiteY0" fmla="*/ 0 h 1404930"/>
              <a:gd name="connsiteX1" fmla="*/ 8555759 w 8555759"/>
              <a:gd name="connsiteY1" fmla="*/ 0 h 1404930"/>
              <a:gd name="connsiteX2" fmla="*/ 8555759 w 8555759"/>
              <a:gd name="connsiteY2" fmla="*/ 1404930 h 1404930"/>
              <a:gd name="connsiteX3" fmla="*/ 113099 w 8555759"/>
              <a:gd name="connsiteY3" fmla="*/ 1404930 h 1404930"/>
              <a:gd name="connsiteX4" fmla="*/ 93300 w 8555759"/>
              <a:gd name="connsiteY4" fmla="*/ 1348140 h 1404930"/>
              <a:gd name="connsiteX5" fmla="*/ 11642 w 8555759"/>
              <a:gd name="connsiteY5" fmla="*/ 934695 h 1404930"/>
              <a:gd name="connsiteX6" fmla="*/ 0 w 8555759"/>
              <a:gd name="connsiteY6" fmla="*/ 704144 h 1404930"/>
              <a:gd name="connsiteX7" fmla="*/ 11642 w 8555759"/>
              <a:gd name="connsiteY7" fmla="*/ 473592 h 1404930"/>
              <a:gd name="connsiteX8" fmla="*/ 93300 w 8555759"/>
              <a:gd name="connsiteY8" fmla="*/ 60147 h 1404930"/>
              <a:gd name="connsiteX9" fmla="*/ 114269 w 8555759"/>
              <a:gd name="connsiteY9" fmla="*/ 0 h 140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55759" h="1404930">
                <a:moveTo>
                  <a:pt x="114269" y="0"/>
                </a:moveTo>
                <a:lnTo>
                  <a:pt x="8555759" y="0"/>
                </a:lnTo>
                <a:lnTo>
                  <a:pt x="8555759" y="1404930"/>
                </a:lnTo>
                <a:lnTo>
                  <a:pt x="113099" y="1404930"/>
                </a:lnTo>
                <a:lnTo>
                  <a:pt x="93300" y="1348140"/>
                </a:lnTo>
                <a:cubicBezTo>
                  <a:pt x="53711" y="1215057"/>
                  <a:pt x="26076" y="1076827"/>
                  <a:pt x="11642" y="934695"/>
                </a:cubicBezTo>
                <a:lnTo>
                  <a:pt x="0" y="704144"/>
                </a:lnTo>
                <a:lnTo>
                  <a:pt x="11642" y="473592"/>
                </a:lnTo>
                <a:cubicBezTo>
                  <a:pt x="26076" y="331460"/>
                  <a:pt x="53711" y="193230"/>
                  <a:pt x="93300" y="60147"/>
                </a:cubicBezTo>
                <a:lnTo>
                  <a:pt x="114269" y="0"/>
                </a:lnTo>
                <a:close/>
              </a:path>
            </a:pathLst>
          </a:custGeom>
          <a:solidFill>
            <a:srgbClr val="00AB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350">
              <a:latin typeface="Microsoft Tai Le" panose="020B0502040204020203" pitchFamily="34" charset="0"/>
              <a:cs typeface="Microsoft Tai Le" panose="020B0502040204020203" pitchFamily="34" charset="0"/>
            </a:endParaRPr>
          </a:p>
        </p:txBody>
      </p:sp>
      <p:sp>
        <p:nvSpPr>
          <p:cNvPr id="5" name="Freeform: Shape 4">
            <a:extLst>
              <a:ext uri="{FF2B5EF4-FFF2-40B4-BE49-F238E27FC236}">
                <a16:creationId xmlns:a16="http://schemas.microsoft.com/office/drawing/2014/main" id="{4E6B9532-DF93-435F-91D0-DD46435952F7}"/>
              </a:ext>
            </a:extLst>
          </p:cNvPr>
          <p:cNvSpPr/>
          <p:nvPr/>
        </p:nvSpPr>
        <p:spPr>
          <a:xfrm>
            <a:off x="1525717" y="4282056"/>
            <a:ext cx="6721516" cy="1052381"/>
          </a:xfrm>
          <a:custGeom>
            <a:avLst/>
            <a:gdLst>
              <a:gd name="connsiteX0" fmla="*/ 0 w 8388565"/>
              <a:gd name="connsiteY0" fmla="*/ 0 h 1402809"/>
              <a:gd name="connsiteX1" fmla="*/ 8388565 w 8388565"/>
              <a:gd name="connsiteY1" fmla="*/ 0 h 1402809"/>
              <a:gd name="connsiteX2" fmla="*/ 8388565 w 8388565"/>
              <a:gd name="connsiteY2" fmla="*/ 1402809 h 1402809"/>
              <a:gd name="connsiteX3" fmla="*/ 2087726 w 8388565"/>
              <a:gd name="connsiteY3" fmla="*/ 1402808 h 1402809"/>
              <a:gd name="connsiteX4" fmla="*/ 79493 w 8388565"/>
              <a:gd name="connsiteY4" fmla="*/ 174444 h 1402809"/>
              <a:gd name="connsiteX5" fmla="*/ 0 w 8388565"/>
              <a:gd name="connsiteY5" fmla="*/ 0 h 140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8565" h="1402809">
                <a:moveTo>
                  <a:pt x="0" y="0"/>
                </a:moveTo>
                <a:lnTo>
                  <a:pt x="8388565" y="0"/>
                </a:lnTo>
                <a:lnTo>
                  <a:pt x="8388565" y="1402809"/>
                </a:lnTo>
                <a:lnTo>
                  <a:pt x="2087726" y="1402808"/>
                </a:lnTo>
                <a:cubicBezTo>
                  <a:pt x="1212084" y="1402808"/>
                  <a:pt x="453015" y="903696"/>
                  <a:pt x="79493" y="174444"/>
                </a:cubicBezTo>
                <a:lnTo>
                  <a:pt x="0" y="0"/>
                </a:lnTo>
                <a:close/>
              </a:path>
            </a:pathLst>
          </a:custGeom>
          <a:solidFill>
            <a:srgbClr val="0EB24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350">
              <a:latin typeface="Microsoft Tai Le" panose="020B0502040204020203" pitchFamily="34" charset="0"/>
              <a:cs typeface="Microsoft Tai Le" panose="020B0502040204020203" pitchFamily="34" charset="0"/>
            </a:endParaRPr>
          </a:p>
        </p:txBody>
      </p:sp>
      <p:sp>
        <p:nvSpPr>
          <p:cNvPr id="2" name="Title 1"/>
          <p:cNvSpPr>
            <a:spLocks noGrp="1"/>
          </p:cNvSpPr>
          <p:nvPr>
            <p:ph type="title"/>
          </p:nvPr>
        </p:nvSpPr>
        <p:spPr>
          <a:xfrm>
            <a:off x="360534" y="215606"/>
            <a:ext cx="7886700" cy="1325563"/>
          </a:xfrm>
        </p:spPr>
        <p:txBody>
          <a:bodyPr>
            <a:normAutofit fontScale="90000"/>
          </a:bodyPr>
          <a:lstStyle/>
          <a:p>
            <a:r>
              <a:rPr lang="en-IN" sz="3600" i="0">
                <a:solidFill>
                  <a:schemeClr val="tx1">
                    <a:lumMod val="75000"/>
                    <a:lumOff val="25000"/>
                  </a:schemeClr>
                </a:solidFill>
                <a:effectLst/>
                <a:latin typeface="Helvetica Neue"/>
              </a:rPr>
              <a:t>Three </a:t>
            </a:r>
            <a:r>
              <a:rPr lang="en-IN" sz="3600">
                <a:solidFill>
                  <a:schemeClr val="tx1">
                    <a:lumMod val="75000"/>
                    <a:lumOff val="25000"/>
                  </a:schemeClr>
                </a:solidFill>
                <a:latin typeface="Helvetica Neue"/>
              </a:rPr>
              <a:t>important</a:t>
            </a:r>
            <a:r>
              <a:rPr lang="en-IN" sz="3600" i="0">
                <a:solidFill>
                  <a:schemeClr val="tx1">
                    <a:lumMod val="75000"/>
                    <a:lumOff val="25000"/>
                  </a:schemeClr>
                </a:solidFill>
                <a:effectLst/>
                <a:latin typeface="Helvetica Neue"/>
              </a:rPr>
              <a:t> </a:t>
            </a:r>
            <a:r>
              <a:rPr lang="en-IN" sz="3600">
                <a:solidFill>
                  <a:schemeClr val="tx1">
                    <a:lumMod val="75000"/>
                    <a:lumOff val="25000"/>
                  </a:schemeClr>
                </a:solidFill>
                <a:latin typeface="Helvetica Neue"/>
              </a:rPr>
              <a:t>barriers</a:t>
            </a:r>
            <a:r>
              <a:rPr lang="en-IN" sz="3600" i="0">
                <a:solidFill>
                  <a:schemeClr val="tx1">
                    <a:lumMod val="75000"/>
                    <a:lumOff val="25000"/>
                  </a:schemeClr>
                </a:solidFill>
                <a:effectLst/>
                <a:latin typeface="Helvetica Neue"/>
              </a:rPr>
              <a:t> need to be addressed </a:t>
            </a:r>
            <a:r>
              <a:rPr lang="en-IN" sz="3600">
                <a:solidFill>
                  <a:schemeClr val="tx1">
                    <a:lumMod val="75000"/>
                    <a:lumOff val="25000"/>
                  </a:schemeClr>
                </a:solidFill>
                <a:latin typeface="Helvetica Neue"/>
              </a:rPr>
              <a:t>to solve</a:t>
            </a:r>
            <a:r>
              <a:rPr lang="en-IN" sz="3600" i="0">
                <a:solidFill>
                  <a:schemeClr val="tx1">
                    <a:lumMod val="75000"/>
                    <a:lumOff val="25000"/>
                  </a:schemeClr>
                </a:solidFill>
                <a:effectLst/>
                <a:latin typeface="Helvetica Neue"/>
              </a:rPr>
              <a:t> the access to finance </a:t>
            </a:r>
            <a:r>
              <a:rPr lang="en-IN" sz="3600">
                <a:solidFill>
                  <a:schemeClr val="tx1">
                    <a:lumMod val="75000"/>
                    <a:lumOff val="25000"/>
                  </a:schemeClr>
                </a:solidFill>
                <a:latin typeface="Helvetica Neue"/>
              </a:rPr>
              <a:t>challenge</a:t>
            </a:r>
            <a:endParaRPr lang="en-IN" sz="3600">
              <a:solidFill>
                <a:schemeClr val="tx1">
                  <a:lumMod val="75000"/>
                  <a:lumOff val="25000"/>
                </a:schemeClr>
              </a:solidFill>
            </a:endParaRPr>
          </a:p>
        </p:txBody>
      </p:sp>
      <p:sp>
        <p:nvSpPr>
          <p:cNvPr id="13" name="Oval 12">
            <a:extLst>
              <a:ext uri="{FF2B5EF4-FFF2-40B4-BE49-F238E27FC236}">
                <a16:creationId xmlns:a16="http://schemas.microsoft.com/office/drawing/2014/main" id="{EB4504D5-BD79-40A3-9305-C3054A6826A0}"/>
              </a:ext>
            </a:extLst>
          </p:cNvPr>
          <p:cNvSpPr/>
          <p:nvPr/>
        </p:nvSpPr>
        <p:spPr>
          <a:xfrm>
            <a:off x="468313" y="2491782"/>
            <a:ext cx="2302050" cy="2302050"/>
          </a:xfrm>
          <a:prstGeom prst="ellipse">
            <a:avLst/>
          </a:prstGeom>
          <a:solidFill>
            <a:schemeClr val="bg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sz="2000" b="1">
                <a:solidFill>
                  <a:srgbClr val="002060"/>
                </a:solidFill>
                <a:latin typeface="Microsoft Tai Le"/>
                <a:ea typeface="Open Sans" panose="020B0606030504020204" pitchFamily="34" charset="0"/>
                <a:cs typeface="Microsoft Tai Le"/>
              </a:rPr>
              <a:t>Barriers for Access to Finance</a:t>
            </a:r>
          </a:p>
          <a:p>
            <a:pPr algn="ctr"/>
            <a:endParaRPr lang="en-IN" sz="2000" b="1">
              <a:solidFill>
                <a:srgbClr val="002060"/>
              </a:solidFill>
              <a:latin typeface="Microsoft Tai Le"/>
              <a:cs typeface="Microsoft Tai Le"/>
            </a:endParaRPr>
          </a:p>
        </p:txBody>
      </p:sp>
      <p:sp>
        <p:nvSpPr>
          <p:cNvPr id="45" name="Rectangle 44">
            <a:extLst>
              <a:ext uri="{FF2B5EF4-FFF2-40B4-BE49-F238E27FC236}">
                <a16:creationId xmlns:a16="http://schemas.microsoft.com/office/drawing/2014/main" id="{921BFD68-D823-4CC4-A853-A8591E2C1257}"/>
              </a:ext>
            </a:extLst>
          </p:cNvPr>
          <p:cNvSpPr/>
          <p:nvPr/>
        </p:nvSpPr>
        <p:spPr>
          <a:xfrm>
            <a:off x="5249223" y="2152941"/>
            <a:ext cx="2809086" cy="646331"/>
          </a:xfrm>
          <a:prstGeom prst="rect">
            <a:avLst/>
          </a:prstGeom>
          <a:effectLst/>
        </p:spPr>
        <p:txBody>
          <a:bodyPr wrap="square" lIns="0" tIns="0" rIns="0" bIns="0" anchor="ctr">
            <a:spAutoFit/>
          </a:bodyPr>
          <a:lstStyle/>
          <a:p>
            <a:r>
              <a:rPr lang="en-IN" sz="1400" dirty="0">
                <a:solidFill>
                  <a:schemeClr val="bg1"/>
                </a:solidFill>
                <a:latin typeface="Microsoft Tai Le"/>
                <a:ea typeface="Open Sans" panose="020B0606030504020204" pitchFamily="34" charset="0"/>
                <a:cs typeface="Microsoft Tai Le"/>
              </a:rPr>
              <a:t>Agri-SMEs must operate as robust businesses and must meet market requirements</a:t>
            </a:r>
          </a:p>
        </p:txBody>
      </p:sp>
      <p:sp>
        <p:nvSpPr>
          <p:cNvPr id="47" name="Rectangle 46">
            <a:extLst>
              <a:ext uri="{FF2B5EF4-FFF2-40B4-BE49-F238E27FC236}">
                <a16:creationId xmlns:a16="http://schemas.microsoft.com/office/drawing/2014/main" id="{A8F775AB-D43A-4534-B6C1-F5FABE15D43A}"/>
              </a:ext>
            </a:extLst>
          </p:cNvPr>
          <p:cNvSpPr/>
          <p:nvPr/>
        </p:nvSpPr>
        <p:spPr>
          <a:xfrm>
            <a:off x="3268612" y="2362228"/>
            <a:ext cx="1451335" cy="227755"/>
          </a:xfrm>
          <a:prstGeom prst="rect">
            <a:avLst/>
          </a:prstGeom>
          <a:effectLst/>
        </p:spPr>
        <p:txBody>
          <a:bodyPr wrap="square" lIns="0" tIns="0" rIns="0" bIns="0" anchor="ctr">
            <a:spAutoFit/>
          </a:bodyPr>
          <a:lstStyle/>
          <a:p>
            <a:pPr>
              <a:lnSpc>
                <a:spcPct val="90000"/>
              </a:lnSpc>
            </a:pPr>
            <a:r>
              <a:rPr lang="en-IN" sz="1600">
                <a:solidFill>
                  <a:schemeClr val="bg1"/>
                </a:solidFill>
                <a:latin typeface="Microsoft Tai Le"/>
                <a:ea typeface="Open Sans" panose="020B0606030504020204" pitchFamily="34" charset="0"/>
                <a:cs typeface="Microsoft Tai Le"/>
              </a:rPr>
              <a:t>Risky</a:t>
            </a:r>
            <a:endParaRPr lang="en-IN" sz="1600" err="1">
              <a:solidFill>
                <a:schemeClr val="bg1"/>
              </a:solidFill>
              <a:latin typeface="Microsoft Tai Le" panose="020B0502040204020203" pitchFamily="34" charset="0"/>
              <a:ea typeface="Open Sans" panose="020B0606030504020204" pitchFamily="34" charset="0"/>
              <a:cs typeface="Microsoft Tai Le" panose="020B0502040204020203" pitchFamily="34" charset="0"/>
            </a:endParaRPr>
          </a:p>
        </p:txBody>
      </p:sp>
      <p:sp>
        <p:nvSpPr>
          <p:cNvPr id="50" name="Rectangle 49">
            <a:extLst>
              <a:ext uri="{FF2B5EF4-FFF2-40B4-BE49-F238E27FC236}">
                <a16:creationId xmlns:a16="http://schemas.microsoft.com/office/drawing/2014/main" id="{DAE7976B-48B1-4642-B362-1A61F562EEC8}"/>
              </a:ext>
            </a:extLst>
          </p:cNvPr>
          <p:cNvSpPr/>
          <p:nvPr/>
        </p:nvSpPr>
        <p:spPr>
          <a:xfrm>
            <a:off x="5249223" y="4517243"/>
            <a:ext cx="2714623" cy="646331"/>
          </a:xfrm>
          <a:prstGeom prst="rect">
            <a:avLst/>
          </a:prstGeom>
          <a:effectLst/>
        </p:spPr>
        <p:txBody>
          <a:bodyPr wrap="square" lIns="0" tIns="0" rIns="0" bIns="0" anchor="ctr">
            <a:spAutoFit/>
          </a:bodyPr>
          <a:lstStyle/>
          <a:p>
            <a:r>
              <a:rPr lang="en-IN" sz="1400" dirty="0">
                <a:solidFill>
                  <a:schemeClr val="bg1"/>
                </a:solidFill>
                <a:latin typeface="Microsoft Tai Le"/>
                <a:cs typeface="Microsoft Tai Le"/>
              </a:rPr>
              <a:t>Agri-SMEs are not aware of the requirements &amp; lenders struggle to assess risk</a:t>
            </a:r>
          </a:p>
        </p:txBody>
      </p:sp>
      <p:sp>
        <p:nvSpPr>
          <p:cNvPr id="51" name="Rectangle 50">
            <a:extLst>
              <a:ext uri="{FF2B5EF4-FFF2-40B4-BE49-F238E27FC236}">
                <a16:creationId xmlns:a16="http://schemas.microsoft.com/office/drawing/2014/main" id="{840385BA-ABC2-494F-BCFD-9D57AAD6C2B7}"/>
              </a:ext>
            </a:extLst>
          </p:cNvPr>
          <p:cNvSpPr/>
          <p:nvPr/>
        </p:nvSpPr>
        <p:spPr>
          <a:xfrm>
            <a:off x="3331795" y="4455010"/>
            <a:ext cx="1640260" cy="670953"/>
          </a:xfrm>
          <a:prstGeom prst="rect">
            <a:avLst/>
          </a:prstGeom>
          <a:effectLst/>
        </p:spPr>
        <p:txBody>
          <a:bodyPr wrap="square" lIns="0" tIns="0" rIns="0" bIns="0" anchor="ctr">
            <a:spAutoFit/>
          </a:bodyPr>
          <a:lstStyle/>
          <a:p>
            <a:pPr>
              <a:lnSpc>
                <a:spcPct val="90000"/>
              </a:lnSpc>
            </a:pPr>
            <a:r>
              <a:rPr lang="en-IN" sz="1600">
                <a:solidFill>
                  <a:schemeClr val="bg1"/>
                </a:solidFill>
                <a:latin typeface="Microsoft Tai Le"/>
                <a:ea typeface="Open Sans" panose="020B0606030504020204" pitchFamily="34" charset="0"/>
                <a:cs typeface="Microsoft Tai Le"/>
              </a:rPr>
              <a:t>Lack of standards or common language</a:t>
            </a:r>
            <a:endParaRPr lang="en-IN" sz="1600">
              <a:solidFill>
                <a:schemeClr val="bg1"/>
              </a:solidFill>
              <a:latin typeface="Microsoft Tai Le" panose="020B0502040204020203" pitchFamily="34" charset="0"/>
              <a:ea typeface="Open Sans" panose="020B0606030504020204" pitchFamily="34" charset="0"/>
              <a:cs typeface="Microsoft Tai Le" panose="020B0502040204020203" pitchFamily="34" charset="0"/>
            </a:endParaRPr>
          </a:p>
        </p:txBody>
      </p:sp>
      <p:sp>
        <p:nvSpPr>
          <p:cNvPr id="57" name="Rectangle 56">
            <a:extLst>
              <a:ext uri="{FF2B5EF4-FFF2-40B4-BE49-F238E27FC236}">
                <a16:creationId xmlns:a16="http://schemas.microsoft.com/office/drawing/2014/main" id="{6D230B6D-9EC8-465E-A859-E96FD42750A0}"/>
              </a:ext>
            </a:extLst>
          </p:cNvPr>
          <p:cNvSpPr/>
          <p:nvPr/>
        </p:nvSpPr>
        <p:spPr>
          <a:xfrm>
            <a:off x="5249223" y="3300647"/>
            <a:ext cx="2809085" cy="646331"/>
          </a:xfrm>
          <a:prstGeom prst="rect">
            <a:avLst/>
          </a:prstGeom>
          <a:effectLst/>
        </p:spPr>
        <p:txBody>
          <a:bodyPr wrap="square" lIns="0" tIns="0" rIns="0" bIns="0" anchor="ctr">
            <a:spAutoFit/>
          </a:bodyPr>
          <a:lstStyle/>
          <a:p>
            <a:r>
              <a:rPr lang="en-US" sz="1400">
                <a:solidFill>
                  <a:schemeClr val="bg1"/>
                </a:solidFill>
                <a:latin typeface="Microsoft Tai Le" panose="020B0502040204020203" pitchFamily="34" charset="0"/>
                <a:ea typeface="Open Sans" panose="020B0606030504020204" pitchFamily="34" charset="0"/>
                <a:cs typeface="Microsoft Tai Le" panose="020B0502040204020203" pitchFamily="34" charset="0"/>
              </a:rPr>
              <a:t>Costly to collect data </a:t>
            </a:r>
          </a:p>
          <a:p>
            <a:r>
              <a:rPr lang="en-US" sz="1400">
                <a:solidFill>
                  <a:schemeClr val="bg1"/>
                </a:solidFill>
                <a:latin typeface="Microsoft Tai Le" panose="020B0502040204020203" pitchFamily="34" charset="0"/>
                <a:ea typeface="Open Sans" panose="020B0606030504020204" pitchFamily="34" charset="0"/>
                <a:cs typeface="Microsoft Tai Le" panose="020B0502040204020203" pitchFamily="34" charset="0"/>
              </a:rPr>
              <a:t>Lenders reluctant due to bad experiences</a:t>
            </a:r>
          </a:p>
        </p:txBody>
      </p:sp>
      <p:sp>
        <p:nvSpPr>
          <p:cNvPr id="7" name="TextBox 6">
            <a:extLst>
              <a:ext uri="{FF2B5EF4-FFF2-40B4-BE49-F238E27FC236}">
                <a16:creationId xmlns:a16="http://schemas.microsoft.com/office/drawing/2014/main" id="{8CBB2BF8-1E1F-4BE9-9DBC-361255D4ED9F}"/>
              </a:ext>
            </a:extLst>
          </p:cNvPr>
          <p:cNvSpPr txBox="1"/>
          <p:nvPr/>
        </p:nvSpPr>
        <p:spPr>
          <a:xfrm>
            <a:off x="2850257" y="2233669"/>
            <a:ext cx="383438" cy="507960"/>
          </a:xfrm>
          <a:prstGeom prst="rect">
            <a:avLst/>
          </a:prstGeom>
          <a:noFill/>
          <a:effectLst/>
        </p:spPr>
        <p:txBody>
          <a:bodyPr wrap="none" rtlCol="0">
            <a:spAutoFit/>
          </a:bodyPr>
          <a:lstStyle/>
          <a:p>
            <a:r>
              <a:rPr lang="en-IN" sz="2701" b="1">
                <a:solidFill>
                  <a:schemeClr val="bg1"/>
                </a:solidFill>
                <a:latin typeface="Microsoft Tai Le" panose="020B0502040204020203" pitchFamily="34" charset="0"/>
                <a:cs typeface="Microsoft Tai Le" panose="020B0502040204020203" pitchFamily="34" charset="0"/>
              </a:rPr>
              <a:t>1</a:t>
            </a:r>
          </a:p>
        </p:txBody>
      </p:sp>
      <p:sp>
        <p:nvSpPr>
          <p:cNvPr id="63" name="TextBox 62">
            <a:extLst>
              <a:ext uri="{FF2B5EF4-FFF2-40B4-BE49-F238E27FC236}">
                <a16:creationId xmlns:a16="http://schemas.microsoft.com/office/drawing/2014/main" id="{07519DDE-6D6B-4406-9365-719D3E0EA150}"/>
              </a:ext>
            </a:extLst>
          </p:cNvPr>
          <p:cNvSpPr txBox="1"/>
          <p:nvPr/>
        </p:nvSpPr>
        <p:spPr>
          <a:xfrm>
            <a:off x="2850257" y="3399109"/>
            <a:ext cx="383438" cy="507960"/>
          </a:xfrm>
          <a:prstGeom prst="rect">
            <a:avLst/>
          </a:prstGeom>
          <a:noFill/>
          <a:effectLst/>
        </p:spPr>
        <p:txBody>
          <a:bodyPr wrap="none" rtlCol="0">
            <a:spAutoFit/>
          </a:bodyPr>
          <a:lstStyle/>
          <a:p>
            <a:r>
              <a:rPr lang="en-IN" sz="2701" b="1">
                <a:solidFill>
                  <a:schemeClr val="bg1"/>
                </a:solidFill>
                <a:latin typeface="Microsoft Tai Le" panose="020B0502040204020203" pitchFamily="34" charset="0"/>
                <a:cs typeface="Microsoft Tai Le" panose="020B0502040204020203" pitchFamily="34" charset="0"/>
              </a:rPr>
              <a:t>2</a:t>
            </a:r>
          </a:p>
        </p:txBody>
      </p:sp>
      <p:sp>
        <p:nvSpPr>
          <p:cNvPr id="64" name="TextBox 63">
            <a:extLst>
              <a:ext uri="{FF2B5EF4-FFF2-40B4-BE49-F238E27FC236}">
                <a16:creationId xmlns:a16="http://schemas.microsoft.com/office/drawing/2014/main" id="{26C1240E-3CAB-4873-B1DD-035E65C475BB}"/>
              </a:ext>
            </a:extLst>
          </p:cNvPr>
          <p:cNvSpPr txBox="1"/>
          <p:nvPr/>
        </p:nvSpPr>
        <p:spPr>
          <a:xfrm>
            <a:off x="2850257" y="4565809"/>
            <a:ext cx="383438" cy="507960"/>
          </a:xfrm>
          <a:prstGeom prst="rect">
            <a:avLst/>
          </a:prstGeom>
          <a:noFill/>
          <a:effectLst/>
        </p:spPr>
        <p:txBody>
          <a:bodyPr wrap="none" rtlCol="0">
            <a:spAutoFit/>
          </a:bodyPr>
          <a:lstStyle/>
          <a:p>
            <a:r>
              <a:rPr lang="en-IN" sz="2701" b="1">
                <a:solidFill>
                  <a:schemeClr val="bg1"/>
                </a:solidFill>
                <a:latin typeface="Microsoft Tai Le" panose="020B0502040204020203" pitchFamily="34" charset="0"/>
                <a:cs typeface="Microsoft Tai Le" panose="020B0502040204020203" pitchFamily="34" charset="0"/>
              </a:rPr>
              <a:t>3</a:t>
            </a:r>
          </a:p>
        </p:txBody>
      </p:sp>
      <p:pic>
        <p:nvPicPr>
          <p:cNvPr id="16" name="Picture 15" descr="A close up of text on a black background&#10;&#10;Description automatically generated">
            <a:extLst>
              <a:ext uri="{FF2B5EF4-FFF2-40B4-BE49-F238E27FC236}">
                <a16:creationId xmlns:a16="http://schemas.microsoft.com/office/drawing/2014/main" id="{615381BD-1DE2-486A-9D0B-D44C72DE2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1772" y="3956178"/>
            <a:ext cx="575132" cy="568567"/>
          </a:xfrm>
          <a:prstGeom prst="rect">
            <a:avLst/>
          </a:prstGeom>
        </p:spPr>
      </p:pic>
      <p:sp>
        <p:nvSpPr>
          <p:cNvPr id="17" name="Rectangle 16">
            <a:extLst>
              <a:ext uri="{FF2B5EF4-FFF2-40B4-BE49-F238E27FC236}">
                <a16:creationId xmlns:a16="http://schemas.microsoft.com/office/drawing/2014/main" id="{81D640E2-E1D6-4D40-ABA0-750F9315FEAA}"/>
              </a:ext>
            </a:extLst>
          </p:cNvPr>
          <p:cNvSpPr/>
          <p:nvPr/>
        </p:nvSpPr>
        <p:spPr>
          <a:xfrm>
            <a:off x="3268612" y="3543013"/>
            <a:ext cx="1451335" cy="227755"/>
          </a:xfrm>
          <a:prstGeom prst="rect">
            <a:avLst/>
          </a:prstGeom>
          <a:effectLst/>
        </p:spPr>
        <p:txBody>
          <a:bodyPr wrap="square" lIns="0" tIns="0" rIns="0" bIns="0" anchor="ctr">
            <a:spAutoFit/>
          </a:bodyPr>
          <a:lstStyle/>
          <a:p>
            <a:pPr>
              <a:lnSpc>
                <a:spcPct val="90000"/>
              </a:lnSpc>
            </a:pPr>
            <a:r>
              <a:rPr lang="en-IN" sz="1600">
                <a:solidFill>
                  <a:schemeClr val="bg1"/>
                </a:solidFill>
                <a:latin typeface="Microsoft Tai Le"/>
                <a:ea typeface="Open Sans" panose="020B0606030504020204" pitchFamily="34" charset="0"/>
                <a:cs typeface="Microsoft Tai Le"/>
              </a:rPr>
              <a:t>Costly</a:t>
            </a:r>
            <a:endParaRPr lang="en-IN" sz="1600" err="1">
              <a:solidFill>
                <a:schemeClr val="bg1"/>
              </a:solidFill>
              <a:latin typeface="Microsoft Tai Le" panose="020B0502040204020203" pitchFamily="34" charset="0"/>
              <a:ea typeface="Open Sans" panose="020B0606030504020204" pitchFamily="34" charset="0"/>
              <a:cs typeface="Microsoft Tai Le" panose="020B0502040204020203" pitchFamily="34" charset="0"/>
            </a:endParaRPr>
          </a:p>
        </p:txBody>
      </p:sp>
    </p:spTree>
    <p:extLst>
      <p:ext uri="{BB962C8B-B14F-4D97-AF65-F5344CB8AC3E}">
        <p14:creationId xmlns:p14="http://schemas.microsoft.com/office/powerpoint/2010/main" val="28126218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9d83e24-c87f-4a74-8156-e073bb63f82a">
      <UserInfo>
        <DisplayName>Henry Bruce</DisplayName>
        <AccountId>11</AccountId>
        <AccountType/>
      </UserInfo>
      <UserInfo>
        <DisplayName>Maha Khan</DisplayName>
        <AccountId>14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428CDCC27F41A4CB58BA95F3256FD00" ma:contentTypeVersion="7" ma:contentTypeDescription="Create a new document." ma:contentTypeScope="" ma:versionID="7c715888629d58171a827450e0e3f9cb">
  <xsd:schema xmlns:xsd="http://www.w3.org/2001/XMLSchema" xmlns:xs="http://www.w3.org/2001/XMLSchema" xmlns:p="http://schemas.microsoft.com/office/2006/metadata/properties" xmlns:ns2="736d37c1-bd48-4d8c-8c83-6c121a9ffc0d" xmlns:ns3="49d83e24-c87f-4a74-8156-e073bb63f82a" targetNamespace="http://schemas.microsoft.com/office/2006/metadata/properties" ma:root="true" ma:fieldsID="df67be7c898efa8cd9a53a90406b2207" ns2:_="" ns3:_="">
    <xsd:import namespace="736d37c1-bd48-4d8c-8c83-6c121a9ffc0d"/>
    <xsd:import namespace="49d83e24-c87f-4a74-8156-e073bb63f82a"/>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6d37c1-bd48-4d8c-8c83-6c121a9ffc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d83e24-c87f-4a74-8156-e073bb63f82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89E113-3860-4A0D-B36F-11C6C1611002}">
  <ds:schemaRefs>
    <ds:schemaRef ds:uri="736d37c1-bd48-4d8c-8c83-6c121a9ffc0d"/>
    <ds:schemaRef ds:uri="http://purl.org/dc/terms/"/>
    <ds:schemaRef ds:uri="http://schemas.openxmlformats.org/package/2006/metadata/core-properties"/>
    <ds:schemaRef ds:uri="http://purl.org/dc/elements/1.1/"/>
    <ds:schemaRef ds:uri="http://schemas.microsoft.com/office/infopath/2007/PartnerControls"/>
    <ds:schemaRef ds:uri="http://purl.org/dc/dcmitype/"/>
    <ds:schemaRef ds:uri="http://schemas.microsoft.com/office/2006/documentManagement/types"/>
    <ds:schemaRef ds:uri="49d83e24-c87f-4a74-8156-e073bb63f82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C29BA6C-399E-4BF5-88D2-878FE742D8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6d37c1-bd48-4d8c-8c83-6c121a9ffc0d"/>
    <ds:schemaRef ds:uri="49d83e24-c87f-4a74-8156-e073bb63f8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BA190A-CF60-4677-A117-DFEBBF732B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126</TotalTime>
  <Words>3027</Words>
  <Application>Microsoft Macintosh PowerPoint</Application>
  <PresentationFormat>On-screen Show (4:3)</PresentationFormat>
  <Paragraphs>226</Paragraphs>
  <Slides>26</Slides>
  <Notes>18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7" baseType="lpstr">
      <vt:lpstr>Arial</vt:lpstr>
      <vt:lpstr>Arial,Sans-Serif</vt:lpstr>
      <vt:lpstr>Calibri</vt:lpstr>
      <vt:lpstr>Calibri Light</vt:lpstr>
      <vt:lpstr>Helveti</vt:lpstr>
      <vt:lpstr>Helvetica Neue</vt:lpstr>
      <vt:lpstr>Microsoft Tai Le</vt:lpstr>
      <vt:lpstr>Montserrat Regular</vt:lpstr>
      <vt:lpstr>Open Sans</vt:lpstr>
      <vt:lpstr>Office Theme</vt:lpstr>
      <vt:lpstr>think-cell Slide</vt:lpstr>
      <vt:lpstr>PowerPoint Presentation</vt:lpstr>
      <vt:lpstr>Today’s Speakers</vt:lpstr>
      <vt:lpstr>Agenda</vt:lpstr>
      <vt:lpstr>Poll #1:   Access to finance is the main barrier for agricultural enterprise growth: YES or NO?</vt:lpstr>
      <vt:lpstr>In Africa, agriculture represents the largest opportunity to reach the SDGs by 2030.  Yet, the sector remains chronically under-financed​</vt:lpstr>
      <vt:lpstr>Current Barriers in MSME Growth</vt:lpstr>
      <vt:lpstr>The need for a common language</vt:lpstr>
      <vt:lpstr>Why do we need to speak one language?</vt:lpstr>
      <vt:lpstr>Three important barriers need to be addressed to solve the access to finance challenge</vt:lpstr>
      <vt:lpstr>To reduce risk for lenders, agri-SMEs must demonstrate they are well-managed and meet market requirements</vt:lpstr>
      <vt:lpstr>A common language leads to better informed parties and lowers cost to gather data</vt:lpstr>
      <vt:lpstr>Increased transparency and better data benefits all stakeholders and will unlock new opportunities</vt:lpstr>
      <vt:lpstr>PowerPoint Presentation</vt:lpstr>
      <vt:lpstr>What is the secret language? </vt:lpstr>
      <vt:lpstr>Common lender behaviors hinder lending</vt:lpstr>
      <vt:lpstr>Poll #2:   When applying for lending, an agri-SME’s management experience, staff and decision-making processes are equally as important as its financials to lenders: YES or NO?</vt:lpstr>
      <vt:lpstr>Lenders wish to look beyond financials to business activity &amp; governance</vt:lpstr>
      <vt:lpstr>The "bankability metrics" are organized around a lender's deal flow and the bankability of the agri-SME</vt:lpstr>
      <vt:lpstr>Business activity metrics demonstrate core competence in a viable market</vt:lpstr>
      <vt:lpstr>Governance and management metrics convey commitment &amp; integrity</vt:lpstr>
      <vt:lpstr>Poll #3:   Agri-SMEs can readily report business activity and governance information: YES or NO?</vt:lpstr>
      <vt:lpstr>How can the secret  go viral?</vt:lpstr>
      <vt:lpstr>The agri-SME finance deadlock can be broken, with benefits for all</vt:lpstr>
      <vt:lpstr>Poll #4:   When will you start adopting the bankability metrics: IN 1-3 MONTHS, IN 6-12 MONTHS, or IN 12+ MONTHS?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Machua, Ngendo</cp:lastModifiedBy>
  <cp:revision>51</cp:revision>
  <dcterms:created xsi:type="dcterms:W3CDTF">2018-11-29T06:14:33Z</dcterms:created>
  <dcterms:modified xsi:type="dcterms:W3CDTF">2021-03-09T04:54:07Z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0x0101003428CDCC27F41A4CB58BA95F3256FD00</vt:lpwstr>
  </property>
  <property fmtid="{D5CDD505-2E9C-101B-9397-08002B2CF9AE}" pid="3" name="Order">
    <vt:r8>22800</vt:r8>
  </property>
</Properties>
</file>